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5"/>
  </p:notesMasterIdLst>
  <p:sldIdLst>
    <p:sldId id="320" r:id="rId2"/>
    <p:sldId id="364" r:id="rId3"/>
    <p:sldId id="365" r:id="rId4"/>
    <p:sldId id="367" r:id="rId5"/>
    <p:sldId id="321" r:id="rId6"/>
    <p:sldId id="331" r:id="rId7"/>
    <p:sldId id="257" r:id="rId8"/>
    <p:sldId id="324" r:id="rId9"/>
    <p:sldId id="330" r:id="rId10"/>
    <p:sldId id="316" r:id="rId11"/>
    <p:sldId id="377" r:id="rId12"/>
    <p:sldId id="259" r:id="rId13"/>
    <p:sldId id="326" r:id="rId14"/>
    <p:sldId id="356" r:id="rId15"/>
    <p:sldId id="359" r:id="rId16"/>
    <p:sldId id="329" r:id="rId17"/>
    <p:sldId id="335" r:id="rId18"/>
    <p:sldId id="336" r:id="rId19"/>
    <p:sldId id="357" r:id="rId20"/>
    <p:sldId id="358" r:id="rId21"/>
    <p:sldId id="341" r:id="rId22"/>
    <p:sldId id="342" r:id="rId23"/>
    <p:sldId id="343" r:id="rId24"/>
    <p:sldId id="344" r:id="rId25"/>
    <p:sldId id="346" r:id="rId26"/>
    <p:sldId id="295" r:id="rId27"/>
    <p:sldId id="300" r:id="rId28"/>
    <p:sldId id="376" r:id="rId29"/>
    <p:sldId id="299" r:id="rId30"/>
    <p:sldId id="283" r:id="rId31"/>
    <p:sldId id="309" r:id="rId32"/>
    <p:sldId id="374" r:id="rId33"/>
    <p:sldId id="279" r:id="rId34"/>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E04"/>
    <a:srgbClr val="0070AE"/>
    <a:srgbClr val="12B2EB"/>
    <a:srgbClr val="FCF600"/>
    <a:srgbClr val="E7E7E7"/>
    <a:srgbClr val="009242"/>
    <a:srgbClr val="CC3300"/>
    <a:srgbClr val="FF3B3B"/>
    <a:srgbClr val="00CC5C"/>
    <a:srgbClr val="FF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288" autoAdjust="0"/>
  </p:normalViewPr>
  <p:slideViewPr>
    <p:cSldViewPr snapToGrid="0">
      <p:cViewPr>
        <p:scale>
          <a:sx n="57" d="100"/>
          <a:sy n="57" d="100"/>
        </p:scale>
        <p:origin x="292" y="2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147039-2469-451D-88E2-D0B7624506B2}"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D4DB9789-150B-40AA-A838-8F2BF8050718}">
      <dgm:prSet phldrT="[Text]" custT="1"/>
      <dgm:spPr/>
      <dgm:t>
        <a:bodyPr/>
        <a:lstStyle/>
        <a:p>
          <a:r>
            <a:rPr lang="en-US" sz="2400" b="1" dirty="0" smtClean="0">
              <a:solidFill>
                <a:schemeClr val="tx1"/>
              </a:solidFill>
              <a:latin typeface="Segoe UI" panose="020B0502040204020203" pitchFamily="34" charset="0"/>
              <a:cs typeface="Segoe UI" panose="020B0502040204020203" pitchFamily="34" charset="0"/>
            </a:rPr>
            <a:t>PUSLAPDIK</a:t>
          </a:r>
          <a:endParaRPr lang="en-US" sz="1400" b="1" dirty="0">
            <a:solidFill>
              <a:schemeClr val="tx1"/>
            </a:solidFill>
            <a:latin typeface="Segoe UI" panose="020B0502040204020203" pitchFamily="34" charset="0"/>
            <a:cs typeface="Segoe UI" panose="020B0502040204020203" pitchFamily="34" charset="0"/>
          </a:endParaRPr>
        </a:p>
      </dgm:t>
    </dgm:pt>
    <dgm:pt modelId="{309EB944-E087-415D-B1E7-4D3DDA0CB63A}" type="parTrans" cxnId="{3321BC5D-89A2-48AE-B4C4-3BC9A677DA8D}">
      <dgm:prSet/>
      <dgm:spPr/>
      <dgm:t>
        <a:bodyPr/>
        <a:lstStyle/>
        <a:p>
          <a:endParaRPr lang="en-US" sz="1400" b="1">
            <a:latin typeface="Segoe UI" panose="020B0502040204020203" pitchFamily="34" charset="0"/>
            <a:cs typeface="Segoe UI" panose="020B0502040204020203" pitchFamily="34" charset="0"/>
          </a:endParaRPr>
        </a:p>
      </dgm:t>
    </dgm:pt>
    <dgm:pt modelId="{8E5C54AA-462E-442C-8117-30596D76F63D}" type="sibTrans" cxnId="{3321BC5D-89A2-48AE-B4C4-3BC9A677DA8D}">
      <dgm:prSet/>
      <dgm:spPr/>
      <dgm:t>
        <a:bodyPr/>
        <a:lstStyle/>
        <a:p>
          <a:endParaRPr lang="en-US" sz="1400" b="1">
            <a:latin typeface="Segoe UI" panose="020B0502040204020203" pitchFamily="34" charset="0"/>
            <a:cs typeface="Segoe UI" panose="020B0502040204020203" pitchFamily="34" charset="0"/>
          </a:endParaRPr>
        </a:p>
      </dgm:t>
    </dgm:pt>
    <dgm:pt modelId="{8A67308C-3B84-4AA8-AD6A-D97922332D9D}" type="asst">
      <dgm:prSet phldrT="[Text]" custT="1"/>
      <dgm:spPr>
        <a:solidFill>
          <a:schemeClr val="accent4">
            <a:lumMod val="20000"/>
            <a:lumOff val="80000"/>
          </a:schemeClr>
        </a:solidFill>
      </dgm:spPr>
      <dgm:t>
        <a:bodyPr/>
        <a:lstStyle/>
        <a:p>
          <a:r>
            <a:rPr lang="en-US" sz="1800" b="1" dirty="0" smtClean="0">
              <a:solidFill>
                <a:schemeClr val="tx1"/>
              </a:solidFill>
              <a:latin typeface="Segoe UI" panose="020B0502040204020203" pitchFamily="34" charset="0"/>
              <a:cs typeface="Segoe UI" panose="020B0502040204020203" pitchFamily="34" charset="0"/>
            </a:rPr>
            <a:t>TATA USAHA</a:t>
          </a:r>
          <a:endParaRPr lang="en-US" sz="1800" b="1" dirty="0">
            <a:solidFill>
              <a:schemeClr val="tx1"/>
            </a:solidFill>
            <a:latin typeface="Segoe UI" panose="020B0502040204020203" pitchFamily="34" charset="0"/>
            <a:cs typeface="Segoe UI" panose="020B0502040204020203" pitchFamily="34" charset="0"/>
          </a:endParaRPr>
        </a:p>
      </dgm:t>
    </dgm:pt>
    <dgm:pt modelId="{45566544-0EF7-45E3-99E7-0D3278B13912}" type="parTrans" cxnId="{F5E79C25-1FCF-46D2-9A72-614B3A0488F5}">
      <dgm:prSet/>
      <dgm:spPr/>
      <dgm:t>
        <a:bodyPr/>
        <a:lstStyle/>
        <a:p>
          <a:endParaRPr lang="en-US" sz="1400" b="1">
            <a:latin typeface="Segoe UI" panose="020B0502040204020203" pitchFamily="34" charset="0"/>
            <a:cs typeface="Segoe UI" panose="020B0502040204020203" pitchFamily="34" charset="0"/>
          </a:endParaRPr>
        </a:p>
      </dgm:t>
    </dgm:pt>
    <dgm:pt modelId="{5AD07F32-1D29-40CD-8BC7-895632F0BFE5}" type="sibTrans" cxnId="{F5E79C25-1FCF-46D2-9A72-614B3A0488F5}">
      <dgm:prSet/>
      <dgm:spPr/>
      <dgm:t>
        <a:bodyPr/>
        <a:lstStyle/>
        <a:p>
          <a:endParaRPr lang="en-US" sz="1400" b="1">
            <a:latin typeface="Segoe UI" panose="020B0502040204020203" pitchFamily="34" charset="0"/>
            <a:cs typeface="Segoe UI" panose="020B0502040204020203" pitchFamily="34" charset="0"/>
          </a:endParaRPr>
        </a:p>
      </dgm:t>
    </dgm:pt>
    <dgm:pt modelId="{5E7F8492-A36F-417B-B4A8-EDB1EA920164}">
      <dgm:prSet phldrT="[Text]" custT="1"/>
      <dgm:spPr>
        <a:solidFill>
          <a:schemeClr val="accent3">
            <a:lumMod val="40000"/>
            <a:lumOff val="60000"/>
          </a:schemeClr>
        </a:solidFill>
      </dgm:spPr>
      <dgm:t>
        <a:bodyPr/>
        <a:lstStyle/>
        <a:p>
          <a:r>
            <a:rPr lang="en-US" sz="1400" b="1" dirty="0" smtClean="0">
              <a:solidFill>
                <a:schemeClr val="tx1"/>
              </a:solidFill>
              <a:latin typeface="Segoe UI" panose="020B0502040204020203" pitchFamily="34" charset="0"/>
              <a:cs typeface="Segoe UI" panose="020B0502040204020203" pitchFamily="34" charset="0"/>
            </a:rPr>
            <a:t>POKJA </a:t>
          </a:r>
        </a:p>
        <a:p>
          <a:r>
            <a:rPr lang="en-US" sz="1800" b="1" dirty="0" smtClean="0">
              <a:solidFill>
                <a:schemeClr val="tx1"/>
              </a:solidFill>
              <a:latin typeface="Segoe UI" panose="020B0502040204020203" pitchFamily="34" charset="0"/>
              <a:cs typeface="Segoe UI" panose="020B0502040204020203" pitchFamily="34" charset="0"/>
            </a:rPr>
            <a:t>PROGRAM INDONESIA PINTAR</a:t>
          </a:r>
          <a:endParaRPr lang="en-US" sz="1800" b="1" dirty="0">
            <a:solidFill>
              <a:schemeClr val="tx1"/>
            </a:solidFill>
            <a:latin typeface="Segoe UI" panose="020B0502040204020203" pitchFamily="34" charset="0"/>
            <a:cs typeface="Segoe UI" panose="020B0502040204020203" pitchFamily="34" charset="0"/>
          </a:endParaRPr>
        </a:p>
      </dgm:t>
    </dgm:pt>
    <dgm:pt modelId="{06E580D3-FD11-407B-853D-E3446BD672FE}" type="parTrans" cxnId="{F618E066-B0B0-4354-A4F3-6C45B830D635}">
      <dgm:prSet/>
      <dgm:spPr/>
      <dgm:t>
        <a:bodyPr/>
        <a:lstStyle/>
        <a:p>
          <a:endParaRPr lang="en-US" sz="1400" b="1">
            <a:latin typeface="Segoe UI" panose="020B0502040204020203" pitchFamily="34" charset="0"/>
            <a:cs typeface="Segoe UI" panose="020B0502040204020203" pitchFamily="34" charset="0"/>
          </a:endParaRPr>
        </a:p>
      </dgm:t>
    </dgm:pt>
    <dgm:pt modelId="{3C6FD6B2-2527-490E-9C96-128591D3E4C2}" type="sibTrans" cxnId="{F618E066-B0B0-4354-A4F3-6C45B830D635}">
      <dgm:prSet/>
      <dgm:spPr/>
      <dgm:t>
        <a:bodyPr/>
        <a:lstStyle/>
        <a:p>
          <a:endParaRPr lang="en-US" sz="1400" b="1">
            <a:latin typeface="Segoe UI" panose="020B0502040204020203" pitchFamily="34" charset="0"/>
            <a:cs typeface="Segoe UI" panose="020B0502040204020203" pitchFamily="34" charset="0"/>
          </a:endParaRPr>
        </a:p>
      </dgm:t>
    </dgm:pt>
    <dgm:pt modelId="{07258CED-8BF5-4EA6-AC66-A5CE79C5CEBB}">
      <dgm:prSet phldrT="[Text]" custT="1"/>
      <dgm:spPr>
        <a:solidFill>
          <a:schemeClr val="accent3">
            <a:lumMod val="40000"/>
            <a:lumOff val="60000"/>
          </a:schemeClr>
        </a:solidFill>
      </dgm:spPr>
      <dgm:t>
        <a:bodyPr/>
        <a:lstStyle/>
        <a:p>
          <a:r>
            <a:rPr lang="en-US" sz="1400" b="1" dirty="0" smtClean="0">
              <a:solidFill>
                <a:schemeClr val="tx1"/>
              </a:solidFill>
              <a:latin typeface="Segoe UI" panose="020B0502040204020203" pitchFamily="34" charset="0"/>
              <a:cs typeface="Segoe UI" panose="020B0502040204020203" pitchFamily="34" charset="0"/>
            </a:rPr>
            <a:t>POKJA </a:t>
          </a:r>
        </a:p>
        <a:p>
          <a:r>
            <a:rPr lang="en-US" sz="1600" b="1" dirty="0" smtClean="0">
              <a:solidFill>
                <a:schemeClr val="tx1"/>
              </a:solidFill>
              <a:latin typeface="Segoe UI" panose="020B0502040204020203" pitchFamily="34" charset="0"/>
              <a:cs typeface="Segoe UI" panose="020B0502040204020203" pitchFamily="34" charset="0"/>
            </a:rPr>
            <a:t>KARTU INDONESIA PINTAR KULIAH &amp; BEASISWA UNGGULAN</a:t>
          </a:r>
          <a:endParaRPr lang="en-US" sz="1600" b="1" dirty="0">
            <a:solidFill>
              <a:schemeClr val="tx1"/>
            </a:solidFill>
            <a:latin typeface="Segoe UI" panose="020B0502040204020203" pitchFamily="34" charset="0"/>
            <a:cs typeface="Segoe UI" panose="020B0502040204020203" pitchFamily="34" charset="0"/>
          </a:endParaRPr>
        </a:p>
      </dgm:t>
    </dgm:pt>
    <dgm:pt modelId="{43E95B3A-AFED-4BA4-8CE8-487D42ED071C}" type="parTrans" cxnId="{A677EAB5-4505-43FC-9EDE-FEF3035A4B38}">
      <dgm:prSet/>
      <dgm:spPr/>
      <dgm:t>
        <a:bodyPr/>
        <a:lstStyle/>
        <a:p>
          <a:endParaRPr lang="en-US" sz="1400" b="1">
            <a:latin typeface="Segoe UI" panose="020B0502040204020203" pitchFamily="34" charset="0"/>
            <a:cs typeface="Segoe UI" panose="020B0502040204020203" pitchFamily="34" charset="0"/>
          </a:endParaRPr>
        </a:p>
      </dgm:t>
    </dgm:pt>
    <dgm:pt modelId="{264BC2B4-2391-4960-ABDD-5EBB587A4E1D}" type="sibTrans" cxnId="{A677EAB5-4505-43FC-9EDE-FEF3035A4B38}">
      <dgm:prSet/>
      <dgm:spPr/>
      <dgm:t>
        <a:bodyPr/>
        <a:lstStyle/>
        <a:p>
          <a:endParaRPr lang="en-US" sz="1400" b="1">
            <a:latin typeface="Segoe UI" panose="020B0502040204020203" pitchFamily="34" charset="0"/>
            <a:cs typeface="Segoe UI" panose="020B0502040204020203" pitchFamily="34" charset="0"/>
          </a:endParaRPr>
        </a:p>
      </dgm:t>
    </dgm:pt>
    <dgm:pt modelId="{770CEE40-01FE-4436-AE07-4C58EE52BDB7}">
      <dgm:prSet phldrT="[Text]" custT="1"/>
      <dgm:spPr>
        <a:solidFill>
          <a:schemeClr val="accent3">
            <a:lumMod val="40000"/>
            <a:lumOff val="60000"/>
          </a:schemeClr>
        </a:solidFill>
      </dgm:spPr>
      <dgm:t>
        <a:bodyPr/>
        <a:lstStyle/>
        <a:p>
          <a:r>
            <a:rPr lang="en-US" sz="1400" b="1" dirty="0" smtClean="0">
              <a:solidFill>
                <a:schemeClr val="tx1"/>
              </a:solidFill>
              <a:latin typeface="Segoe UI" panose="020B0502040204020203" pitchFamily="34" charset="0"/>
              <a:cs typeface="Segoe UI" panose="020B0502040204020203" pitchFamily="34" charset="0"/>
            </a:rPr>
            <a:t>POKJA </a:t>
          </a:r>
        </a:p>
        <a:p>
          <a:r>
            <a:rPr lang="en-US" sz="1800" b="1" dirty="0" smtClean="0">
              <a:solidFill>
                <a:schemeClr val="tx1"/>
              </a:solidFill>
              <a:latin typeface="Segoe UI" panose="020B0502040204020203" pitchFamily="34" charset="0"/>
              <a:cs typeface="Segoe UI" panose="020B0502040204020203" pitchFamily="34" charset="0"/>
            </a:rPr>
            <a:t>TUNJANGAN PROFESI GURU &amp; LAINNYA</a:t>
          </a:r>
          <a:endParaRPr lang="en-US" sz="1800" b="1" dirty="0">
            <a:solidFill>
              <a:schemeClr val="tx1"/>
            </a:solidFill>
            <a:latin typeface="Segoe UI" panose="020B0502040204020203" pitchFamily="34" charset="0"/>
            <a:cs typeface="Segoe UI" panose="020B0502040204020203" pitchFamily="34" charset="0"/>
          </a:endParaRPr>
        </a:p>
      </dgm:t>
    </dgm:pt>
    <dgm:pt modelId="{D2DDE3EE-7A2D-4E6B-AA6C-FBDE2D34B24E}" type="parTrans" cxnId="{780F3370-36CC-4AF4-8B4A-85293511AC14}">
      <dgm:prSet/>
      <dgm:spPr/>
      <dgm:t>
        <a:bodyPr/>
        <a:lstStyle/>
        <a:p>
          <a:endParaRPr lang="en-US" sz="1400" b="1">
            <a:latin typeface="Segoe UI" panose="020B0502040204020203" pitchFamily="34" charset="0"/>
            <a:cs typeface="Segoe UI" panose="020B0502040204020203" pitchFamily="34" charset="0"/>
          </a:endParaRPr>
        </a:p>
      </dgm:t>
    </dgm:pt>
    <dgm:pt modelId="{66680FCF-31C9-46C9-8ADE-BD12A9D0CCE2}" type="sibTrans" cxnId="{780F3370-36CC-4AF4-8B4A-85293511AC14}">
      <dgm:prSet/>
      <dgm:spPr/>
      <dgm:t>
        <a:bodyPr/>
        <a:lstStyle/>
        <a:p>
          <a:endParaRPr lang="en-US" sz="1400" b="1">
            <a:latin typeface="Segoe UI" panose="020B0502040204020203" pitchFamily="34" charset="0"/>
            <a:cs typeface="Segoe UI" panose="020B0502040204020203" pitchFamily="34" charset="0"/>
          </a:endParaRPr>
        </a:p>
      </dgm:t>
    </dgm:pt>
    <dgm:pt modelId="{5ED6156F-87F7-4EBF-A82E-514D7CD6FD76}" type="pres">
      <dgm:prSet presAssocID="{3D147039-2469-451D-88E2-D0B7624506B2}" presName="hierChild1" presStyleCnt="0">
        <dgm:presLayoutVars>
          <dgm:orgChart val="1"/>
          <dgm:chPref val="1"/>
          <dgm:dir/>
          <dgm:animOne val="branch"/>
          <dgm:animLvl val="lvl"/>
          <dgm:resizeHandles/>
        </dgm:presLayoutVars>
      </dgm:prSet>
      <dgm:spPr/>
      <dgm:t>
        <a:bodyPr/>
        <a:lstStyle/>
        <a:p>
          <a:endParaRPr lang="en-US"/>
        </a:p>
      </dgm:t>
    </dgm:pt>
    <dgm:pt modelId="{7BDB83C4-6EF5-4578-90E6-27131DCFEC17}" type="pres">
      <dgm:prSet presAssocID="{D4DB9789-150B-40AA-A838-8F2BF8050718}" presName="hierRoot1" presStyleCnt="0">
        <dgm:presLayoutVars>
          <dgm:hierBranch val="init"/>
        </dgm:presLayoutVars>
      </dgm:prSet>
      <dgm:spPr/>
    </dgm:pt>
    <dgm:pt modelId="{4C5A99C7-7B8F-41F8-B03A-6DDAD59824E8}" type="pres">
      <dgm:prSet presAssocID="{D4DB9789-150B-40AA-A838-8F2BF8050718}" presName="rootComposite1" presStyleCnt="0"/>
      <dgm:spPr/>
    </dgm:pt>
    <dgm:pt modelId="{D6FB8805-C2D8-403A-ACB0-FE4EE06D4B27}" type="pres">
      <dgm:prSet presAssocID="{D4DB9789-150B-40AA-A838-8F2BF8050718}" presName="rootText1" presStyleLbl="node0" presStyleIdx="0" presStyleCnt="1">
        <dgm:presLayoutVars>
          <dgm:chPref val="3"/>
        </dgm:presLayoutVars>
      </dgm:prSet>
      <dgm:spPr>
        <a:prstGeom prst="round2DiagRect">
          <a:avLst/>
        </a:prstGeom>
      </dgm:spPr>
      <dgm:t>
        <a:bodyPr/>
        <a:lstStyle/>
        <a:p>
          <a:endParaRPr lang="en-US"/>
        </a:p>
      </dgm:t>
    </dgm:pt>
    <dgm:pt modelId="{3E8DC6AF-6AD7-4E29-92E8-AD307E88D55F}" type="pres">
      <dgm:prSet presAssocID="{D4DB9789-150B-40AA-A838-8F2BF8050718}" presName="rootConnector1" presStyleLbl="node1" presStyleIdx="0" presStyleCnt="0"/>
      <dgm:spPr/>
      <dgm:t>
        <a:bodyPr/>
        <a:lstStyle/>
        <a:p>
          <a:endParaRPr lang="en-US"/>
        </a:p>
      </dgm:t>
    </dgm:pt>
    <dgm:pt modelId="{3665C3D1-86A9-4AF7-B2D7-52C9342F53AA}" type="pres">
      <dgm:prSet presAssocID="{D4DB9789-150B-40AA-A838-8F2BF8050718}" presName="hierChild2" presStyleCnt="0"/>
      <dgm:spPr/>
    </dgm:pt>
    <dgm:pt modelId="{915FABF2-0041-4CC7-A0D8-433CBC87DF58}" type="pres">
      <dgm:prSet presAssocID="{06E580D3-FD11-407B-853D-E3446BD672FE}" presName="Name37" presStyleLbl="parChTrans1D2" presStyleIdx="0" presStyleCnt="4"/>
      <dgm:spPr/>
      <dgm:t>
        <a:bodyPr/>
        <a:lstStyle/>
        <a:p>
          <a:endParaRPr lang="en-US"/>
        </a:p>
      </dgm:t>
    </dgm:pt>
    <dgm:pt modelId="{89AEA43A-57AB-4FB9-8EF4-B8FCA361ACF5}" type="pres">
      <dgm:prSet presAssocID="{5E7F8492-A36F-417B-B4A8-EDB1EA920164}" presName="hierRoot2" presStyleCnt="0">
        <dgm:presLayoutVars>
          <dgm:hierBranch val="init"/>
        </dgm:presLayoutVars>
      </dgm:prSet>
      <dgm:spPr/>
    </dgm:pt>
    <dgm:pt modelId="{35275D8B-8578-4DC4-8222-375A86634190}" type="pres">
      <dgm:prSet presAssocID="{5E7F8492-A36F-417B-B4A8-EDB1EA920164}" presName="rootComposite" presStyleCnt="0"/>
      <dgm:spPr/>
    </dgm:pt>
    <dgm:pt modelId="{8BB0B0AD-7E3F-48E4-8BFF-98EFA17ED894}" type="pres">
      <dgm:prSet presAssocID="{5E7F8492-A36F-417B-B4A8-EDB1EA920164}" presName="rootText" presStyleLbl="node2" presStyleIdx="0" presStyleCnt="3">
        <dgm:presLayoutVars>
          <dgm:chPref val="3"/>
        </dgm:presLayoutVars>
      </dgm:prSet>
      <dgm:spPr>
        <a:prstGeom prst="round2DiagRect">
          <a:avLst/>
        </a:prstGeom>
      </dgm:spPr>
      <dgm:t>
        <a:bodyPr/>
        <a:lstStyle/>
        <a:p>
          <a:endParaRPr lang="en-US"/>
        </a:p>
      </dgm:t>
    </dgm:pt>
    <dgm:pt modelId="{24FAED8D-DF8C-4D1F-AD1D-4B42A2390CED}" type="pres">
      <dgm:prSet presAssocID="{5E7F8492-A36F-417B-B4A8-EDB1EA920164}" presName="rootConnector" presStyleLbl="node2" presStyleIdx="0" presStyleCnt="3"/>
      <dgm:spPr/>
      <dgm:t>
        <a:bodyPr/>
        <a:lstStyle/>
        <a:p>
          <a:endParaRPr lang="en-US"/>
        </a:p>
      </dgm:t>
    </dgm:pt>
    <dgm:pt modelId="{2AFB27F8-6CA8-41D8-AAF4-FBE4D243ED84}" type="pres">
      <dgm:prSet presAssocID="{5E7F8492-A36F-417B-B4A8-EDB1EA920164}" presName="hierChild4" presStyleCnt="0"/>
      <dgm:spPr/>
    </dgm:pt>
    <dgm:pt modelId="{38748D1A-025B-4A78-A20F-C1C2C70B72D3}" type="pres">
      <dgm:prSet presAssocID="{5E7F8492-A36F-417B-B4A8-EDB1EA920164}" presName="hierChild5" presStyleCnt="0"/>
      <dgm:spPr/>
    </dgm:pt>
    <dgm:pt modelId="{31B36438-41B3-4C11-B47A-0D73D7E9F13A}" type="pres">
      <dgm:prSet presAssocID="{43E95B3A-AFED-4BA4-8CE8-487D42ED071C}" presName="Name37" presStyleLbl="parChTrans1D2" presStyleIdx="1" presStyleCnt="4"/>
      <dgm:spPr/>
      <dgm:t>
        <a:bodyPr/>
        <a:lstStyle/>
        <a:p>
          <a:endParaRPr lang="en-US"/>
        </a:p>
      </dgm:t>
    </dgm:pt>
    <dgm:pt modelId="{F19B8D06-C16E-4FEC-8346-2B78EB7164D9}" type="pres">
      <dgm:prSet presAssocID="{07258CED-8BF5-4EA6-AC66-A5CE79C5CEBB}" presName="hierRoot2" presStyleCnt="0">
        <dgm:presLayoutVars>
          <dgm:hierBranch val="init"/>
        </dgm:presLayoutVars>
      </dgm:prSet>
      <dgm:spPr/>
    </dgm:pt>
    <dgm:pt modelId="{3A3F7B93-1A0E-4EA1-8C75-A1DFD5CAB6E2}" type="pres">
      <dgm:prSet presAssocID="{07258CED-8BF5-4EA6-AC66-A5CE79C5CEBB}" presName="rootComposite" presStyleCnt="0"/>
      <dgm:spPr/>
    </dgm:pt>
    <dgm:pt modelId="{2589FEEB-297F-40F2-A943-DA5ED406323F}" type="pres">
      <dgm:prSet presAssocID="{07258CED-8BF5-4EA6-AC66-A5CE79C5CEBB}" presName="rootText" presStyleLbl="node2" presStyleIdx="1" presStyleCnt="3">
        <dgm:presLayoutVars>
          <dgm:chPref val="3"/>
        </dgm:presLayoutVars>
      </dgm:prSet>
      <dgm:spPr>
        <a:prstGeom prst="round2DiagRect">
          <a:avLst/>
        </a:prstGeom>
      </dgm:spPr>
      <dgm:t>
        <a:bodyPr/>
        <a:lstStyle/>
        <a:p>
          <a:endParaRPr lang="en-US"/>
        </a:p>
      </dgm:t>
    </dgm:pt>
    <dgm:pt modelId="{6025A378-B17F-40BA-867B-C60C6394558A}" type="pres">
      <dgm:prSet presAssocID="{07258CED-8BF5-4EA6-AC66-A5CE79C5CEBB}" presName="rootConnector" presStyleLbl="node2" presStyleIdx="1" presStyleCnt="3"/>
      <dgm:spPr/>
      <dgm:t>
        <a:bodyPr/>
        <a:lstStyle/>
        <a:p>
          <a:endParaRPr lang="en-US"/>
        </a:p>
      </dgm:t>
    </dgm:pt>
    <dgm:pt modelId="{1195D59B-DF69-4BF3-8C8C-680114923CBC}" type="pres">
      <dgm:prSet presAssocID="{07258CED-8BF5-4EA6-AC66-A5CE79C5CEBB}" presName="hierChild4" presStyleCnt="0"/>
      <dgm:spPr/>
    </dgm:pt>
    <dgm:pt modelId="{C344131D-B659-426C-8822-FFF2A2F7A8D9}" type="pres">
      <dgm:prSet presAssocID="{07258CED-8BF5-4EA6-AC66-A5CE79C5CEBB}" presName="hierChild5" presStyleCnt="0"/>
      <dgm:spPr/>
    </dgm:pt>
    <dgm:pt modelId="{A33E6AE8-E0C6-4B30-BE7D-BC5FF2BBBBDD}" type="pres">
      <dgm:prSet presAssocID="{D2DDE3EE-7A2D-4E6B-AA6C-FBDE2D34B24E}" presName="Name37" presStyleLbl="parChTrans1D2" presStyleIdx="2" presStyleCnt="4"/>
      <dgm:spPr/>
      <dgm:t>
        <a:bodyPr/>
        <a:lstStyle/>
        <a:p>
          <a:endParaRPr lang="en-US"/>
        </a:p>
      </dgm:t>
    </dgm:pt>
    <dgm:pt modelId="{B8EF8366-369F-40AC-91A1-7F30D7F52C7E}" type="pres">
      <dgm:prSet presAssocID="{770CEE40-01FE-4436-AE07-4C58EE52BDB7}" presName="hierRoot2" presStyleCnt="0">
        <dgm:presLayoutVars>
          <dgm:hierBranch val="init"/>
        </dgm:presLayoutVars>
      </dgm:prSet>
      <dgm:spPr/>
    </dgm:pt>
    <dgm:pt modelId="{4C37D775-33C1-4B37-8E3D-66A19A48C6A6}" type="pres">
      <dgm:prSet presAssocID="{770CEE40-01FE-4436-AE07-4C58EE52BDB7}" presName="rootComposite" presStyleCnt="0"/>
      <dgm:spPr/>
    </dgm:pt>
    <dgm:pt modelId="{715A7589-1EE0-410E-A211-D4E585993A04}" type="pres">
      <dgm:prSet presAssocID="{770CEE40-01FE-4436-AE07-4C58EE52BDB7}" presName="rootText" presStyleLbl="node2" presStyleIdx="2" presStyleCnt="3">
        <dgm:presLayoutVars>
          <dgm:chPref val="3"/>
        </dgm:presLayoutVars>
      </dgm:prSet>
      <dgm:spPr>
        <a:prstGeom prst="round2DiagRect">
          <a:avLst/>
        </a:prstGeom>
      </dgm:spPr>
      <dgm:t>
        <a:bodyPr/>
        <a:lstStyle/>
        <a:p>
          <a:endParaRPr lang="en-US"/>
        </a:p>
      </dgm:t>
    </dgm:pt>
    <dgm:pt modelId="{A5E296CA-11B8-4EC0-9E5F-EB0CC47DCC77}" type="pres">
      <dgm:prSet presAssocID="{770CEE40-01FE-4436-AE07-4C58EE52BDB7}" presName="rootConnector" presStyleLbl="node2" presStyleIdx="2" presStyleCnt="3"/>
      <dgm:spPr/>
      <dgm:t>
        <a:bodyPr/>
        <a:lstStyle/>
        <a:p>
          <a:endParaRPr lang="en-US"/>
        </a:p>
      </dgm:t>
    </dgm:pt>
    <dgm:pt modelId="{8BA11D24-FC8F-4B2C-A0C5-8900BEED0B40}" type="pres">
      <dgm:prSet presAssocID="{770CEE40-01FE-4436-AE07-4C58EE52BDB7}" presName="hierChild4" presStyleCnt="0"/>
      <dgm:spPr/>
    </dgm:pt>
    <dgm:pt modelId="{54A28988-CDD4-4C91-BACA-499347BBA2EE}" type="pres">
      <dgm:prSet presAssocID="{770CEE40-01FE-4436-AE07-4C58EE52BDB7}" presName="hierChild5" presStyleCnt="0"/>
      <dgm:spPr/>
    </dgm:pt>
    <dgm:pt modelId="{4B09CD28-CDB5-4421-9198-6C4DAD5B46B9}" type="pres">
      <dgm:prSet presAssocID="{D4DB9789-150B-40AA-A838-8F2BF8050718}" presName="hierChild3" presStyleCnt="0"/>
      <dgm:spPr/>
    </dgm:pt>
    <dgm:pt modelId="{5CDF4C0E-5348-4206-941E-15F5B1E05BE8}" type="pres">
      <dgm:prSet presAssocID="{45566544-0EF7-45E3-99E7-0D3278B13912}" presName="Name111" presStyleLbl="parChTrans1D2" presStyleIdx="3" presStyleCnt="4"/>
      <dgm:spPr/>
      <dgm:t>
        <a:bodyPr/>
        <a:lstStyle/>
        <a:p>
          <a:endParaRPr lang="en-US"/>
        </a:p>
      </dgm:t>
    </dgm:pt>
    <dgm:pt modelId="{EA00C705-08BD-4345-889F-E3CE09E27318}" type="pres">
      <dgm:prSet presAssocID="{8A67308C-3B84-4AA8-AD6A-D97922332D9D}" presName="hierRoot3" presStyleCnt="0">
        <dgm:presLayoutVars>
          <dgm:hierBranch val="init"/>
        </dgm:presLayoutVars>
      </dgm:prSet>
      <dgm:spPr/>
    </dgm:pt>
    <dgm:pt modelId="{E14F0C5E-30D9-4442-88CC-8E565069F8FD}" type="pres">
      <dgm:prSet presAssocID="{8A67308C-3B84-4AA8-AD6A-D97922332D9D}" presName="rootComposite3" presStyleCnt="0"/>
      <dgm:spPr/>
    </dgm:pt>
    <dgm:pt modelId="{352CCBC9-2691-41E8-A3F7-FD2937021305}" type="pres">
      <dgm:prSet presAssocID="{8A67308C-3B84-4AA8-AD6A-D97922332D9D}" presName="rootText3" presStyleLbl="asst1" presStyleIdx="0" presStyleCnt="1">
        <dgm:presLayoutVars>
          <dgm:chPref val="3"/>
        </dgm:presLayoutVars>
      </dgm:prSet>
      <dgm:spPr>
        <a:prstGeom prst="round2DiagRect">
          <a:avLst/>
        </a:prstGeom>
      </dgm:spPr>
      <dgm:t>
        <a:bodyPr/>
        <a:lstStyle/>
        <a:p>
          <a:endParaRPr lang="en-US"/>
        </a:p>
      </dgm:t>
    </dgm:pt>
    <dgm:pt modelId="{9FF71C3D-6B2E-4544-A3F0-6C3D1AF39533}" type="pres">
      <dgm:prSet presAssocID="{8A67308C-3B84-4AA8-AD6A-D97922332D9D}" presName="rootConnector3" presStyleLbl="asst1" presStyleIdx="0" presStyleCnt="1"/>
      <dgm:spPr/>
      <dgm:t>
        <a:bodyPr/>
        <a:lstStyle/>
        <a:p>
          <a:endParaRPr lang="en-US"/>
        </a:p>
      </dgm:t>
    </dgm:pt>
    <dgm:pt modelId="{08745F98-6190-4C41-92C8-7BADEDB30581}" type="pres">
      <dgm:prSet presAssocID="{8A67308C-3B84-4AA8-AD6A-D97922332D9D}" presName="hierChild6" presStyleCnt="0"/>
      <dgm:spPr/>
    </dgm:pt>
    <dgm:pt modelId="{497A02C6-1F0F-468E-B80F-ACF39BF308BF}" type="pres">
      <dgm:prSet presAssocID="{8A67308C-3B84-4AA8-AD6A-D97922332D9D}" presName="hierChild7" presStyleCnt="0"/>
      <dgm:spPr/>
    </dgm:pt>
  </dgm:ptLst>
  <dgm:cxnLst>
    <dgm:cxn modelId="{68CB0E01-51CD-4E81-9021-DBA90305755F}" type="presOf" srcId="{45566544-0EF7-45E3-99E7-0D3278B13912}" destId="{5CDF4C0E-5348-4206-941E-15F5B1E05BE8}" srcOrd="0" destOrd="0" presId="urn:microsoft.com/office/officeart/2005/8/layout/orgChart1"/>
    <dgm:cxn modelId="{F618E066-B0B0-4354-A4F3-6C45B830D635}" srcId="{D4DB9789-150B-40AA-A838-8F2BF8050718}" destId="{5E7F8492-A36F-417B-B4A8-EDB1EA920164}" srcOrd="1" destOrd="0" parTransId="{06E580D3-FD11-407B-853D-E3446BD672FE}" sibTransId="{3C6FD6B2-2527-490E-9C96-128591D3E4C2}"/>
    <dgm:cxn modelId="{E3450198-7D40-4605-9A5F-B9EBBCB0F236}" type="presOf" srcId="{06E580D3-FD11-407B-853D-E3446BD672FE}" destId="{915FABF2-0041-4CC7-A0D8-433CBC87DF58}" srcOrd="0" destOrd="0" presId="urn:microsoft.com/office/officeart/2005/8/layout/orgChart1"/>
    <dgm:cxn modelId="{780F3370-36CC-4AF4-8B4A-85293511AC14}" srcId="{D4DB9789-150B-40AA-A838-8F2BF8050718}" destId="{770CEE40-01FE-4436-AE07-4C58EE52BDB7}" srcOrd="3" destOrd="0" parTransId="{D2DDE3EE-7A2D-4E6B-AA6C-FBDE2D34B24E}" sibTransId="{66680FCF-31C9-46C9-8ADE-BD12A9D0CCE2}"/>
    <dgm:cxn modelId="{DB6372DB-AE61-42F9-A99C-D5D0E3C7DBD8}" type="presOf" srcId="{3D147039-2469-451D-88E2-D0B7624506B2}" destId="{5ED6156F-87F7-4EBF-A82E-514D7CD6FD76}" srcOrd="0" destOrd="0" presId="urn:microsoft.com/office/officeart/2005/8/layout/orgChart1"/>
    <dgm:cxn modelId="{3321BC5D-89A2-48AE-B4C4-3BC9A677DA8D}" srcId="{3D147039-2469-451D-88E2-D0B7624506B2}" destId="{D4DB9789-150B-40AA-A838-8F2BF8050718}" srcOrd="0" destOrd="0" parTransId="{309EB944-E087-415D-B1E7-4D3DDA0CB63A}" sibTransId="{8E5C54AA-462E-442C-8117-30596D76F63D}"/>
    <dgm:cxn modelId="{48F3E408-265D-448B-A264-43CF0C6BDE14}" type="presOf" srcId="{5E7F8492-A36F-417B-B4A8-EDB1EA920164}" destId="{8BB0B0AD-7E3F-48E4-8BFF-98EFA17ED894}" srcOrd="0" destOrd="0" presId="urn:microsoft.com/office/officeart/2005/8/layout/orgChart1"/>
    <dgm:cxn modelId="{FF6BE41D-06EC-403B-80AF-92C114C5C6E3}" type="presOf" srcId="{07258CED-8BF5-4EA6-AC66-A5CE79C5CEBB}" destId="{6025A378-B17F-40BA-867B-C60C6394558A}" srcOrd="1" destOrd="0" presId="urn:microsoft.com/office/officeart/2005/8/layout/orgChart1"/>
    <dgm:cxn modelId="{3F9FC65E-0C76-4736-B4F2-43267DD3C623}" type="presOf" srcId="{8A67308C-3B84-4AA8-AD6A-D97922332D9D}" destId="{9FF71C3D-6B2E-4544-A3F0-6C3D1AF39533}" srcOrd="1" destOrd="0" presId="urn:microsoft.com/office/officeart/2005/8/layout/orgChart1"/>
    <dgm:cxn modelId="{E29CB721-29D6-43F9-9DA2-AF5F06A6A39E}" type="presOf" srcId="{D2DDE3EE-7A2D-4E6B-AA6C-FBDE2D34B24E}" destId="{A33E6AE8-E0C6-4B30-BE7D-BC5FF2BBBBDD}" srcOrd="0" destOrd="0" presId="urn:microsoft.com/office/officeart/2005/8/layout/orgChart1"/>
    <dgm:cxn modelId="{0B57879B-6564-4CDC-8FE6-2E21D880BA1B}" type="presOf" srcId="{770CEE40-01FE-4436-AE07-4C58EE52BDB7}" destId="{A5E296CA-11B8-4EC0-9E5F-EB0CC47DCC77}" srcOrd="1" destOrd="0" presId="urn:microsoft.com/office/officeart/2005/8/layout/orgChart1"/>
    <dgm:cxn modelId="{21EB1E2B-2EE4-4B40-A1F5-952D1083E873}" type="presOf" srcId="{5E7F8492-A36F-417B-B4A8-EDB1EA920164}" destId="{24FAED8D-DF8C-4D1F-AD1D-4B42A2390CED}" srcOrd="1" destOrd="0" presId="urn:microsoft.com/office/officeart/2005/8/layout/orgChart1"/>
    <dgm:cxn modelId="{6BE086BD-AE66-4587-B16D-4EFBEDA6A47A}" type="presOf" srcId="{43E95B3A-AFED-4BA4-8CE8-487D42ED071C}" destId="{31B36438-41B3-4C11-B47A-0D73D7E9F13A}" srcOrd="0" destOrd="0" presId="urn:microsoft.com/office/officeart/2005/8/layout/orgChart1"/>
    <dgm:cxn modelId="{C095757A-CE74-4023-9355-F18A84A5414F}" type="presOf" srcId="{D4DB9789-150B-40AA-A838-8F2BF8050718}" destId="{D6FB8805-C2D8-403A-ACB0-FE4EE06D4B27}" srcOrd="0" destOrd="0" presId="urn:microsoft.com/office/officeart/2005/8/layout/orgChart1"/>
    <dgm:cxn modelId="{010461D7-0D2C-4EA4-B361-A72AD380AA85}" type="presOf" srcId="{8A67308C-3B84-4AA8-AD6A-D97922332D9D}" destId="{352CCBC9-2691-41E8-A3F7-FD2937021305}" srcOrd="0" destOrd="0" presId="urn:microsoft.com/office/officeart/2005/8/layout/orgChart1"/>
    <dgm:cxn modelId="{862A8049-21F4-4A87-AF03-7020A0BEA724}" type="presOf" srcId="{D4DB9789-150B-40AA-A838-8F2BF8050718}" destId="{3E8DC6AF-6AD7-4E29-92E8-AD307E88D55F}" srcOrd="1" destOrd="0" presId="urn:microsoft.com/office/officeart/2005/8/layout/orgChart1"/>
    <dgm:cxn modelId="{49773C80-1EDC-43E5-8A38-2C806D219883}" type="presOf" srcId="{07258CED-8BF5-4EA6-AC66-A5CE79C5CEBB}" destId="{2589FEEB-297F-40F2-A943-DA5ED406323F}" srcOrd="0" destOrd="0" presId="urn:microsoft.com/office/officeart/2005/8/layout/orgChart1"/>
    <dgm:cxn modelId="{F5E79C25-1FCF-46D2-9A72-614B3A0488F5}" srcId="{D4DB9789-150B-40AA-A838-8F2BF8050718}" destId="{8A67308C-3B84-4AA8-AD6A-D97922332D9D}" srcOrd="0" destOrd="0" parTransId="{45566544-0EF7-45E3-99E7-0D3278B13912}" sibTransId="{5AD07F32-1D29-40CD-8BC7-895632F0BFE5}"/>
    <dgm:cxn modelId="{A677EAB5-4505-43FC-9EDE-FEF3035A4B38}" srcId="{D4DB9789-150B-40AA-A838-8F2BF8050718}" destId="{07258CED-8BF5-4EA6-AC66-A5CE79C5CEBB}" srcOrd="2" destOrd="0" parTransId="{43E95B3A-AFED-4BA4-8CE8-487D42ED071C}" sibTransId="{264BC2B4-2391-4960-ABDD-5EBB587A4E1D}"/>
    <dgm:cxn modelId="{AFBD124C-0E6A-4A9B-9E48-59247751AACA}" type="presOf" srcId="{770CEE40-01FE-4436-AE07-4C58EE52BDB7}" destId="{715A7589-1EE0-410E-A211-D4E585993A04}" srcOrd="0" destOrd="0" presId="urn:microsoft.com/office/officeart/2005/8/layout/orgChart1"/>
    <dgm:cxn modelId="{47FD003F-44A6-452A-B0FD-5530196334D9}" type="presParOf" srcId="{5ED6156F-87F7-4EBF-A82E-514D7CD6FD76}" destId="{7BDB83C4-6EF5-4578-90E6-27131DCFEC17}" srcOrd="0" destOrd="0" presId="urn:microsoft.com/office/officeart/2005/8/layout/orgChart1"/>
    <dgm:cxn modelId="{9CFE302C-A434-4E90-BEE2-9AFCAA7DCCB6}" type="presParOf" srcId="{7BDB83C4-6EF5-4578-90E6-27131DCFEC17}" destId="{4C5A99C7-7B8F-41F8-B03A-6DDAD59824E8}" srcOrd="0" destOrd="0" presId="urn:microsoft.com/office/officeart/2005/8/layout/orgChart1"/>
    <dgm:cxn modelId="{FF13E591-1FD8-41A8-AC7E-C51CB4D28E05}" type="presParOf" srcId="{4C5A99C7-7B8F-41F8-B03A-6DDAD59824E8}" destId="{D6FB8805-C2D8-403A-ACB0-FE4EE06D4B27}" srcOrd="0" destOrd="0" presId="urn:microsoft.com/office/officeart/2005/8/layout/orgChart1"/>
    <dgm:cxn modelId="{49657253-B3D5-46DA-BE54-600E2153E2F8}" type="presParOf" srcId="{4C5A99C7-7B8F-41F8-B03A-6DDAD59824E8}" destId="{3E8DC6AF-6AD7-4E29-92E8-AD307E88D55F}" srcOrd="1" destOrd="0" presId="urn:microsoft.com/office/officeart/2005/8/layout/orgChart1"/>
    <dgm:cxn modelId="{A19E0EC2-D4BD-47C2-93EF-82FDB511DEA2}" type="presParOf" srcId="{7BDB83C4-6EF5-4578-90E6-27131DCFEC17}" destId="{3665C3D1-86A9-4AF7-B2D7-52C9342F53AA}" srcOrd="1" destOrd="0" presId="urn:microsoft.com/office/officeart/2005/8/layout/orgChart1"/>
    <dgm:cxn modelId="{F9DD330D-97FE-4B02-8B18-46939B73BA1C}" type="presParOf" srcId="{3665C3D1-86A9-4AF7-B2D7-52C9342F53AA}" destId="{915FABF2-0041-4CC7-A0D8-433CBC87DF58}" srcOrd="0" destOrd="0" presId="urn:microsoft.com/office/officeart/2005/8/layout/orgChart1"/>
    <dgm:cxn modelId="{D7B27E0E-F366-4FD3-8967-BDC11F58EC6E}" type="presParOf" srcId="{3665C3D1-86A9-4AF7-B2D7-52C9342F53AA}" destId="{89AEA43A-57AB-4FB9-8EF4-B8FCA361ACF5}" srcOrd="1" destOrd="0" presId="urn:microsoft.com/office/officeart/2005/8/layout/orgChart1"/>
    <dgm:cxn modelId="{328B4D94-748C-471F-BC9B-DF60DC51A9E3}" type="presParOf" srcId="{89AEA43A-57AB-4FB9-8EF4-B8FCA361ACF5}" destId="{35275D8B-8578-4DC4-8222-375A86634190}" srcOrd="0" destOrd="0" presId="urn:microsoft.com/office/officeart/2005/8/layout/orgChart1"/>
    <dgm:cxn modelId="{173A609D-E0D1-4284-BED1-0B49736A5EA7}" type="presParOf" srcId="{35275D8B-8578-4DC4-8222-375A86634190}" destId="{8BB0B0AD-7E3F-48E4-8BFF-98EFA17ED894}" srcOrd="0" destOrd="0" presId="urn:microsoft.com/office/officeart/2005/8/layout/orgChart1"/>
    <dgm:cxn modelId="{F1BA7650-EF8E-46F6-8A7B-E409EA9F0BC5}" type="presParOf" srcId="{35275D8B-8578-4DC4-8222-375A86634190}" destId="{24FAED8D-DF8C-4D1F-AD1D-4B42A2390CED}" srcOrd="1" destOrd="0" presId="urn:microsoft.com/office/officeart/2005/8/layout/orgChart1"/>
    <dgm:cxn modelId="{42E2AEDF-7314-441E-8536-B5D732A3AC8E}" type="presParOf" srcId="{89AEA43A-57AB-4FB9-8EF4-B8FCA361ACF5}" destId="{2AFB27F8-6CA8-41D8-AAF4-FBE4D243ED84}" srcOrd="1" destOrd="0" presId="urn:microsoft.com/office/officeart/2005/8/layout/orgChart1"/>
    <dgm:cxn modelId="{07037367-B91D-4FB5-BCC0-2F737170A758}" type="presParOf" srcId="{89AEA43A-57AB-4FB9-8EF4-B8FCA361ACF5}" destId="{38748D1A-025B-4A78-A20F-C1C2C70B72D3}" srcOrd="2" destOrd="0" presId="urn:microsoft.com/office/officeart/2005/8/layout/orgChart1"/>
    <dgm:cxn modelId="{16E92B56-34BB-484E-9D4F-D5159AB2F7BA}" type="presParOf" srcId="{3665C3D1-86A9-4AF7-B2D7-52C9342F53AA}" destId="{31B36438-41B3-4C11-B47A-0D73D7E9F13A}" srcOrd="2" destOrd="0" presId="urn:microsoft.com/office/officeart/2005/8/layout/orgChart1"/>
    <dgm:cxn modelId="{6186F036-7FC7-4610-851D-2CAB52101977}" type="presParOf" srcId="{3665C3D1-86A9-4AF7-B2D7-52C9342F53AA}" destId="{F19B8D06-C16E-4FEC-8346-2B78EB7164D9}" srcOrd="3" destOrd="0" presId="urn:microsoft.com/office/officeart/2005/8/layout/orgChart1"/>
    <dgm:cxn modelId="{463767A6-5E8D-4090-A43E-6701F055A92F}" type="presParOf" srcId="{F19B8D06-C16E-4FEC-8346-2B78EB7164D9}" destId="{3A3F7B93-1A0E-4EA1-8C75-A1DFD5CAB6E2}" srcOrd="0" destOrd="0" presId="urn:microsoft.com/office/officeart/2005/8/layout/orgChart1"/>
    <dgm:cxn modelId="{76724530-DA59-4BFE-96EB-A493771CB8CA}" type="presParOf" srcId="{3A3F7B93-1A0E-4EA1-8C75-A1DFD5CAB6E2}" destId="{2589FEEB-297F-40F2-A943-DA5ED406323F}" srcOrd="0" destOrd="0" presId="urn:microsoft.com/office/officeart/2005/8/layout/orgChart1"/>
    <dgm:cxn modelId="{F324CEBB-1264-4F42-A6E3-835530E49E6E}" type="presParOf" srcId="{3A3F7B93-1A0E-4EA1-8C75-A1DFD5CAB6E2}" destId="{6025A378-B17F-40BA-867B-C60C6394558A}" srcOrd="1" destOrd="0" presId="urn:microsoft.com/office/officeart/2005/8/layout/orgChart1"/>
    <dgm:cxn modelId="{EC2903A7-8471-47ED-A805-4B577858568D}" type="presParOf" srcId="{F19B8D06-C16E-4FEC-8346-2B78EB7164D9}" destId="{1195D59B-DF69-4BF3-8C8C-680114923CBC}" srcOrd="1" destOrd="0" presId="urn:microsoft.com/office/officeart/2005/8/layout/orgChart1"/>
    <dgm:cxn modelId="{0739F92D-2059-4606-B7F9-689467EEE6EB}" type="presParOf" srcId="{F19B8D06-C16E-4FEC-8346-2B78EB7164D9}" destId="{C344131D-B659-426C-8822-FFF2A2F7A8D9}" srcOrd="2" destOrd="0" presId="urn:microsoft.com/office/officeart/2005/8/layout/orgChart1"/>
    <dgm:cxn modelId="{85E2CD4C-EDD0-4911-9265-B4C01EE0DA2E}" type="presParOf" srcId="{3665C3D1-86A9-4AF7-B2D7-52C9342F53AA}" destId="{A33E6AE8-E0C6-4B30-BE7D-BC5FF2BBBBDD}" srcOrd="4" destOrd="0" presId="urn:microsoft.com/office/officeart/2005/8/layout/orgChart1"/>
    <dgm:cxn modelId="{21D91D38-5BF0-4863-8E9A-C4E08157A016}" type="presParOf" srcId="{3665C3D1-86A9-4AF7-B2D7-52C9342F53AA}" destId="{B8EF8366-369F-40AC-91A1-7F30D7F52C7E}" srcOrd="5" destOrd="0" presId="urn:microsoft.com/office/officeart/2005/8/layout/orgChart1"/>
    <dgm:cxn modelId="{C927E7E1-4CDA-481D-88FD-7C830050BEDD}" type="presParOf" srcId="{B8EF8366-369F-40AC-91A1-7F30D7F52C7E}" destId="{4C37D775-33C1-4B37-8E3D-66A19A48C6A6}" srcOrd="0" destOrd="0" presId="urn:microsoft.com/office/officeart/2005/8/layout/orgChart1"/>
    <dgm:cxn modelId="{C3B9A407-E7F1-4D22-A218-918F9108D3EC}" type="presParOf" srcId="{4C37D775-33C1-4B37-8E3D-66A19A48C6A6}" destId="{715A7589-1EE0-410E-A211-D4E585993A04}" srcOrd="0" destOrd="0" presId="urn:microsoft.com/office/officeart/2005/8/layout/orgChart1"/>
    <dgm:cxn modelId="{008C5B82-ACF2-4F8D-99A3-CE349042BF16}" type="presParOf" srcId="{4C37D775-33C1-4B37-8E3D-66A19A48C6A6}" destId="{A5E296CA-11B8-4EC0-9E5F-EB0CC47DCC77}" srcOrd="1" destOrd="0" presId="urn:microsoft.com/office/officeart/2005/8/layout/orgChart1"/>
    <dgm:cxn modelId="{76E7DF92-34CC-469A-850C-5AE3BDEBE80C}" type="presParOf" srcId="{B8EF8366-369F-40AC-91A1-7F30D7F52C7E}" destId="{8BA11D24-FC8F-4B2C-A0C5-8900BEED0B40}" srcOrd="1" destOrd="0" presId="urn:microsoft.com/office/officeart/2005/8/layout/orgChart1"/>
    <dgm:cxn modelId="{C1EE7CA3-498D-47CC-A56C-8E1A1B2974EC}" type="presParOf" srcId="{B8EF8366-369F-40AC-91A1-7F30D7F52C7E}" destId="{54A28988-CDD4-4C91-BACA-499347BBA2EE}" srcOrd="2" destOrd="0" presId="urn:microsoft.com/office/officeart/2005/8/layout/orgChart1"/>
    <dgm:cxn modelId="{B8959973-AC0E-414E-90EB-7BF62DA4E5C2}" type="presParOf" srcId="{7BDB83C4-6EF5-4578-90E6-27131DCFEC17}" destId="{4B09CD28-CDB5-4421-9198-6C4DAD5B46B9}" srcOrd="2" destOrd="0" presId="urn:microsoft.com/office/officeart/2005/8/layout/orgChart1"/>
    <dgm:cxn modelId="{6AE14BA7-98F7-47F3-84B6-91F5F848634E}" type="presParOf" srcId="{4B09CD28-CDB5-4421-9198-6C4DAD5B46B9}" destId="{5CDF4C0E-5348-4206-941E-15F5B1E05BE8}" srcOrd="0" destOrd="0" presId="urn:microsoft.com/office/officeart/2005/8/layout/orgChart1"/>
    <dgm:cxn modelId="{502CAF64-B13E-43CA-9957-BA2075257457}" type="presParOf" srcId="{4B09CD28-CDB5-4421-9198-6C4DAD5B46B9}" destId="{EA00C705-08BD-4345-889F-E3CE09E27318}" srcOrd="1" destOrd="0" presId="urn:microsoft.com/office/officeart/2005/8/layout/orgChart1"/>
    <dgm:cxn modelId="{69FDBF37-F8D3-4E6A-A88F-87E8B261587A}" type="presParOf" srcId="{EA00C705-08BD-4345-889F-E3CE09E27318}" destId="{E14F0C5E-30D9-4442-88CC-8E565069F8FD}" srcOrd="0" destOrd="0" presId="urn:microsoft.com/office/officeart/2005/8/layout/orgChart1"/>
    <dgm:cxn modelId="{833A593F-8557-4361-B9D2-F87AD9E9F27A}" type="presParOf" srcId="{E14F0C5E-30D9-4442-88CC-8E565069F8FD}" destId="{352CCBC9-2691-41E8-A3F7-FD2937021305}" srcOrd="0" destOrd="0" presId="urn:microsoft.com/office/officeart/2005/8/layout/orgChart1"/>
    <dgm:cxn modelId="{F5B288B5-7742-406E-A1D2-6DF6BF4BF901}" type="presParOf" srcId="{E14F0C5E-30D9-4442-88CC-8E565069F8FD}" destId="{9FF71C3D-6B2E-4544-A3F0-6C3D1AF39533}" srcOrd="1" destOrd="0" presId="urn:microsoft.com/office/officeart/2005/8/layout/orgChart1"/>
    <dgm:cxn modelId="{946BDA65-6945-48DD-9BE2-CF30C557A24D}" type="presParOf" srcId="{EA00C705-08BD-4345-889F-E3CE09E27318}" destId="{08745F98-6190-4C41-92C8-7BADEDB30581}" srcOrd="1" destOrd="0" presId="urn:microsoft.com/office/officeart/2005/8/layout/orgChart1"/>
    <dgm:cxn modelId="{37638EFB-4116-4649-90C2-99D4FD214574}" type="presParOf" srcId="{EA00C705-08BD-4345-889F-E3CE09E27318}" destId="{497A02C6-1F0F-468E-B80F-ACF39BF308B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F4C0E-5348-4206-941E-15F5B1E05BE8}">
      <dsp:nvSpPr>
        <dsp:cNvPr id="0" name=""/>
        <dsp:cNvSpPr/>
      </dsp:nvSpPr>
      <dsp:spPr>
        <a:xfrm>
          <a:off x="4300317" y="1246893"/>
          <a:ext cx="261355" cy="1144984"/>
        </a:xfrm>
        <a:custGeom>
          <a:avLst/>
          <a:gdLst/>
          <a:ahLst/>
          <a:cxnLst/>
          <a:rect l="0" t="0" r="0" b="0"/>
          <a:pathLst>
            <a:path>
              <a:moveTo>
                <a:pt x="261355" y="0"/>
              </a:moveTo>
              <a:lnTo>
                <a:pt x="261355" y="1144984"/>
              </a:lnTo>
              <a:lnTo>
                <a:pt x="0" y="114498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3E6AE8-E0C6-4B30-BE7D-BC5FF2BBBBDD}">
      <dsp:nvSpPr>
        <dsp:cNvPr id="0" name=""/>
        <dsp:cNvSpPr/>
      </dsp:nvSpPr>
      <dsp:spPr>
        <a:xfrm>
          <a:off x="4561673" y="1246893"/>
          <a:ext cx="3011806" cy="2289968"/>
        </a:xfrm>
        <a:custGeom>
          <a:avLst/>
          <a:gdLst/>
          <a:ahLst/>
          <a:cxnLst/>
          <a:rect l="0" t="0" r="0" b="0"/>
          <a:pathLst>
            <a:path>
              <a:moveTo>
                <a:pt x="0" y="0"/>
              </a:moveTo>
              <a:lnTo>
                <a:pt x="0" y="2028613"/>
              </a:lnTo>
              <a:lnTo>
                <a:pt x="3011806" y="2028613"/>
              </a:lnTo>
              <a:lnTo>
                <a:pt x="3011806" y="228996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B36438-41B3-4C11-B47A-0D73D7E9F13A}">
      <dsp:nvSpPr>
        <dsp:cNvPr id="0" name=""/>
        <dsp:cNvSpPr/>
      </dsp:nvSpPr>
      <dsp:spPr>
        <a:xfrm>
          <a:off x="4515953" y="1246893"/>
          <a:ext cx="91440" cy="2289968"/>
        </a:xfrm>
        <a:custGeom>
          <a:avLst/>
          <a:gdLst/>
          <a:ahLst/>
          <a:cxnLst/>
          <a:rect l="0" t="0" r="0" b="0"/>
          <a:pathLst>
            <a:path>
              <a:moveTo>
                <a:pt x="45720" y="0"/>
              </a:moveTo>
              <a:lnTo>
                <a:pt x="45720" y="228996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5FABF2-0041-4CC7-A0D8-433CBC87DF58}">
      <dsp:nvSpPr>
        <dsp:cNvPr id="0" name=""/>
        <dsp:cNvSpPr/>
      </dsp:nvSpPr>
      <dsp:spPr>
        <a:xfrm>
          <a:off x="1549866" y="1246893"/>
          <a:ext cx="3011806" cy="2289968"/>
        </a:xfrm>
        <a:custGeom>
          <a:avLst/>
          <a:gdLst/>
          <a:ahLst/>
          <a:cxnLst/>
          <a:rect l="0" t="0" r="0" b="0"/>
          <a:pathLst>
            <a:path>
              <a:moveTo>
                <a:pt x="3011806" y="0"/>
              </a:moveTo>
              <a:lnTo>
                <a:pt x="3011806" y="2028613"/>
              </a:lnTo>
              <a:lnTo>
                <a:pt x="0" y="2028613"/>
              </a:lnTo>
              <a:lnTo>
                <a:pt x="0" y="228996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FB8805-C2D8-403A-ACB0-FE4EE06D4B27}">
      <dsp:nvSpPr>
        <dsp:cNvPr id="0" name=""/>
        <dsp:cNvSpPr/>
      </dsp:nvSpPr>
      <dsp:spPr>
        <a:xfrm>
          <a:off x="3317124" y="2344"/>
          <a:ext cx="2489096" cy="1244548"/>
        </a:xfrm>
        <a:prstGeom prst="round2Diag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Segoe UI" panose="020B0502040204020203" pitchFamily="34" charset="0"/>
              <a:cs typeface="Segoe UI" panose="020B0502040204020203" pitchFamily="34" charset="0"/>
            </a:rPr>
            <a:t>PUSLAPDIK</a:t>
          </a:r>
          <a:endParaRPr lang="en-US" sz="1400" b="1" kern="1200" dirty="0">
            <a:solidFill>
              <a:schemeClr val="tx1"/>
            </a:solidFill>
            <a:latin typeface="Segoe UI" panose="020B0502040204020203" pitchFamily="34" charset="0"/>
            <a:cs typeface="Segoe UI" panose="020B0502040204020203" pitchFamily="34" charset="0"/>
          </a:endParaRPr>
        </a:p>
      </dsp:txBody>
      <dsp:txXfrm>
        <a:off x="3377878" y="63098"/>
        <a:ext cx="2367588" cy="1123040"/>
      </dsp:txXfrm>
    </dsp:sp>
    <dsp:sp modelId="{8BB0B0AD-7E3F-48E4-8BFF-98EFA17ED894}">
      <dsp:nvSpPr>
        <dsp:cNvPr id="0" name=""/>
        <dsp:cNvSpPr/>
      </dsp:nvSpPr>
      <dsp:spPr>
        <a:xfrm>
          <a:off x="305318" y="3536861"/>
          <a:ext cx="2489096" cy="1244548"/>
        </a:xfrm>
        <a:prstGeom prst="round2Diag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Segoe UI" panose="020B0502040204020203" pitchFamily="34" charset="0"/>
              <a:cs typeface="Segoe UI" panose="020B0502040204020203" pitchFamily="34" charset="0"/>
            </a:rPr>
            <a:t>POKJA </a:t>
          </a:r>
        </a:p>
        <a:p>
          <a:pPr lvl="0" algn="ctr" defTabSz="622300">
            <a:lnSpc>
              <a:spcPct val="90000"/>
            </a:lnSpc>
            <a:spcBef>
              <a:spcPct val="0"/>
            </a:spcBef>
            <a:spcAft>
              <a:spcPct val="35000"/>
            </a:spcAft>
          </a:pPr>
          <a:r>
            <a:rPr lang="en-US" sz="1800" b="1" kern="1200" dirty="0" smtClean="0">
              <a:solidFill>
                <a:schemeClr val="tx1"/>
              </a:solidFill>
              <a:latin typeface="Segoe UI" panose="020B0502040204020203" pitchFamily="34" charset="0"/>
              <a:cs typeface="Segoe UI" panose="020B0502040204020203" pitchFamily="34" charset="0"/>
            </a:rPr>
            <a:t>PROGRAM INDONESIA PINTAR</a:t>
          </a:r>
          <a:endParaRPr lang="en-US" sz="1800" b="1" kern="1200" dirty="0">
            <a:solidFill>
              <a:schemeClr val="tx1"/>
            </a:solidFill>
            <a:latin typeface="Segoe UI" panose="020B0502040204020203" pitchFamily="34" charset="0"/>
            <a:cs typeface="Segoe UI" panose="020B0502040204020203" pitchFamily="34" charset="0"/>
          </a:endParaRPr>
        </a:p>
      </dsp:txBody>
      <dsp:txXfrm>
        <a:off x="366072" y="3597615"/>
        <a:ext cx="2367588" cy="1123040"/>
      </dsp:txXfrm>
    </dsp:sp>
    <dsp:sp modelId="{2589FEEB-297F-40F2-A943-DA5ED406323F}">
      <dsp:nvSpPr>
        <dsp:cNvPr id="0" name=""/>
        <dsp:cNvSpPr/>
      </dsp:nvSpPr>
      <dsp:spPr>
        <a:xfrm>
          <a:off x="3317124" y="3536861"/>
          <a:ext cx="2489096" cy="1244548"/>
        </a:xfrm>
        <a:prstGeom prst="round2Diag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Segoe UI" panose="020B0502040204020203" pitchFamily="34" charset="0"/>
              <a:cs typeface="Segoe UI" panose="020B0502040204020203" pitchFamily="34" charset="0"/>
            </a:rPr>
            <a:t>POKJA </a:t>
          </a:r>
        </a:p>
        <a:p>
          <a:pPr lvl="0" algn="ctr" defTabSz="622300">
            <a:lnSpc>
              <a:spcPct val="90000"/>
            </a:lnSpc>
            <a:spcBef>
              <a:spcPct val="0"/>
            </a:spcBef>
            <a:spcAft>
              <a:spcPct val="35000"/>
            </a:spcAft>
          </a:pPr>
          <a:r>
            <a:rPr lang="en-US" sz="1600" b="1" kern="1200" dirty="0" smtClean="0">
              <a:solidFill>
                <a:schemeClr val="tx1"/>
              </a:solidFill>
              <a:latin typeface="Segoe UI" panose="020B0502040204020203" pitchFamily="34" charset="0"/>
              <a:cs typeface="Segoe UI" panose="020B0502040204020203" pitchFamily="34" charset="0"/>
            </a:rPr>
            <a:t>KARTU INDONESIA PINTAR KULIAH &amp; BEASISWA UNGGULAN</a:t>
          </a:r>
          <a:endParaRPr lang="en-US" sz="1600" b="1" kern="1200" dirty="0">
            <a:solidFill>
              <a:schemeClr val="tx1"/>
            </a:solidFill>
            <a:latin typeface="Segoe UI" panose="020B0502040204020203" pitchFamily="34" charset="0"/>
            <a:cs typeface="Segoe UI" panose="020B0502040204020203" pitchFamily="34" charset="0"/>
          </a:endParaRPr>
        </a:p>
      </dsp:txBody>
      <dsp:txXfrm>
        <a:off x="3377878" y="3597615"/>
        <a:ext cx="2367588" cy="1123040"/>
      </dsp:txXfrm>
    </dsp:sp>
    <dsp:sp modelId="{715A7589-1EE0-410E-A211-D4E585993A04}">
      <dsp:nvSpPr>
        <dsp:cNvPr id="0" name=""/>
        <dsp:cNvSpPr/>
      </dsp:nvSpPr>
      <dsp:spPr>
        <a:xfrm>
          <a:off x="6328931" y="3536861"/>
          <a:ext cx="2489096" cy="1244548"/>
        </a:xfrm>
        <a:prstGeom prst="round2Diag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Segoe UI" panose="020B0502040204020203" pitchFamily="34" charset="0"/>
              <a:cs typeface="Segoe UI" panose="020B0502040204020203" pitchFamily="34" charset="0"/>
            </a:rPr>
            <a:t>POKJA </a:t>
          </a:r>
        </a:p>
        <a:p>
          <a:pPr lvl="0" algn="ctr" defTabSz="622300">
            <a:lnSpc>
              <a:spcPct val="90000"/>
            </a:lnSpc>
            <a:spcBef>
              <a:spcPct val="0"/>
            </a:spcBef>
            <a:spcAft>
              <a:spcPct val="35000"/>
            </a:spcAft>
          </a:pPr>
          <a:r>
            <a:rPr lang="en-US" sz="1800" b="1" kern="1200" dirty="0" smtClean="0">
              <a:solidFill>
                <a:schemeClr val="tx1"/>
              </a:solidFill>
              <a:latin typeface="Segoe UI" panose="020B0502040204020203" pitchFamily="34" charset="0"/>
              <a:cs typeface="Segoe UI" panose="020B0502040204020203" pitchFamily="34" charset="0"/>
            </a:rPr>
            <a:t>TUNJANGAN PROFESI GURU &amp; LAINNYA</a:t>
          </a:r>
          <a:endParaRPr lang="en-US" sz="1800" b="1" kern="1200" dirty="0">
            <a:solidFill>
              <a:schemeClr val="tx1"/>
            </a:solidFill>
            <a:latin typeface="Segoe UI" panose="020B0502040204020203" pitchFamily="34" charset="0"/>
            <a:cs typeface="Segoe UI" panose="020B0502040204020203" pitchFamily="34" charset="0"/>
          </a:endParaRPr>
        </a:p>
      </dsp:txBody>
      <dsp:txXfrm>
        <a:off x="6389685" y="3597615"/>
        <a:ext cx="2367588" cy="1123040"/>
      </dsp:txXfrm>
    </dsp:sp>
    <dsp:sp modelId="{352CCBC9-2691-41E8-A3F7-FD2937021305}">
      <dsp:nvSpPr>
        <dsp:cNvPr id="0" name=""/>
        <dsp:cNvSpPr/>
      </dsp:nvSpPr>
      <dsp:spPr>
        <a:xfrm>
          <a:off x="1811221" y="1769603"/>
          <a:ext cx="2489096" cy="1244548"/>
        </a:xfrm>
        <a:prstGeom prst="round2DiagRect">
          <a:avLst/>
        </a:prstGeom>
        <a:solidFill>
          <a:schemeClr val="accent4">
            <a:lumMod val="20000"/>
            <a:lumOff val="8000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Segoe UI" panose="020B0502040204020203" pitchFamily="34" charset="0"/>
              <a:cs typeface="Segoe UI" panose="020B0502040204020203" pitchFamily="34" charset="0"/>
            </a:rPr>
            <a:t>TATA USAHA</a:t>
          </a:r>
          <a:endParaRPr lang="en-US" sz="1800" b="1" kern="1200" dirty="0">
            <a:solidFill>
              <a:schemeClr val="tx1"/>
            </a:solidFill>
            <a:latin typeface="Segoe UI" panose="020B0502040204020203" pitchFamily="34" charset="0"/>
            <a:cs typeface="Segoe UI" panose="020B0502040204020203" pitchFamily="34" charset="0"/>
          </a:endParaRPr>
        </a:p>
      </dsp:txBody>
      <dsp:txXfrm>
        <a:off x="1871975" y="1830357"/>
        <a:ext cx="2367588" cy="112304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45146-DD72-45C4-AD32-4D79E9E184B5}" type="datetimeFigureOut">
              <a:rPr lang="en-US" smtClean="0"/>
              <a:t>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BB4BA-1DB3-4C26-A304-04A3CD6D3470}" type="slidenum">
              <a:rPr lang="en-US" smtClean="0"/>
              <a:t>‹#›</a:t>
            </a:fld>
            <a:endParaRPr lang="en-US"/>
          </a:p>
        </p:txBody>
      </p:sp>
    </p:spTree>
    <p:extLst>
      <p:ext uri="{BB962C8B-B14F-4D97-AF65-F5344CB8AC3E}">
        <p14:creationId xmlns:p14="http://schemas.microsoft.com/office/powerpoint/2010/main" val="3037511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Nama kegiatan di RKAKL</a:t>
            </a:r>
            <a:r>
              <a:rPr lang="en-US" baseline="0" smtClean="0"/>
              <a:t> apa?</a:t>
            </a:r>
            <a:endParaRPr lang="en-US"/>
          </a:p>
        </p:txBody>
      </p:sp>
      <p:sp>
        <p:nvSpPr>
          <p:cNvPr id="4" name="Slide Number Placeholder 3"/>
          <p:cNvSpPr>
            <a:spLocks noGrp="1"/>
          </p:cNvSpPr>
          <p:nvPr>
            <p:ph type="sldNum" sz="quarter" idx="10"/>
          </p:nvPr>
        </p:nvSpPr>
        <p:spPr/>
        <p:txBody>
          <a:bodyPr/>
          <a:lstStyle/>
          <a:p>
            <a:fld id="{830BB4BA-1DB3-4C26-A304-04A3CD6D3470}" type="slidenum">
              <a:rPr lang="en-US" smtClean="0"/>
              <a:t>1</a:t>
            </a:fld>
            <a:endParaRPr lang="en-US"/>
          </a:p>
        </p:txBody>
      </p:sp>
    </p:spTree>
    <p:extLst>
      <p:ext uri="{BB962C8B-B14F-4D97-AF65-F5344CB8AC3E}">
        <p14:creationId xmlns:p14="http://schemas.microsoft.com/office/powerpoint/2010/main" val="592217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0BB4BA-1DB3-4C26-A304-04A3CD6D3470}" type="slidenum">
              <a:rPr lang="en-US" smtClean="0"/>
              <a:t>10</a:t>
            </a:fld>
            <a:endParaRPr lang="en-US"/>
          </a:p>
        </p:txBody>
      </p:sp>
    </p:spTree>
    <p:extLst>
      <p:ext uri="{BB962C8B-B14F-4D97-AF65-F5344CB8AC3E}">
        <p14:creationId xmlns:p14="http://schemas.microsoft.com/office/powerpoint/2010/main" val="1074568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0BB4BA-1DB3-4C26-A304-04A3CD6D3470}" type="slidenum">
              <a:rPr lang="en-US" smtClean="0"/>
              <a:t>14</a:t>
            </a:fld>
            <a:endParaRPr lang="en-US"/>
          </a:p>
        </p:txBody>
      </p:sp>
    </p:spTree>
    <p:extLst>
      <p:ext uri="{BB962C8B-B14F-4D97-AF65-F5344CB8AC3E}">
        <p14:creationId xmlns:p14="http://schemas.microsoft.com/office/powerpoint/2010/main" val="3968356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Sebaiknya setelah</a:t>
            </a:r>
            <a:r>
              <a:rPr lang="en-US" baseline="0" smtClean="0"/>
              <a:t> slide Penerima PIP</a:t>
            </a:r>
            <a:endParaRPr lang="en-US" smtClean="0"/>
          </a:p>
        </p:txBody>
      </p:sp>
      <p:sp>
        <p:nvSpPr>
          <p:cNvPr id="4" name="Slide Number Placeholder 3"/>
          <p:cNvSpPr>
            <a:spLocks noGrp="1"/>
          </p:cNvSpPr>
          <p:nvPr>
            <p:ph type="sldNum" sz="quarter" idx="10"/>
          </p:nvPr>
        </p:nvSpPr>
        <p:spPr/>
        <p:txBody>
          <a:bodyPr/>
          <a:lstStyle/>
          <a:p>
            <a:fld id="{830BB4BA-1DB3-4C26-A304-04A3CD6D3470}" type="slidenum">
              <a:rPr lang="en-US" smtClean="0"/>
              <a:t>15</a:t>
            </a:fld>
            <a:endParaRPr lang="en-US"/>
          </a:p>
        </p:txBody>
      </p:sp>
    </p:spTree>
    <p:extLst>
      <p:ext uri="{BB962C8B-B14F-4D97-AF65-F5344CB8AC3E}">
        <p14:creationId xmlns:p14="http://schemas.microsoft.com/office/powerpoint/2010/main" val="425446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BB4BA-1DB3-4C26-A304-04A3CD6D3470}" type="slidenum">
              <a:rPr lang="en-US" smtClean="0"/>
              <a:t>24</a:t>
            </a:fld>
            <a:endParaRPr lang="en-US"/>
          </a:p>
        </p:txBody>
      </p:sp>
    </p:spTree>
    <p:extLst>
      <p:ext uri="{BB962C8B-B14F-4D97-AF65-F5344CB8AC3E}">
        <p14:creationId xmlns:p14="http://schemas.microsoft.com/office/powerpoint/2010/main" val="310312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14B0F5-DA87-4BBF-8764-E25F9AA2C45E}" type="datetimeFigureOut">
              <a:rPr lang="id-ID" smtClean="0"/>
              <a:t>01/02/2021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2A3F108-FAD9-436B-A540-E0B304D62DA7}" type="slidenum">
              <a:rPr lang="id-ID" smtClean="0"/>
              <a:t>‹#›</a:t>
            </a:fld>
            <a:endParaRPr lang="id-ID"/>
          </a:p>
        </p:txBody>
      </p:sp>
    </p:spTree>
    <p:extLst>
      <p:ext uri="{BB962C8B-B14F-4D97-AF65-F5344CB8AC3E}">
        <p14:creationId xmlns:p14="http://schemas.microsoft.com/office/powerpoint/2010/main" val="681523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14B0F5-DA87-4BBF-8764-E25F9AA2C45E}" type="datetimeFigureOut">
              <a:rPr lang="id-ID" smtClean="0"/>
              <a:t>01/02/2021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2A3F108-FAD9-436B-A540-E0B304D62DA7}" type="slidenum">
              <a:rPr lang="id-ID" smtClean="0"/>
              <a:t>‹#›</a:t>
            </a:fld>
            <a:endParaRPr lang="id-ID"/>
          </a:p>
        </p:txBody>
      </p:sp>
    </p:spTree>
    <p:extLst>
      <p:ext uri="{BB962C8B-B14F-4D97-AF65-F5344CB8AC3E}">
        <p14:creationId xmlns:p14="http://schemas.microsoft.com/office/powerpoint/2010/main" val="98203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14B0F5-DA87-4BBF-8764-E25F9AA2C45E}" type="datetimeFigureOut">
              <a:rPr lang="id-ID" smtClean="0"/>
              <a:t>01/02/2021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2A3F108-FAD9-436B-A540-E0B304D62DA7}" type="slidenum">
              <a:rPr lang="id-ID" smtClean="0"/>
              <a:t>‹#›</a:t>
            </a:fld>
            <a:endParaRPr lang="id-ID"/>
          </a:p>
        </p:txBody>
      </p:sp>
    </p:spTree>
    <p:extLst>
      <p:ext uri="{BB962C8B-B14F-4D97-AF65-F5344CB8AC3E}">
        <p14:creationId xmlns:p14="http://schemas.microsoft.com/office/powerpoint/2010/main" val="3243063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673" y="166797"/>
            <a:ext cx="10515600" cy="607332"/>
          </a:xfrm>
        </p:spPr>
        <p:txBody>
          <a:bodyPr/>
          <a:lstStyle>
            <a:lvl1pPr>
              <a:defRPr b="1">
                <a:solidFill>
                  <a:schemeClr val="bg2">
                    <a:lumMod val="25000"/>
                  </a:schemeClr>
                </a:solidFill>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14B0F5-DA87-4BBF-8764-E25F9AA2C45E}" type="datetimeFigureOut">
              <a:rPr lang="id-ID" smtClean="0"/>
              <a:t>01/02/2021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2A3F108-FAD9-436B-A540-E0B304D62DA7}" type="slidenum">
              <a:rPr lang="id-ID" smtClean="0"/>
              <a:t>‹#›</a:t>
            </a:fld>
            <a:endParaRPr lang="id-ID"/>
          </a:p>
        </p:txBody>
      </p:sp>
      <p:sp>
        <p:nvSpPr>
          <p:cNvPr id="7" name="Rectangle 6"/>
          <p:cNvSpPr/>
          <p:nvPr userDrawn="1"/>
        </p:nvSpPr>
        <p:spPr>
          <a:xfrm>
            <a:off x="5076884" y="6454590"/>
            <a:ext cx="7115117" cy="40341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8" name="Rectangle 7"/>
          <p:cNvSpPr/>
          <p:nvPr userDrawn="1"/>
        </p:nvSpPr>
        <p:spPr>
          <a:xfrm>
            <a:off x="1" y="6309360"/>
            <a:ext cx="5915083" cy="548640"/>
          </a:xfrm>
          <a:custGeom>
            <a:avLst/>
            <a:gdLst>
              <a:gd name="connsiteX0" fmla="*/ 0 w 4114800"/>
              <a:gd name="connsiteY0" fmla="*/ 0 h 548640"/>
              <a:gd name="connsiteX1" fmla="*/ 4114800 w 4114800"/>
              <a:gd name="connsiteY1" fmla="*/ 0 h 548640"/>
              <a:gd name="connsiteX2" fmla="*/ 4114800 w 4114800"/>
              <a:gd name="connsiteY2" fmla="*/ 548640 h 548640"/>
              <a:gd name="connsiteX3" fmla="*/ 0 w 4114800"/>
              <a:gd name="connsiteY3" fmla="*/ 548640 h 548640"/>
              <a:gd name="connsiteX4" fmla="*/ 0 w 4114800"/>
              <a:gd name="connsiteY4" fmla="*/ 0 h 548640"/>
              <a:gd name="connsiteX0" fmla="*/ 0 w 4114800"/>
              <a:gd name="connsiteY0" fmla="*/ 0 h 548640"/>
              <a:gd name="connsiteX1" fmla="*/ 3751729 w 4114800"/>
              <a:gd name="connsiteY1" fmla="*/ 0 h 548640"/>
              <a:gd name="connsiteX2" fmla="*/ 4114800 w 4114800"/>
              <a:gd name="connsiteY2" fmla="*/ 548640 h 548640"/>
              <a:gd name="connsiteX3" fmla="*/ 0 w 4114800"/>
              <a:gd name="connsiteY3" fmla="*/ 548640 h 548640"/>
              <a:gd name="connsiteX4" fmla="*/ 0 w 4114800"/>
              <a:gd name="connsiteY4" fmla="*/ 0 h 54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48640">
                <a:moveTo>
                  <a:pt x="0" y="0"/>
                </a:moveTo>
                <a:lnTo>
                  <a:pt x="3751729" y="0"/>
                </a:lnTo>
                <a:lnTo>
                  <a:pt x="4114800" y="548640"/>
                </a:lnTo>
                <a:lnTo>
                  <a:pt x="0" y="548640"/>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9" name="TextBox 8"/>
          <p:cNvSpPr txBox="1"/>
          <p:nvPr userDrawn="1"/>
        </p:nvSpPr>
        <p:spPr>
          <a:xfrm>
            <a:off x="6942067" y="6500665"/>
            <a:ext cx="4222951" cy="338554"/>
          </a:xfrm>
          <a:prstGeom prst="rect">
            <a:avLst/>
          </a:prstGeom>
          <a:noFill/>
        </p:spPr>
        <p:txBody>
          <a:bodyPr wrap="none" rtlCol="0">
            <a:spAutoFit/>
          </a:bodyPr>
          <a:lstStyle/>
          <a:p>
            <a:r>
              <a:rPr lang="en-US" sz="1600" smtClean="0">
                <a:solidFill>
                  <a:schemeClr val="bg1"/>
                </a:solidFill>
                <a:latin typeface="Segoe UI" panose="020B0502040204020203" pitchFamily="34" charset="0"/>
                <a:cs typeface="Segoe UI" panose="020B0502040204020203" pitchFamily="34" charset="0"/>
              </a:rPr>
              <a:t>PUSAT LAYANAN PEMBIAYAAN PENDIDIKAN</a:t>
            </a:r>
            <a:endParaRPr lang="id-ID" sz="1600">
              <a:solidFill>
                <a:schemeClr val="bg1"/>
              </a:solidFill>
              <a:latin typeface="Segoe UI" panose="020B0502040204020203" pitchFamily="34" charset="0"/>
              <a:cs typeface="Segoe UI" panose="020B0502040204020203" pitchFamily="34" charset="0"/>
            </a:endParaRPr>
          </a:p>
        </p:txBody>
      </p:sp>
      <p:sp>
        <p:nvSpPr>
          <p:cNvPr id="10" name="Rectangle 9"/>
          <p:cNvSpPr/>
          <p:nvPr userDrawn="1"/>
        </p:nvSpPr>
        <p:spPr>
          <a:xfrm>
            <a:off x="694925" y="6397298"/>
            <a:ext cx="3715376" cy="369332"/>
          </a:xfrm>
          <a:prstGeom prst="rect">
            <a:avLst/>
          </a:prstGeom>
        </p:spPr>
        <p:txBody>
          <a:bodyPr wrap="none">
            <a:spAutoFit/>
          </a:bodyPr>
          <a:lstStyle/>
          <a:p>
            <a:r>
              <a:rPr lang="en-US" sz="1800" b="1" smtClean="0">
                <a:solidFill>
                  <a:schemeClr val="bg1"/>
                </a:solidFill>
                <a:latin typeface="Segoe UI" panose="020B0502040204020203" pitchFamily="34" charset="0"/>
                <a:ea typeface="Tahoma" panose="020B0604030504040204" pitchFamily="34" charset="0"/>
                <a:cs typeface="Segoe UI" panose="020B0502040204020203" pitchFamily="34" charset="0"/>
              </a:rPr>
              <a:t>| PROGRAM INDONESIA PINTAR</a:t>
            </a:r>
            <a:endParaRPr lang="id-ID" sz="1800" b="1">
              <a:solidFill>
                <a:schemeClr val="bg1"/>
              </a:solidFill>
              <a:latin typeface="Segoe UI" panose="020B0502040204020203" pitchFamily="34" charset="0"/>
              <a:ea typeface="Tahoma" panose="020B0604030504040204" pitchFamily="34" charset="0"/>
              <a:cs typeface="Segoe UI" panose="020B0502040204020203"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364" y="6309358"/>
            <a:ext cx="558630" cy="527243"/>
          </a:xfrm>
          <a:prstGeom prst="rect">
            <a:avLst/>
          </a:prstGeom>
        </p:spPr>
      </p:pic>
      <p:sp>
        <p:nvSpPr>
          <p:cNvPr id="12" name="Rectangle 11"/>
          <p:cNvSpPr/>
          <p:nvPr userDrawn="1"/>
        </p:nvSpPr>
        <p:spPr>
          <a:xfrm>
            <a:off x="8" y="166797"/>
            <a:ext cx="162353" cy="61313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13" name="Rectangle 12"/>
          <p:cNvSpPr/>
          <p:nvPr userDrawn="1"/>
        </p:nvSpPr>
        <p:spPr>
          <a:xfrm>
            <a:off x="130320" y="166797"/>
            <a:ext cx="60960" cy="61313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Tree>
    <p:extLst>
      <p:ext uri="{BB962C8B-B14F-4D97-AF65-F5344CB8AC3E}">
        <p14:creationId xmlns:p14="http://schemas.microsoft.com/office/powerpoint/2010/main" val="222933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14B0F5-DA87-4BBF-8764-E25F9AA2C45E}" type="datetimeFigureOut">
              <a:rPr lang="id-ID" smtClean="0"/>
              <a:t>01/02/2021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2A3F108-FAD9-436B-A540-E0B304D62DA7}" type="slidenum">
              <a:rPr lang="id-ID" smtClean="0"/>
              <a:t>‹#›</a:t>
            </a:fld>
            <a:endParaRPr lang="id-ID"/>
          </a:p>
        </p:txBody>
      </p:sp>
    </p:spTree>
    <p:extLst>
      <p:ext uri="{BB962C8B-B14F-4D97-AF65-F5344CB8AC3E}">
        <p14:creationId xmlns:p14="http://schemas.microsoft.com/office/powerpoint/2010/main" val="2552130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14B0F5-DA87-4BBF-8764-E25F9AA2C45E}" type="datetimeFigureOut">
              <a:rPr lang="id-ID" smtClean="0"/>
              <a:t>01/02/2021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2A3F108-FAD9-436B-A540-E0B304D62DA7}" type="slidenum">
              <a:rPr lang="id-ID" smtClean="0"/>
              <a:t>‹#›</a:t>
            </a:fld>
            <a:endParaRPr lang="id-ID"/>
          </a:p>
        </p:txBody>
      </p:sp>
    </p:spTree>
    <p:extLst>
      <p:ext uri="{BB962C8B-B14F-4D97-AF65-F5344CB8AC3E}">
        <p14:creationId xmlns:p14="http://schemas.microsoft.com/office/powerpoint/2010/main" val="6400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14B0F5-DA87-4BBF-8764-E25F9AA2C45E}" type="datetimeFigureOut">
              <a:rPr lang="id-ID" smtClean="0"/>
              <a:t>01/02/2021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D2A3F108-FAD9-436B-A540-E0B304D62DA7}" type="slidenum">
              <a:rPr lang="id-ID" smtClean="0"/>
              <a:t>‹#›</a:t>
            </a:fld>
            <a:endParaRPr lang="id-ID"/>
          </a:p>
        </p:txBody>
      </p:sp>
    </p:spTree>
    <p:extLst>
      <p:ext uri="{BB962C8B-B14F-4D97-AF65-F5344CB8AC3E}">
        <p14:creationId xmlns:p14="http://schemas.microsoft.com/office/powerpoint/2010/main" val="2555459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14B0F5-DA87-4BBF-8764-E25F9AA2C45E}" type="datetimeFigureOut">
              <a:rPr lang="id-ID" smtClean="0"/>
              <a:t>01/02/2021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D2A3F108-FAD9-436B-A540-E0B304D62DA7}" type="slidenum">
              <a:rPr lang="id-ID" smtClean="0"/>
              <a:t>‹#›</a:t>
            </a:fld>
            <a:endParaRPr lang="id-ID"/>
          </a:p>
        </p:txBody>
      </p:sp>
    </p:spTree>
    <p:extLst>
      <p:ext uri="{BB962C8B-B14F-4D97-AF65-F5344CB8AC3E}">
        <p14:creationId xmlns:p14="http://schemas.microsoft.com/office/powerpoint/2010/main" val="130179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14B0F5-DA87-4BBF-8764-E25F9AA2C45E}" type="datetimeFigureOut">
              <a:rPr lang="id-ID" smtClean="0"/>
              <a:t>01/02/2021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D2A3F108-FAD9-436B-A540-E0B304D62DA7}" type="slidenum">
              <a:rPr lang="id-ID" smtClean="0"/>
              <a:t>‹#›</a:t>
            </a:fld>
            <a:endParaRPr lang="id-ID"/>
          </a:p>
        </p:txBody>
      </p:sp>
    </p:spTree>
    <p:extLst>
      <p:ext uri="{BB962C8B-B14F-4D97-AF65-F5344CB8AC3E}">
        <p14:creationId xmlns:p14="http://schemas.microsoft.com/office/powerpoint/2010/main" val="2770581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4B0F5-DA87-4BBF-8764-E25F9AA2C45E}" type="datetimeFigureOut">
              <a:rPr lang="id-ID" smtClean="0"/>
              <a:t>01/02/2021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2A3F108-FAD9-436B-A540-E0B304D62DA7}" type="slidenum">
              <a:rPr lang="id-ID" smtClean="0"/>
              <a:t>‹#›</a:t>
            </a:fld>
            <a:endParaRPr lang="id-ID"/>
          </a:p>
        </p:txBody>
      </p:sp>
    </p:spTree>
    <p:extLst>
      <p:ext uri="{BB962C8B-B14F-4D97-AF65-F5344CB8AC3E}">
        <p14:creationId xmlns:p14="http://schemas.microsoft.com/office/powerpoint/2010/main" val="559776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4B0F5-DA87-4BBF-8764-E25F9AA2C45E}" type="datetimeFigureOut">
              <a:rPr lang="id-ID" smtClean="0"/>
              <a:t>01/02/2021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2A3F108-FAD9-436B-A540-E0B304D62DA7}" type="slidenum">
              <a:rPr lang="id-ID" smtClean="0"/>
              <a:t>‹#›</a:t>
            </a:fld>
            <a:endParaRPr lang="id-ID"/>
          </a:p>
        </p:txBody>
      </p:sp>
    </p:spTree>
    <p:extLst>
      <p:ext uri="{BB962C8B-B14F-4D97-AF65-F5344CB8AC3E}">
        <p14:creationId xmlns:p14="http://schemas.microsoft.com/office/powerpoint/2010/main" val="263530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4B0F5-DA87-4BBF-8764-E25F9AA2C45E}" type="datetimeFigureOut">
              <a:rPr lang="id-ID" smtClean="0"/>
              <a:t>01/02/2021</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3F108-FAD9-436B-A540-E0B304D62DA7}" type="slidenum">
              <a:rPr lang="id-ID" smtClean="0"/>
              <a:t>‹#›</a:t>
            </a:fld>
            <a:endParaRPr lang="id-ID"/>
          </a:p>
        </p:txBody>
      </p:sp>
    </p:spTree>
    <p:extLst>
      <p:ext uri="{BB962C8B-B14F-4D97-AF65-F5344CB8AC3E}">
        <p14:creationId xmlns:p14="http://schemas.microsoft.com/office/powerpoint/2010/main" val="422907989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5.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4.png"/><Relationship Id="rId7" Type="http://schemas.openxmlformats.org/officeDocument/2006/relationships/image" Target="../media/image39.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2.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4.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8.png"/><Relationship Id="rId7" Type="http://schemas.openxmlformats.org/officeDocument/2006/relationships/image" Target="../media/image24.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5.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3.jfif"/><Relationship Id="rId3" Type="http://schemas.openxmlformats.org/officeDocument/2006/relationships/image" Target="../media/image21.png"/><Relationship Id="rId7" Type="http://schemas.openxmlformats.org/officeDocument/2006/relationships/image" Target="../media/image29.png"/><Relationship Id="rId12"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64.jpeg"/><Relationship Id="rId10" Type="http://schemas.openxmlformats.org/officeDocument/2006/relationships/image" Target="../media/image60.png"/><Relationship Id="rId4" Type="http://schemas.openxmlformats.org/officeDocument/2006/relationships/image" Target="../media/image24.png"/><Relationship Id="rId9" Type="http://schemas.openxmlformats.org/officeDocument/2006/relationships/image" Target="../media/image59.png"/><Relationship Id="rId1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73.jpeg"/><Relationship Id="rId3" Type="http://schemas.openxmlformats.org/officeDocument/2006/relationships/image" Target="../media/image66.jpeg"/><Relationship Id="rId7" Type="http://schemas.openxmlformats.org/officeDocument/2006/relationships/image" Target="../media/image13.png"/><Relationship Id="rId12" Type="http://schemas.openxmlformats.org/officeDocument/2006/relationships/image" Target="../media/image72.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1.png"/><Relationship Id="rId5" Type="http://schemas.openxmlformats.org/officeDocument/2006/relationships/image" Target="../media/image35.png"/><Relationship Id="rId10" Type="http://schemas.openxmlformats.org/officeDocument/2006/relationships/image" Target="../media/image70.png"/><Relationship Id="rId4" Type="http://schemas.openxmlformats.org/officeDocument/2006/relationships/image" Target="../media/image67.png"/><Relationship Id="rId9" Type="http://schemas.openxmlformats.org/officeDocument/2006/relationships/image" Target="../media/image6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jpeg"/><Relationship Id="rId9" Type="http://schemas.openxmlformats.org/officeDocument/2006/relationships/image" Target="../media/image81.png"/></Relationships>
</file>

<file path=ppt/slides/_rels/slide2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2152771" y="409903"/>
            <a:ext cx="10039229" cy="1677971"/>
          </a:xfrm>
          <a:prstGeom prst="rect">
            <a:avLst/>
          </a:prstGeom>
          <a:solidFill>
            <a:srgbClr val="007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9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080" y="515429"/>
            <a:ext cx="1503734" cy="1466918"/>
          </a:xfrm>
          <a:prstGeom prst="rect">
            <a:avLst/>
          </a:prstGeom>
        </p:spPr>
      </p:pic>
      <p:sp>
        <p:nvSpPr>
          <p:cNvPr id="44" name="Rectangle 43"/>
          <p:cNvSpPr/>
          <p:nvPr/>
        </p:nvSpPr>
        <p:spPr>
          <a:xfrm>
            <a:off x="2604785" y="564979"/>
            <a:ext cx="8988501"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b="1" dirty="0" smtClean="0">
                <a:ln w="12700">
                  <a:noFill/>
                  <a:prstDash val="solid"/>
                </a:ln>
                <a:solidFill>
                  <a:schemeClr val="bg1"/>
                </a:solidFill>
                <a:latin typeface="Segoe UI" panose="020B0502040204020203" pitchFamily="34" charset="0"/>
                <a:cs typeface="Segoe UI" panose="020B0502040204020203" pitchFamily="34" charset="0"/>
              </a:rPr>
              <a:t>SOSIALISASI</a:t>
            </a:r>
            <a:endParaRPr kumimoji="0" lang="en-US" sz="2800" b="1" i="0" u="none" strike="noStrike" kern="1200" normalizeH="0" baseline="0" noProof="0" dirty="0">
              <a:ln w="12700">
                <a:noFill/>
                <a:prstDash val="solid"/>
              </a:ln>
              <a:solidFill>
                <a:schemeClr val="bg1"/>
              </a:solidFill>
              <a:uLnTx/>
              <a:uFillTx/>
              <a:latin typeface="Segoe UI" panose="020B0502040204020203" pitchFamily="34" charset="0"/>
              <a:cs typeface="Segoe UI" panose="020B0502040204020203" pitchFamily="34" charset="0"/>
            </a:endParaRPr>
          </a:p>
        </p:txBody>
      </p:sp>
      <p:sp>
        <p:nvSpPr>
          <p:cNvPr id="49" name="Rectangle 48"/>
          <p:cNvSpPr/>
          <p:nvPr/>
        </p:nvSpPr>
        <p:spPr>
          <a:xfrm>
            <a:off x="2604785" y="1009049"/>
            <a:ext cx="9341835" cy="830997"/>
          </a:xfrm>
          <a:prstGeom prst="rect">
            <a:avLst/>
          </a:prstGeom>
          <a:sp3d>
            <a:bevelT w="152400" h="50800" prst="softRound"/>
          </a:sp3d>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noProof="0" dirty="0" smtClean="0">
                <a:ln w="0">
                  <a:noFill/>
                </a:ln>
                <a:solidFill>
                  <a:srgbClr val="FCF600"/>
                </a:solidFill>
                <a:effectLst/>
                <a:latin typeface="Segoe UI" panose="020B0502040204020203" pitchFamily="34" charset="0"/>
                <a:cs typeface="Segoe UI" panose="020B0502040204020203" pitchFamily="34" charset="0"/>
              </a:rPr>
              <a:t>PROGRAM INDONESIA PINTAR</a:t>
            </a:r>
            <a:endParaRPr kumimoji="0" lang="en-US" sz="4800" b="1" i="0" u="none" strike="noStrike" kern="1200" cap="none" spc="0" normalizeH="0" baseline="0" noProof="0" dirty="0">
              <a:ln w="0">
                <a:noFill/>
              </a:ln>
              <a:solidFill>
                <a:srgbClr val="FCF600"/>
              </a:solidFill>
              <a:effectLst/>
              <a:uLnTx/>
              <a:uFillTx/>
              <a:latin typeface="Segoe UI" panose="020B0502040204020203" pitchFamily="34" charset="0"/>
              <a:cs typeface="Segoe UI" panose="020B0502040204020203" pitchFamily="34" charset="0"/>
            </a:endParaRPr>
          </a:p>
        </p:txBody>
      </p:sp>
      <p:sp>
        <p:nvSpPr>
          <p:cNvPr id="51" name="Rectangle 50"/>
          <p:cNvSpPr/>
          <p:nvPr/>
        </p:nvSpPr>
        <p:spPr>
          <a:xfrm>
            <a:off x="0" y="6362700"/>
            <a:ext cx="12192000" cy="493982"/>
          </a:xfrm>
          <a:prstGeom prst="rect">
            <a:avLst/>
          </a:prstGeom>
          <a:solidFill>
            <a:srgbClr val="007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Trapezoid 51"/>
          <p:cNvSpPr/>
          <p:nvPr/>
        </p:nvSpPr>
        <p:spPr>
          <a:xfrm>
            <a:off x="1186332" y="5903265"/>
            <a:ext cx="9819343" cy="954741"/>
          </a:xfrm>
          <a:prstGeom prst="trapezoid">
            <a:avLst>
              <a:gd name="adj" fmla="val 65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Subtitle 2"/>
          <p:cNvSpPr txBox="1">
            <a:spLocks/>
          </p:cNvSpPr>
          <p:nvPr/>
        </p:nvSpPr>
        <p:spPr>
          <a:xfrm>
            <a:off x="2667000" y="6063130"/>
            <a:ext cx="6858000" cy="7821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smtClean="0">
                <a:solidFill>
                  <a:schemeClr val="bg2">
                    <a:lumMod val="50000"/>
                  </a:schemeClr>
                </a:solidFill>
                <a:latin typeface="Segoe UI" panose="020B0502040204020203" pitchFamily="34" charset="0"/>
                <a:cs typeface="Segoe UI" panose="020B0502040204020203" pitchFamily="34" charset="0"/>
              </a:rPr>
              <a:t>PUSAT LAYANAN PEMBIAYAAN PENDIDIKAN</a:t>
            </a:r>
          </a:p>
          <a:p>
            <a:pPr>
              <a:lnSpc>
                <a:spcPct val="100000"/>
              </a:lnSpc>
              <a:spcBef>
                <a:spcPts val="0"/>
              </a:spcBef>
            </a:pPr>
            <a:r>
              <a:rPr lang="en-US" sz="2000" b="1" dirty="0" smtClean="0">
                <a:latin typeface="Segoe UI" panose="020B0502040204020203" pitchFamily="34" charset="0"/>
                <a:cs typeface="Segoe UI" panose="020B0502040204020203" pitchFamily="34" charset="0"/>
              </a:rPr>
              <a:t>KEMENTERIAN PENDIDIKAN DAN KEBUDAYAAN</a:t>
            </a:r>
            <a:endParaRPr lang="id-ID" sz="2000" b="1" dirty="0">
              <a:latin typeface="Segoe UI" panose="020B0502040204020203" pitchFamily="34" charset="0"/>
              <a:cs typeface="Segoe UI" panose="020B0502040204020203" pitchFamily="34" charset="0"/>
            </a:endParaRPr>
          </a:p>
        </p:txBody>
      </p:sp>
      <p:grpSp>
        <p:nvGrpSpPr>
          <p:cNvPr id="12" name="组合 3"/>
          <p:cNvGrpSpPr/>
          <p:nvPr/>
        </p:nvGrpSpPr>
        <p:grpSpPr>
          <a:xfrm>
            <a:off x="1978213" y="2186020"/>
            <a:ext cx="10213787" cy="3559449"/>
            <a:chOff x="1787856" y="1728377"/>
            <a:chExt cx="6189357" cy="2156957"/>
          </a:xfrm>
          <a:solidFill>
            <a:schemeClr val="bg2">
              <a:lumMod val="75000"/>
              <a:alpha val="42000"/>
            </a:schemeClr>
          </a:solidFill>
        </p:grpSpPr>
        <p:sp>
          <p:nvSpPr>
            <p:cNvPr id="13" name="Freeform 401"/>
            <p:cNvSpPr>
              <a:spLocks/>
            </p:cNvSpPr>
            <p:nvPr/>
          </p:nvSpPr>
          <p:spPr bwMode="auto">
            <a:xfrm>
              <a:off x="5553279" y="2249113"/>
              <a:ext cx="274906" cy="191642"/>
            </a:xfrm>
            <a:custGeom>
              <a:avLst/>
              <a:gdLst/>
              <a:ahLst/>
              <a:cxnLst>
                <a:cxn ang="0">
                  <a:pos x="1040" y="64"/>
                </a:cxn>
                <a:cxn ang="0">
                  <a:pos x="926" y="372"/>
                </a:cxn>
                <a:cxn ang="0">
                  <a:pos x="776" y="475"/>
                </a:cxn>
                <a:cxn ang="0">
                  <a:pos x="668" y="675"/>
                </a:cxn>
                <a:cxn ang="0">
                  <a:pos x="389" y="714"/>
                </a:cxn>
                <a:cxn ang="0">
                  <a:pos x="257" y="703"/>
                </a:cxn>
                <a:cxn ang="0">
                  <a:pos x="170" y="724"/>
                </a:cxn>
                <a:cxn ang="0">
                  <a:pos x="141" y="687"/>
                </a:cxn>
                <a:cxn ang="0">
                  <a:pos x="102" y="657"/>
                </a:cxn>
                <a:cxn ang="0">
                  <a:pos x="66" y="612"/>
                </a:cxn>
                <a:cxn ang="0">
                  <a:pos x="42" y="562"/>
                </a:cxn>
                <a:cxn ang="0">
                  <a:pos x="50" y="525"/>
                </a:cxn>
                <a:cxn ang="0">
                  <a:pos x="11" y="483"/>
                </a:cxn>
                <a:cxn ang="0">
                  <a:pos x="0" y="439"/>
                </a:cxn>
                <a:cxn ang="0">
                  <a:pos x="36" y="402"/>
                </a:cxn>
                <a:cxn ang="0">
                  <a:pos x="149" y="420"/>
                </a:cxn>
                <a:cxn ang="0">
                  <a:pos x="374" y="444"/>
                </a:cxn>
                <a:cxn ang="0">
                  <a:pos x="528" y="405"/>
                </a:cxn>
                <a:cxn ang="0">
                  <a:pos x="645" y="301"/>
                </a:cxn>
                <a:cxn ang="0">
                  <a:pos x="804" y="268"/>
                </a:cxn>
                <a:cxn ang="0">
                  <a:pos x="771" y="150"/>
                </a:cxn>
                <a:cxn ang="0">
                  <a:pos x="873" y="130"/>
                </a:cxn>
                <a:cxn ang="0">
                  <a:pos x="948" y="0"/>
                </a:cxn>
                <a:cxn ang="0">
                  <a:pos x="1040" y="64"/>
                </a:cxn>
              </a:cxnLst>
              <a:rect l="0" t="0" r="r" b="b"/>
              <a:pathLst>
                <a:path w="1040" h="724">
                  <a:moveTo>
                    <a:pt x="1040" y="64"/>
                  </a:moveTo>
                  <a:lnTo>
                    <a:pt x="926" y="372"/>
                  </a:lnTo>
                  <a:lnTo>
                    <a:pt x="776" y="475"/>
                  </a:lnTo>
                  <a:lnTo>
                    <a:pt x="668" y="675"/>
                  </a:lnTo>
                  <a:lnTo>
                    <a:pt x="389" y="714"/>
                  </a:lnTo>
                  <a:lnTo>
                    <a:pt x="257" y="703"/>
                  </a:lnTo>
                  <a:lnTo>
                    <a:pt x="170" y="724"/>
                  </a:lnTo>
                  <a:lnTo>
                    <a:pt x="141" y="687"/>
                  </a:lnTo>
                  <a:lnTo>
                    <a:pt x="102" y="657"/>
                  </a:lnTo>
                  <a:lnTo>
                    <a:pt x="66" y="612"/>
                  </a:lnTo>
                  <a:lnTo>
                    <a:pt x="42" y="562"/>
                  </a:lnTo>
                  <a:lnTo>
                    <a:pt x="50" y="525"/>
                  </a:lnTo>
                  <a:lnTo>
                    <a:pt x="11" y="483"/>
                  </a:lnTo>
                  <a:lnTo>
                    <a:pt x="0" y="439"/>
                  </a:lnTo>
                  <a:lnTo>
                    <a:pt x="36" y="402"/>
                  </a:lnTo>
                  <a:lnTo>
                    <a:pt x="149" y="420"/>
                  </a:lnTo>
                  <a:lnTo>
                    <a:pt x="374" y="444"/>
                  </a:lnTo>
                  <a:lnTo>
                    <a:pt x="528" y="405"/>
                  </a:lnTo>
                  <a:lnTo>
                    <a:pt x="645" y="301"/>
                  </a:lnTo>
                  <a:lnTo>
                    <a:pt x="804" y="268"/>
                  </a:lnTo>
                  <a:lnTo>
                    <a:pt x="771" y="150"/>
                  </a:lnTo>
                  <a:lnTo>
                    <a:pt x="873" y="130"/>
                  </a:lnTo>
                  <a:lnTo>
                    <a:pt x="948" y="0"/>
                  </a:lnTo>
                  <a:lnTo>
                    <a:pt x="1040" y="6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4" name="Freeform 402"/>
            <p:cNvSpPr>
              <a:spLocks/>
            </p:cNvSpPr>
            <p:nvPr/>
          </p:nvSpPr>
          <p:spPr bwMode="auto">
            <a:xfrm>
              <a:off x="1787856" y="1728377"/>
              <a:ext cx="400464" cy="463905"/>
            </a:xfrm>
            <a:custGeom>
              <a:avLst/>
              <a:gdLst/>
              <a:ahLst/>
              <a:cxnLst>
                <a:cxn ang="0">
                  <a:pos x="262" y="342"/>
                </a:cxn>
                <a:cxn ang="0">
                  <a:pos x="246" y="324"/>
                </a:cxn>
                <a:cxn ang="0">
                  <a:pos x="244" y="271"/>
                </a:cxn>
                <a:cxn ang="0">
                  <a:pos x="217" y="267"/>
                </a:cxn>
                <a:cxn ang="0">
                  <a:pos x="211" y="247"/>
                </a:cxn>
                <a:cxn ang="0">
                  <a:pos x="174" y="196"/>
                </a:cxn>
                <a:cxn ang="0">
                  <a:pos x="153" y="184"/>
                </a:cxn>
                <a:cxn ang="0">
                  <a:pos x="135" y="189"/>
                </a:cxn>
                <a:cxn ang="0">
                  <a:pos x="105" y="159"/>
                </a:cxn>
                <a:cxn ang="0">
                  <a:pos x="72" y="139"/>
                </a:cxn>
                <a:cxn ang="0">
                  <a:pos x="21" y="75"/>
                </a:cxn>
                <a:cxn ang="0">
                  <a:pos x="3" y="48"/>
                </a:cxn>
                <a:cxn ang="0">
                  <a:pos x="0" y="1"/>
                </a:cxn>
                <a:cxn ang="0">
                  <a:pos x="33" y="0"/>
                </a:cxn>
                <a:cxn ang="0">
                  <a:pos x="108" y="44"/>
                </a:cxn>
                <a:cxn ang="0">
                  <a:pos x="160" y="37"/>
                </a:cxn>
                <a:cxn ang="0">
                  <a:pos x="199" y="44"/>
                </a:cxn>
                <a:cxn ang="0">
                  <a:pos x="238" y="49"/>
                </a:cxn>
                <a:cxn ang="0">
                  <a:pos x="297" y="118"/>
                </a:cxn>
                <a:cxn ang="0">
                  <a:pos x="285" y="147"/>
                </a:cxn>
                <a:cxn ang="0">
                  <a:pos x="259" y="181"/>
                </a:cxn>
                <a:cxn ang="0">
                  <a:pos x="280" y="232"/>
                </a:cxn>
                <a:cxn ang="0">
                  <a:pos x="277" y="271"/>
                </a:cxn>
                <a:cxn ang="0">
                  <a:pos x="294" y="286"/>
                </a:cxn>
                <a:cxn ang="0">
                  <a:pos x="289" y="313"/>
                </a:cxn>
                <a:cxn ang="0">
                  <a:pos x="303" y="334"/>
                </a:cxn>
                <a:cxn ang="0">
                  <a:pos x="301" y="351"/>
                </a:cxn>
                <a:cxn ang="0">
                  <a:pos x="279" y="340"/>
                </a:cxn>
                <a:cxn ang="0">
                  <a:pos x="262" y="342"/>
                </a:cxn>
              </a:cxnLst>
              <a:rect l="0" t="0" r="r" b="b"/>
              <a:pathLst>
                <a:path w="303" h="351">
                  <a:moveTo>
                    <a:pt x="262" y="342"/>
                  </a:moveTo>
                  <a:lnTo>
                    <a:pt x="246" y="324"/>
                  </a:lnTo>
                  <a:lnTo>
                    <a:pt x="244" y="271"/>
                  </a:lnTo>
                  <a:lnTo>
                    <a:pt x="217" y="267"/>
                  </a:lnTo>
                  <a:lnTo>
                    <a:pt x="211" y="247"/>
                  </a:lnTo>
                  <a:lnTo>
                    <a:pt x="174" y="196"/>
                  </a:lnTo>
                  <a:lnTo>
                    <a:pt x="153" y="184"/>
                  </a:lnTo>
                  <a:lnTo>
                    <a:pt x="135" y="189"/>
                  </a:lnTo>
                  <a:lnTo>
                    <a:pt x="105" y="159"/>
                  </a:lnTo>
                  <a:lnTo>
                    <a:pt x="72" y="139"/>
                  </a:lnTo>
                  <a:lnTo>
                    <a:pt x="21" y="75"/>
                  </a:lnTo>
                  <a:lnTo>
                    <a:pt x="3" y="48"/>
                  </a:lnTo>
                  <a:lnTo>
                    <a:pt x="0" y="1"/>
                  </a:lnTo>
                  <a:lnTo>
                    <a:pt x="33" y="0"/>
                  </a:lnTo>
                  <a:lnTo>
                    <a:pt x="108" y="44"/>
                  </a:lnTo>
                  <a:lnTo>
                    <a:pt x="160" y="37"/>
                  </a:lnTo>
                  <a:lnTo>
                    <a:pt x="199" y="44"/>
                  </a:lnTo>
                  <a:lnTo>
                    <a:pt x="238" y="49"/>
                  </a:lnTo>
                  <a:lnTo>
                    <a:pt x="297" y="118"/>
                  </a:lnTo>
                  <a:lnTo>
                    <a:pt x="285" y="147"/>
                  </a:lnTo>
                  <a:lnTo>
                    <a:pt x="259" y="181"/>
                  </a:lnTo>
                  <a:lnTo>
                    <a:pt x="280" y="232"/>
                  </a:lnTo>
                  <a:lnTo>
                    <a:pt x="277" y="271"/>
                  </a:lnTo>
                  <a:lnTo>
                    <a:pt x="294" y="286"/>
                  </a:lnTo>
                  <a:lnTo>
                    <a:pt x="289" y="313"/>
                  </a:lnTo>
                  <a:lnTo>
                    <a:pt x="303" y="334"/>
                  </a:lnTo>
                  <a:lnTo>
                    <a:pt x="301" y="351"/>
                  </a:lnTo>
                  <a:lnTo>
                    <a:pt x="279" y="340"/>
                  </a:lnTo>
                  <a:lnTo>
                    <a:pt x="262" y="34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5" name="Freeform 403"/>
            <p:cNvSpPr>
              <a:spLocks/>
            </p:cNvSpPr>
            <p:nvPr/>
          </p:nvSpPr>
          <p:spPr bwMode="auto">
            <a:xfrm>
              <a:off x="2130166" y="1922662"/>
              <a:ext cx="348920" cy="523379"/>
            </a:xfrm>
            <a:custGeom>
              <a:avLst/>
              <a:gdLst/>
              <a:ahLst/>
              <a:cxnLst>
                <a:cxn ang="0">
                  <a:pos x="129" y="0"/>
                </a:cxn>
                <a:cxn ang="0">
                  <a:pos x="535" y="239"/>
                </a:cxn>
                <a:cxn ang="0">
                  <a:pos x="776" y="329"/>
                </a:cxn>
                <a:cxn ang="0">
                  <a:pos x="926" y="479"/>
                </a:cxn>
                <a:cxn ang="0">
                  <a:pos x="1126" y="589"/>
                </a:cxn>
                <a:cxn ang="0">
                  <a:pos x="1091" y="704"/>
                </a:cxn>
                <a:cxn ang="0">
                  <a:pos x="1121" y="794"/>
                </a:cxn>
                <a:cxn ang="0">
                  <a:pos x="1211" y="839"/>
                </a:cxn>
                <a:cxn ang="0">
                  <a:pos x="1271" y="769"/>
                </a:cxn>
                <a:cxn ang="0">
                  <a:pos x="1321" y="974"/>
                </a:cxn>
                <a:cxn ang="0">
                  <a:pos x="1291" y="1069"/>
                </a:cxn>
                <a:cxn ang="0">
                  <a:pos x="1271" y="1204"/>
                </a:cxn>
                <a:cxn ang="0">
                  <a:pos x="1316" y="1319"/>
                </a:cxn>
                <a:cxn ang="0">
                  <a:pos x="1226" y="1414"/>
                </a:cxn>
                <a:cxn ang="0">
                  <a:pos x="1121" y="1369"/>
                </a:cxn>
                <a:cxn ang="0">
                  <a:pos x="1231" y="1529"/>
                </a:cxn>
                <a:cxn ang="0">
                  <a:pos x="1156" y="1634"/>
                </a:cxn>
                <a:cxn ang="0">
                  <a:pos x="1196" y="1759"/>
                </a:cxn>
                <a:cxn ang="0">
                  <a:pos x="901" y="1829"/>
                </a:cxn>
                <a:cxn ang="0">
                  <a:pos x="731" y="1979"/>
                </a:cxn>
                <a:cxn ang="0">
                  <a:pos x="676" y="1804"/>
                </a:cxn>
                <a:cxn ang="0">
                  <a:pos x="505" y="1364"/>
                </a:cxn>
                <a:cxn ang="0">
                  <a:pos x="495" y="1199"/>
                </a:cxn>
                <a:cxn ang="0">
                  <a:pos x="380" y="1069"/>
                </a:cxn>
                <a:cxn ang="0">
                  <a:pos x="210" y="1019"/>
                </a:cxn>
                <a:cxn ang="0">
                  <a:pos x="220" y="934"/>
                </a:cxn>
                <a:cxn ang="0">
                  <a:pos x="149" y="831"/>
                </a:cxn>
                <a:cxn ang="0">
                  <a:pos x="174" y="695"/>
                </a:cxn>
                <a:cxn ang="0">
                  <a:pos x="90" y="617"/>
                </a:cxn>
                <a:cxn ang="0">
                  <a:pos x="105" y="422"/>
                </a:cxn>
                <a:cxn ang="0">
                  <a:pos x="0" y="169"/>
                </a:cxn>
                <a:cxn ang="0">
                  <a:pos x="129" y="0"/>
                </a:cxn>
              </a:cxnLst>
              <a:rect l="0" t="0" r="r" b="b"/>
              <a:pathLst>
                <a:path w="1321" h="1979">
                  <a:moveTo>
                    <a:pt x="129" y="0"/>
                  </a:moveTo>
                  <a:lnTo>
                    <a:pt x="535" y="239"/>
                  </a:lnTo>
                  <a:lnTo>
                    <a:pt x="776" y="329"/>
                  </a:lnTo>
                  <a:lnTo>
                    <a:pt x="926" y="479"/>
                  </a:lnTo>
                  <a:lnTo>
                    <a:pt x="1126" y="589"/>
                  </a:lnTo>
                  <a:lnTo>
                    <a:pt x="1091" y="704"/>
                  </a:lnTo>
                  <a:lnTo>
                    <a:pt x="1121" y="794"/>
                  </a:lnTo>
                  <a:lnTo>
                    <a:pt x="1211" y="839"/>
                  </a:lnTo>
                  <a:lnTo>
                    <a:pt x="1271" y="769"/>
                  </a:lnTo>
                  <a:lnTo>
                    <a:pt x="1321" y="974"/>
                  </a:lnTo>
                  <a:lnTo>
                    <a:pt x="1291" y="1069"/>
                  </a:lnTo>
                  <a:lnTo>
                    <a:pt x="1271" y="1204"/>
                  </a:lnTo>
                  <a:lnTo>
                    <a:pt x="1316" y="1319"/>
                  </a:lnTo>
                  <a:lnTo>
                    <a:pt x="1226" y="1414"/>
                  </a:lnTo>
                  <a:lnTo>
                    <a:pt x="1121" y="1369"/>
                  </a:lnTo>
                  <a:lnTo>
                    <a:pt x="1231" y="1529"/>
                  </a:lnTo>
                  <a:lnTo>
                    <a:pt x="1156" y="1634"/>
                  </a:lnTo>
                  <a:lnTo>
                    <a:pt x="1196" y="1759"/>
                  </a:lnTo>
                  <a:lnTo>
                    <a:pt x="901" y="1829"/>
                  </a:lnTo>
                  <a:lnTo>
                    <a:pt x="731" y="1979"/>
                  </a:lnTo>
                  <a:lnTo>
                    <a:pt x="676" y="1804"/>
                  </a:lnTo>
                  <a:lnTo>
                    <a:pt x="505" y="1364"/>
                  </a:lnTo>
                  <a:lnTo>
                    <a:pt x="495" y="1199"/>
                  </a:lnTo>
                  <a:lnTo>
                    <a:pt x="380" y="1069"/>
                  </a:lnTo>
                  <a:lnTo>
                    <a:pt x="210" y="1019"/>
                  </a:lnTo>
                  <a:lnTo>
                    <a:pt x="220" y="934"/>
                  </a:lnTo>
                  <a:lnTo>
                    <a:pt x="149" y="831"/>
                  </a:lnTo>
                  <a:lnTo>
                    <a:pt x="174" y="695"/>
                  </a:lnTo>
                  <a:lnTo>
                    <a:pt x="90" y="617"/>
                  </a:lnTo>
                  <a:lnTo>
                    <a:pt x="105" y="422"/>
                  </a:lnTo>
                  <a:lnTo>
                    <a:pt x="0" y="169"/>
                  </a:lnTo>
                  <a:lnTo>
                    <a:pt x="129"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6" name="Freeform 404"/>
            <p:cNvSpPr>
              <a:spLocks/>
            </p:cNvSpPr>
            <p:nvPr/>
          </p:nvSpPr>
          <p:spPr bwMode="auto">
            <a:xfrm>
              <a:off x="2323130" y="2391853"/>
              <a:ext cx="370066" cy="416325"/>
            </a:xfrm>
            <a:custGeom>
              <a:avLst/>
              <a:gdLst/>
              <a:ahLst/>
              <a:cxnLst>
                <a:cxn ang="0">
                  <a:pos x="0" y="204"/>
                </a:cxn>
                <a:cxn ang="0">
                  <a:pos x="157" y="253"/>
                </a:cxn>
                <a:cxn ang="0">
                  <a:pos x="277" y="338"/>
                </a:cxn>
                <a:cxn ang="0">
                  <a:pos x="322" y="493"/>
                </a:cxn>
                <a:cxn ang="0">
                  <a:pos x="562" y="733"/>
                </a:cxn>
                <a:cxn ang="0">
                  <a:pos x="632" y="944"/>
                </a:cxn>
                <a:cxn ang="0">
                  <a:pos x="752" y="1109"/>
                </a:cxn>
                <a:cxn ang="0">
                  <a:pos x="827" y="1229"/>
                </a:cxn>
                <a:cxn ang="0">
                  <a:pos x="817" y="1404"/>
                </a:cxn>
                <a:cxn ang="0">
                  <a:pos x="947" y="1572"/>
                </a:cxn>
                <a:cxn ang="0">
                  <a:pos x="1088" y="1452"/>
                </a:cxn>
                <a:cxn ang="0">
                  <a:pos x="993" y="1328"/>
                </a:cxn>
                <a:cxn ang="0">
                  <a:pos x="1041" y="1212"/>
                </a:cxn>
                <a:cxn ang="0">
                  <a:pos x="1218" y="1118"/>
                </a:cxn>
                <a:cxn ang="0">
                  <a:pos x="1402" y="789"/>
                </a:cxn>
                <a:cxn ang="0">
                  <a:pos x="1217" y="733"/>
                </a:cxn>
                <a:cxn ang="0">
                  <a:pos x="862" y="538"/>
                </a:cxn>
                <a:cxn ang="0">
                  <a:pos x="812" y="384"/>
                </a:cxn>
                <a:cxn ang="0">
                  <a:pos x="885" y="11"/>
                </a:cxn>
                <a:cxn ang="0">
                  <a:pos x="543" y="128"/>
                </a:cxn>
                <a:cxn ang="0">
                  <a:pos x="396" y="0"/>
                </a:cxn>
                <a:cxn ang="0">
                  <a:pos x="174" y="51"/>
                </a:cxn>
                <a:cxn ang="0">
                  <a:pos x="0" y="204"/>
                </a:cxn>
              </a:cxnLst>
              <a:rect l="0" t="0" r="r" b="b"/>
              <a:pathLst>
                <a:path w="1402" h="1572">
                  <a:moveTo>
                    <a:pt x="0" y="204"/>
                  </a:moveTo>
                  <a:lnTo>
                    <a:pt x="157" y="253"/>
                  </a:lnTo>
                  <a:lnTo>
                    <a:pt x="277" y="338"/>
                  </a:lnTo>
                  <a:lnTo>
                    <a:pt x="322" y="493"/>
                  </a:lnTo>
                  <a:lnTo>
                    <a:pt x="562" y="733"/>
                  </a:lnTo>
                  <a:lnTo>
                    <a:pt x="632" y="944"/>
                  </a:lnTo>
                  <a:lnTo>
                    <a:pt x="752" y="1109"/>
                  </a:lnTo>
                  <a:lnTo>
                    <a:pt x="827" y="1229"/>
                  </a:lnTo>
                  <a:lnTo>
                    <a:pt x="817" y="1404"/>
                  </a:lnTo>
                  <a:lnTo>
                    <a:pt x="947" y="1572"/>
                  </a:lnTo>
                  <a:lnTo>
                    <a:pt x="1088" y="1452"/>
                  </a:lnTo>
                  <a:lnTo>
                    <a:pt x="993" y="1328"/>
                  </a:lnTo>
                  <a:lnTo>
                    <a:pt x="1041" y="1212"/>
                  </a:lnTo>
                  <a:lnTo>
                    <a:pt x="1218" y="1118"/>
                  </a:lnTo>
                  <a:lnTo>
                    <a:pt x="1402" y="789"/>
                  </a:lnTo>
                  <a:lnTo>
                    <a:pt x="1217" y="733"/>
                  </a:lnTo>
                  <a:lnTo>
                    <a:pt x="862" y="538"/>
                  </a:lnTo>
                  <a:lnTo>
                    <a:pt x="812" y="384"/>
                  </a:lnTo>
                  <a:lnTo>
                    <a:pt x="885" y="11"/>
                  </a:lnTo>
                  <a:lnTo>
                    <a:pt x="543" y="128"/>
                  </a:lnTo>
                  <a:lnTo>
                    <a:pt x="396" y="0"/>
                  </a:lnTo>
                  <a:lnTo>
                    <a:pt x="174" y="51"/>
                  </a:lnTo>
                  <a:lnTo>
                    <a:pt x="0" y="20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7" name="Freeform 405"/>
            <p:cNvSpPr>
              <a:spLocks/>
            </p:cNvSpPr>
            <p:nvPr/>
          </p:nvSpPr>
          <p:spPr bwMode="auto">
            <a:xfrm>
              <a:off x="2427542" y="2172456"/>
              <a:ext cx="518093" cy="465226"/>
            </a:xfrm>
            <a:custGeom>
              <a:avLst/>
              <a:gdLst/>
              <a:ahLst/>
              <a:cxnLst>
                <a:cxn ang="0">
                  <a:pos x="1962" y="1131"/>
                </a:cxn>
                <a:cxn ang="0">
                  <a:pos x="1847" y="1176"/>
                </a:cxn>
                <a:cxn ang="0">
                  <a:pos x="1737" y="1266"/>
                </a:cxn>
                <a:cxn ang="0">
                  <a:pos x="1817" y="1396"/>
                </a:cxn>
                <a:cxn ang="0">
                  <a:pos x="1757" y="1486"/>
                </a:cxn>
                <a:cxn ang="0">
                  <a:pos x="1782" y="1591"/>
                </a:cxn>
                <a:cxn ang="0">
                  <a:pos x="1547" y="1581"/>
                </a:cxn>
                <a:cxn ang="0">
                  <a:pos x="1352" y="1761"/>
                </a:cxn>
                <a:cxn ang="0">
                  <a:pos x="1182" y="1671"/>
                </a:cxn>
                <a:cxn ang="0">
                  <a:pos x="1022" y="1626"/>
                </a:cxn>
                <a:cxn ang="0">
                  <a:pos x="823" y="1566"/>
                </a:cxn>
                <a:cxn ang="0">
                  <a:pos x="468" y="1372"/>
                </a:cxn>
                <a:cxn ang="0">
                  <a:pos x="417" y="1216"/>
                </a:cxn>
                <a:cxn ang="0">
                  <a:pos x="492" y="840"/>
                </a:cxn>
                <a:cxn ang="0">
                  <a:pos x="147" y="961"/>
                </a:cxn>
                <a:cxn ang="0">
                  <a:pos x="1" y="834"/>
                </a:cxn>
                <a:cxn ang="0">
                  <a:pos x="73" y="813"/>
                </a:cxn>
                <a:cxn ang="0">
                  <a:pos x="33" y="690"/>
                </a:cxn>
                <a:cxn ang="0">
                  <a:pos x="108" y="585"/>
                </a:cxn>
                <a:cxn ang="0">
                  <a:pos x="0" y="427"/>
                </a:cxn>
                <a:cxn ang="0">
                  <a:pos x="100" y="471"/>
                </a:cxn>
                <a:cxn ang="0">
                  <a:pos x="192" y="375"/>
                </a:cxn>
                <a:cxn ang="0">
                  <a:pos x="147" y="255"/>
                </a:cxn>
                <a:cxn ang="0">
                  <a:pos x="168" y="126"/>
                </a:cxn>
                <a:cxn ang="0">
                  <a:pos x="196" y="28"/>
                </a:cxn>
                <a:cxn ang="0">
                  <a:pos x="317" y="110"/>
                </a:cxn>
                <a:cxn ang="0">
                  <a:pos x="402" y="125"/>
                </a:cxn>
                <a:cxn ang="0">
                  <a:pos x="462" y="270"/>
                </a:cxn>
                <a:cxn ang="0">
                  <a:pos x="522" y="215"/>
                </a:cxn>
                <a:cxn ang="0">
                  <a:pos x="447" y="80"/>
                </a:cxn>
                <a:cxn ang="0">
                  <a:pos x="477" y="0"/>
                </a:cxn>
                <a:cxn ang="0">
                  <a:pos x="662" y="120"/>
                </a:cxn>
                <a:cxn ang="0">
                  <a:pos x="702" y="230"/>
                </a:cxn>
                <a:cxn ang="0">
                  <a:pos x="807" y="360"/>
                </a:cxn>
                <a:cxn ang="0">
                  <a:pos x="972" y="365"/>
                </a:cxn>
                <a:cxn ang="0">
                  <a:pos x="1092" y="500"/>
                </a:cxn>
                <a:cxn ang="0">
                  <a:pos x="1137" y="650"/>
                </a:cxn>
                <a:cxn ang="0">
                  <a:pos x="1202" y="750"/>
                </a:cxn>
                <a:cxn ang="0">
                  <a:pos x="1302" y="800"/>
                </a:cxn>
                <a:cxn ang="0">
                  <a:pos x="1467" y="825"/>
                </a:cxn>
                <a:cxn ang="0">
                  <a:pos x="1557" y="916"/>
                </a:cxn>
                <a:cxn ang="0">
                  <a:pos x="1362" y="1041"/>
                </a:cxn>
                <a:cxn ang="0">
                  <a:pos x="1247" y="1041"/>
                </a:cxn>
                <a:cxn ang="0">
                  <a:pos x="1332" y="1111"/>
                </a:cxn>
                <a:cxn ang="0">
                  <a:pos x="1557" y="1021"/>
                </a:cxn>
                <a:cxn ang="0">
                  <a:pos x="1722" y="916"/>
                </a:cxn>
                <a:cxn ang="0">
                  <a:pos x="1892" y="1011"/>
                </a:cxn>
                <a:cxn ang="0">
                  <a:pos x="1962" y="1131"/>
                </a:cxn>
              </a:cxnLst>
              <a:rect l="0" t="0" r="r" b="b"/>
              <a:pathLst>
                <a:path w="1962" h="1761">
                  <a:moveTo>
                    <a:pt x="1962" y="1131"/>
                  </a:moveTo>
                  <a:lnTo>
                    <a:pt x="1847" y="1176"/>
                  </a:lnTo>
                  <a:lnTo>
                    <a:pt x="1737" y="1266"/>
                  </a:lnTo>
                  <a:lnTo>
                    <a:pt x="1817" y="1396"/>
                  </a:lnTo>
                  <a:lnTo>
                    <a:pt x="1757" y="1486"/>
                  </a:lnTo>
                  <a:lnTo>
                    <a:pt x="1782" y="1591"/>
                  </a:lnTo>
                  <a:lnTo>
                    <a:pt x="1547" y="1581"/>
                  </a:lnTo>
                  <a:lnTo>
                    <a:pt x="1352" y="1761"/>
                  </a:lnTo>
                  <a:lnTo>
                    <a:pt x="1182" y="1671"/>
                  </a:lnTo>
                  <a:lnTo>
                    <a:pt x="1022" y="1626"/>
                  </a:lnTo>
                  <a:lnTo>
                    <a:pt x="823" y="1566"/>
                  </a:lnTo>
                  <a:lnTo>
                    <a:pt x="468" y="1372"/>
                  </a:lnTo>
                  <a:lnTo>
                    <a:pt x="417" y="1216"/>
                  </a:lnTo>
                  <a:lnTo>
                    <a:pt x="492" y="840"/>
                  </a:lnTo>
                  <a:lnTo>
                    <a:pt x="147" y="961"/>
                  </a:lnTo>
                  <a:lnTo>
                    <a:pt x="1" y="834"/>
                  </a:lnTo>
                  <a:lnTo>
                    <a:pt x="73" y="813"/>
                  </a:lnTo>
                  <a:lnTo>
                    <a:pt x="33" y="690"/>
                  </a:lnTo>
                  <a:lnTo>
                    <a:pt x="108" y="585"/>
                  </a:lnTo>
                  <a:lnTo>
                    <a:pt x="0" y="427"/>
                  </a:lnTo>
                  <a:lnTo>
                    <a:pt x="100" y="471"/>
                  </a:lnTo>
                  <a:lnTo>
                    <a:pt x="192" y="375"/>
                  </a:lnTo>
                  <a:lnTo>
                    <a:pt x="147" y="255"/>
                  </a:lnTo>
                  <a:lnTo>
                    <a:pt x="168" y="126"/>
                  </a:lnTo>
                  <a:lnTo>
                    <a:pt x="196" y="28"/>
                  </a:lnTo>
                  <a:lnTo>
                    <a:pt x="317" y="110"/>
                  </a:lnTo>
                  <a:lnTo>
                    <a:pt x="402" y="125"/>
                  </a:lnTo>
                  <a:lnTo>
                    <a:pt x="462" y="270"/>
                  </a:lnTo>
                  <a:lnTo>
                    <a:pt x="522" y="215"/>
                  </a:lnTo>
                  <a:lnTo>
                    <a:pt x="447" y="80"/>
                  </a:lnTo>
                  <a:lnTo>
                    <a:pt x="477" y="0"/>
                  </a:lnTo>
                  <a:lnTo>
                    <a:pt x="662" y="120"/>
                  </a:lnTo>
                  <a:lnTo>
                    <a:pt x="702" y="230"/>
                  </a:lnTo>
                  <a:lnTo>
                    <a:pt x="807" y="360"/>
                  </a:lnTo>
                  <a:lnTo>
                    <a:pt x="972" y="365"/>
                  </a:lnTo>
                  <a:lnTo>
                    <a:pt x="1092" y="500"/>
                  </a:lnTo>
                  <a:lnTo>
                    <a:pt x="1137" y="650"/>
                  </a:lnTo>
                  <a:lnTo>
                    <a:pt x="1202" y="750"/>
                  </a:lnTo>
                  <a:lnTo>
                    <a:pt x="1302" y="800"/>
                  </a:lnTo>
                  <a:lnTo>
                    <a:pt x="1467" y="825"/>
                  </a:lnTo>
                  <a:lnTo>
                    <a:pt x="1557" y="916"/>
                  </a:lnTo>
                  <a:lnTo>
                    <a:pt x="1362" y="1041"/>
                  </a:lnTo>
                  <a:lnTo>
                    <a:pt x="1247" y="1041"/>
                  </a:lnTo>
                  <a:lnTo>
                    <a:pt x="1332" y="1111"/>
                  </a:lnTo>
                  <a:lnTo>
                    <a:pt x="1557" y="1021"/>
                  </a:lnTo>
                  <a:lnTo>
                    <a:pt x="1722" y="916"/>
                  </a:lnTo>
                  <a:lnTo>
                    <a:pt x="1892" y="1011"/>
                  </a:lnTo>
                  <a:lnTo>
                    <a:pt x="1962" y="113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8" name="Freeform 406"/>
            <p:cNvSpPr>
              <a:spLocks/>
            </p:cNvSpPr>
            <p:nvPr/>
          </p:nvSpPr>
          <p:spPr bwMode="auto">
            <a:xfrm>
              <a:off x="2584819" y="2590102"/>
              <a:ext cx="445401" cy="249795"/>
            </a:xfrm>
            <a:custGeom>
              <a:avLst/>
              <a:gdLst/>
              <a:ahLst/>
              <a:cxnLst>
                <a:cxn ang="0">
                  <a:pos x="465" y="946"/>
                </a:cxn>
                <a:cxn ang="0">
                  <a:pos x="315" y="911"/>
                </a:cxn>
                <a:cxn ang="0">
                  <a:pos x="270" y="811"/>
                </a:cxn>
                <a:cxn ang="0">
                  <a:pos x="154" y="797"/>
                </a:cxn>
                <a:cxn ang="0">
                  <a:pos x="97" y="706"/>
                </a:cxn>
                <a:cxn ang="0">
                  <a:pos x="0" y="581"/>
                </a:cxn>
                <a:cxn ang="0">
                  <a:pos x="50" y="465"/>
                </a:cxn>
                <a:cxn ang="0">
                  <a:pos x="225" y="370"/>
                </a:cxn>
                <a:cxn ang="0">
                  <a:pos x="410" y="40"/>
                </a:cxn>
                <a:cxn ang="0">
                  <a:pos x="586" y="91"/>
                </a:cxn>
                <a:cxn ang="0">
                  <a:pos x="756" y="181"/>
                </a:cxn>
                <a:cxn ang="0">
                  <a:pos x="950" y="0"/>
                </a:cxn>
                <a:cxn ang="0">
                  <a:pos x="1185" y="10"/>
                </a:cxn>
                <a:cxn ang="0">
                  <a:pos x="1355" y="115"/>
                </a:cxn>
                <a:cxn ang="0">
                  <a:pos x="1610" y="135"/>
                </a:cxn>
                <a:cxn ang="0">
                  <a:pos x="1665" y="235"/>
                </a:cxn>
                <a:cxn ang="0">
                  <a:pos x="1685" y="390"/>
                </a:cxn>
                <a:cxn ang="0">
                  <a:pos x="1590" y="445"/>
                </a:cxn>
                <a:cxn ang="0">
                  <a:pos x="1190" y="506"/>
                </a:cxn>
                <a:cxn ang="0">
                  <a:pos x="1190" y="626"/>
                </a:cxn>
                <a:cxn ang="0">
                  <a:pos x="1115" y="731"/>
                </a:cxn>
                <a:cxn ang="0">
                  <a:pos x="1055" y="631"/>
                </a:cxn>
                <a:cxn ang="0">
                  <a:pos x="990" y="716"/>
                </a:cxn>
                <a:cxn ang="0">
                  <a:pos x="840" y="761"/>
                </a:cxn>
                <a:cxn ang="0">
                  <a:pos x="800" y="866"/>
                </a:cxn>
                <a:cxn ang="0">
                  <a:pos x="720" y="916"/>
                </a:cxn>
                <a:cxn ang="0">
                  <a:pos x="570" y="911"/>
                </a:cxn>
                <a:cxn ang="0">
                  <a:pos x="465" y="946"/>
                </a:cxn>
              </a:cxnLst>
              <a:rect l="0" t="0" r="r" b="b"/>
              <a:pathLst>
                <a:path w="1685" h="946">
                  <a:moveTo>
                    <a:pt x="465" y="946"/>
                  </a:moveTo>
                  <a:lnTo>
                    <a:pt x="315" y="911"/>
                  </a:lnTo>
                  <a:lnTo>
                    <a:pt x="270" y="811"/>
                  </a:lnTo>
                  <a:lnTo>
                    <a:pt x="154" y="797"/>
                  </a:lnTo>
                  <a:lnTo>
                    <a:pt x="97" y="706"/>
                  </a:lnTo>
                  <a:lnTo>
                    <a:pt x="0" y="581"/>
                  </a:lnTo>
                  <a:lnTo>
                    <a:pt x="50" y="465"/>
                  </a:lnTo>
                  <a:lnTo>
                    <a:pt x="225" y="370"/>
                  </a:lnTo>
                  <a:lnTo>
                    <a:pt x="410" y="40"/>
                  </a:lnTo>
                  <a:lnTo>
                    <a:pt x="586" y="91"/>
                  </a:lnTo>
                  <a:lnTo>
                    <a:pt x="756" y="181"/>
                  </a:lnTo>
                  <a:lnTo>
                    <a:pt x="950" y="0"/>
                  </a:lnTo>
                  <a:lnTo>
                    <a:pt x="1185" y="10"/>
                  </a:lnTo>
                  <a:lnTo>
                    <a:pt x="1355" y="115"/>
                  </a:lnTo>
                  <a:lnTo>
                    <a:pt x="1610" y="135"/>
                  </a:lnTo>
                  <a:lnTo>
                    <a:pt x="1665" y="235"/>
                  </a:lnTo>
                  <a:lnTo>
                    <a:pt x="1685" y="390"/>
                  </a:lnTo>
                  <a:lnTo>
                    <a:pt x="1590" y="445"/>
                  </a:lnTo>
                  <a:lnTo>
                    <a:pt x="1190" y="506"/>
                  </a:lnTo>
                  <a:lnTo>
                    <a:pt x="1190" y="626"/>
                  </a:lnTo>
                  <a:lnTo>
                    <a:pt x="1115" y="731"/>
                  </a:lnTo>
                  <a:lnTo>
                    <a:pt x="1055" y="631"/>
                  </a:lnTo>
                  <a:lnTo>
                    <a:pt x="990" y="716"/>
                  </a:lnTo>
                  <a:lnTo>
                    <a:pt x="840" y="761"/>
                  </a:lnTo>
                  <a:lnTo>
                    <a:pt x="800" y="866"/>
                  </a:lnTo>
                  <a:lnTo>
                    <a:pt x="720" y="916"/>
                  </a:lnTo>
                  <a:lnTo>
                    <a:pt x="570" y="911"/>
                  </a:lnTo>
                  <a:lnTo>
                    <a:pt x="465" y="94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9" name="Freeform 407"/>
            <p:cNvSpPr>
              <a:spLocks/>
            </p:cNvSpPr>
            <p:nvPr/>
          </p:nvSpPr>
          <p:spPr bwMode="auto">
            <a:xfrm>
              <a:off x="2572925" y="2776458"/>
              <a:ext cx="362136" cy="360815"/>
            </a:xfrm>
            <a:custGeom>
              <a:avLst/>
              <a:gdLst/>
              <a:ahLst/>
              <a:cxnLst>
                <a:cxn ang="0">
                  <a:pos x="0" y="123"/>
                </a:cxn>
                <a:cxn ang="0">
                  <a:pos x="155" y="303"/>
                </a:cxn>
                <a:cxn ang="0">
                  <a:pos x="260" y="483"/>
                </a:cxn>
                <a:cxn ang="0">
                  <a:pos x="390" y="603"/>
                </a:cxn>
                <a:cxn ang="0">
                  <a:pos x="615" y="738"/>
                </a:cxn>
                <a:cxn ang="0">
                  <a:pos x="650" y="903"/>
                </a:cxn>
                <a:cxn ang="0">
                  <a:pos x="815" y="1033"/>
                </a:cxn>
                <a:cxn ang="0">
                  <a:pos x="1035" y="1198"/>
                </a:cxn>
                <a:cxn ang="0">
                  <a:pos x="1265" y="1368"/>
                </a:cxn>
                <a:cxn ang="0">
                  <a:pos x="1370" y="1303"/>
                </a:cxn>
                <a:cxn ang="0">
                  <a:pos x="1085" y="993"/>
                </a:cxn>
                <a:cxn ang="0">
                  <a:pos x="965" y="948"/>
                </a:cxn>
                <a:cxn ang="0">
                  <a:pos x="795" y="783"/>
                </a:cxn>
                <a:cxn ang="0">
                  <a:pos x="950" y="753"/>
                </a:cxn>
                <a:cxn ang="0">
                  <a:pos x="990" y="643"/>
                </a:cxn>
                <a:cxn ang="0">
                  <a:pos x="745" y="568"/>
                </a:cxn>
                <a:cxn ang="0">
                  <a:pos x="510" y="243"/>
                </a:cxn>
                <a:cxn ang="0">
                  <a:pos x="360" y="208"/>
                </a:cxn>
                <a:cxn ang="0">
                  <a:pos x="315" y="108"/>
                </a:cxn>
                <a:cxn ang="0">
                  <a:pos x="200" y="93"/>
                </a:cxn>
                <a:cxn ang="0">
                  <a:pos x="141" y="0"/>
                </a:cxn>
                <a:cxn ang="0">
                  <a:pos x="0" y="123"/>
                </a:cxn>
              </a:cxnLst>
              <a:rect l="0" t="0" r="r" b="b"/>
              <a:pathLst>
                <a:path w="1370" h="1368">
                  <a:moveTo>
                    <a:pt x="0" y="123"/>
                  </a:moveTo>
                  <a:lnTo>
                    <a:pt x="155" y="303"/>
                  </a:lnTo>
                  <a:lnTo>
                    <a:pt x="260" y="483"/>
                  </a:lnTo>
                  <a:lnTo>
                    <a:pt x="390" y="603"/>
                  </a:lnTo>
                  <a:lnTo>
                    <a:pt x="615" y="738"/>
                  </a:lnTo>
                  <a:lnTo>
                    <a:pt x="650" y="903"/>
                  </a:lnTo>
                  <a:lnTo>
                    <a:pt x="815" y="1033"/>
                  </a:lnTo>
                  <a:lnTo>
                    <a:pt x="1035" y="1198"/>
                  </a:lnTo>
                  <a:lnTo>
                    <a:pt x="1265" y="1368"/>
                  </a:lnTo>
                  <a:lnTo>
                    <a:pt x="1370" y="1303"/>
                  </a:lnTo>
                  <a:lnTo>
                    <a:pt x="1085" y="993"/>
                  </a:lnTo>
                  <a:lnTo>
                    <a:pt x="965" y="948"/>
                  </a:lnTo>
                  <a:lnTo>
                    <a:pt x="795" y="783"/>
                  </a:lnTo>
                  <a:lnTo>
                    <a:pt x="950" y="753"/>
                  </a:lnTo>
                  <a:lnTo>
                    <a:pt x="990" y="643"/>
                  </a:lnTo>
                  <a:lnTo>
                    <a:pt x="745" y="568"/>
                  </a:lnTo>
                  <a:lnTo>
                    <a:pt x="510" y="243"/>
                  </a:lnTo>
                  <a:lnTo>
                    <a:pt x="360" y="208"/>
                  </a:lnTo>
                  <a:lnTo>
                    <a:pt x="315" y="108"/>
                  </a:lnTo>
                  <a:lnTo>
                    <a:pt x="200" y="93"/>
                  </a:lnTo>
                  <a:lnTo>
                    <a:pt x="141" y="0"/>
                  </a:lnTo>
                  <a:lnTo>
                    <a:pt x="0" y="12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0" name="Freeform 408"/>
            <p:cNvSpPr>
              <a:spLocks/>
            </p:cNvSpPr>
            <p:nvPr/>
          </p:nvSpPr>
          <p:spPr bwMode="auto">
            <a:xfrm>
              <a:off x="2707735" y="2707731"/>
              <a:ext cx="540561" cy="428220"/>
            </a:xfrm>
            <a:custGeom>
              <a:avLst/>
              <a:gdLst/>
              <a:ahLst/>
              <a:cxnLst>
                <a:cxn ang="0">
                  <a:pos x="1858" y="1229"/>
                </a:cxn>
                <a:cxn ang="0">
                  <a:pos x="1715" y="1055"/>
                </a:cxn>
                <a:cxn ang="0">
                  <a:pos x="1605" y="1055"/>
                </a:cxn>
                <a:cxn ang="0">
                  <a:pos x="1411" y="1293"/>
                </a:cxn>
                <a:cxn ang="0">
                  <a:pos x="1215" y="1335"/>
                </a:cxn>
                <a:cxn ang="0">
                  <a:pos x="1080" y="1485"/>
                </a:cxn>
                <a:cxn ang="0">
                  <a:pos x="1080" y="1620"/>
                </a:cxn>
                <a:cxn ang="0">
                  <a:pos x="860" y="1560"/>
                </a:cxn>
                <a:cxn ang="0">
                  <a:pos x="577" y="1251"/>
                </a:cxn>
                <a:cxn ang="0">
                  <a:pos x="456" y="1205"/>
                </a:cxn>
                <a:cxn ang="0">
                  <a:pos x="286" y="1041"/>
                </a:cxn>
                <a:cxn ang="0">
                  <a:pos x="440" y="1010"/>
                </a:cxn>
                <a:cxn ang="0">
                  <a:pos x="480" y="900"/>
                </a:cxn>
                <a:cxn ang="0">
                  <a:pos x="235" y="827"/>
                </a:cxn>
                <a:cxn ang="0">
                  <a:pos x="0" y="501"/>
                </a:cxn>
                <a:cxn ang="0">
                  <a:pos x="108" y="464"/>
                </a:cxn>
                <a:cxn ang="0">
                  <a:pos x="255" y="471"/>
                </a:cxn>
                <a:cxn ang="0">
                  <a:pos x="336" y="422"/>
                </a:cxn>
                <a:cxn ang="0">
                  <a:pos x="373" y="314"/>
                </a:cxn>
                <a:cxn ang="0">
                  <a:pos x="525" y="270"/>
                </a:cxn>
                <a:cxn ang="0">
                  <a:pos x="591" y="188"/>
                </a:cxn>
                <a:cxn ang="0">
                  <a:pos x="651" y="287"/>
                </a:cxn>
                <a:cxn ang="0">
                  <a:pos x="727" y="177"/>
                </a:cxn>
                <a:cxn ang="0">
                  <a:pos x="724" y="59"/>
                </a:cxn>
                <a:cxn ang="0">
                  <a:pos x="1130" y="0"/>
                </a:cxn>
                <a:cxn ang="0">
                  <a:pos x="1250" y="140"/>
                </a:cxn>
                <a:cxn ang="0">
                  <a:pos x="1395" y="195"/>
                </a:cxn>
                <a:cxn ang="0">
                  <a:pos x="1460" y="345"/>
                </a:cxn>
                <a:cxn ang="0">
                  <a:pos x="1825" y="370"/>
                </a:cxn>
                <a:cxn ang="0">
                  <a:pos x="1875" y="555"/>
                </a:cxn>
                <a:cxn ang="0">
                  <a:pos x="2045" y="815"/>
                </a:cxn>
                <a:cxn ang="0">
                  <a:pos x="1935" y="860"/>
                </a:cxn>
                <a:cxn ang="0">
                  <a:pos x="1920" y="975"/>
                </a:cxn>
                <a:cxn ang="0">
                  <a:pos x="1980" y="1095"/>
                </a:cxn>
                <a:cxn ang="0">
                  <a:pos x="1954" y="1178"/>
                </a:cxn>
                <a:cxn ang="0">
                  <a:pos x="1858" y="1229"/>
                </a:cxn>
              </a:cxnLst>
              <a:rect l="0" t="0" r="r" b="b"/>
              <a:pathLst>
                <a:path w="2045" h="1620">
                  <a:moveTo>
                    <a:pt x="1858" y="1229"/>
                  </a:moveTo>
                  <a:lnTo>
                    <a:pt x="1715" y="1055"/>
                  </a:lnTo>
                  <a:lnTo>
                    <a:pt x="1605" y="1055"/>
                  </a:lnTo>
                  <a:lnTo>
                    <a:pt x="1411" y="1293"/>
                  </a:lnTo>
                  <a:lnTo>
                    <a:pt x="1215" y="1335"/>
                  </a:lnTo>
                  <a:lnTo>
                    <a:pt x="1080" y="1485"/>
                  </a:lnTo>
                  <a:lnTo>
                    <a:pt x="1080" y="1620"/>
                  </a:lnTo>
                  <a:lnTo>
                    <a:pt x="860" y="1560"/>
                  </a:lnTo>
                  <a:lnTo>
                    <a:pt x="577" y="1251"/>
                  </a:lnTo>
                  <a:lnTo>
                    <a:pt x="456" y="1205"/>
                  </a:lnTo>
                  <a:lnTo>
                    <a:pt x="286" y="1041"/>
                  </a:lnTo>
                  <a:lnTo>
                    <a:pt x="440" y="1010"/>
                  </a:lnTo>
                  <a:lnTo>
                    <a:pt x="480" y="900"/>
                  </a:lnTo>
                  <a:lnTo>
                    <a:pt x="235" y="827"/>
                  </a:lnTo>
                  <a:lnTo>
                    <a:pt x="0" y="501"/>
                  </a:lnTo>
                  <a:lnTo>
                    <a:pt x="108" y="464"/>
                  </a:lnTo>
                  <a:lnTo>
                    <a:pt x="255" y="471"/>
                  </a:lnTo>
                  <a:lnTo>
                    <a:pt x="336" y="422"/>
                  </a:lnTo>
                  <a:lnTo>
                    <a:pt x="373" y="314"/>
                  </a:lnTo>
                  <a:lnTo>
                    <a:pt x="525" y="270"/>
                  </a:lnTo>
                  <a:lnTo>
                    <a:pt x="591" y="188"/>
                  </a:lnTo>
                  <a:lnTo>
                    <a:pt x="651" y="287"/>
                  </a:lnTo>
                  <a:lnTo>
                    <a:pt x="727" y="177"/>
                  </a:lnTo>
                  <a:lnTo>
                    <a:pt x="724" y="59"/>
                  </a:lnTo>
                  <a:lnTo>
                    <a:pt x="1130" y="0"/>
                  </a:lnTo>
                  <a:lnTo>
                    <a:pt x="1250" y="140"/>
                  </a:lnTo>
                  <a:lnTo>
                    <a:pt x="1395" y="195"/>
                  </a:lnTo>
                  <a:lnTo>
                    <a:pt x="1460" y="345"/>
                  </a:lnTo>
                  <a:lnTo>
                    <a:pt x="1825" y="370"/>
                  </a:lnTo>
                  <a:lnTo>
                    <a:pt x="1875" y="555"/>
                  </a:lnTo>
                  <a:lnTo>
                    <a:pt x="2045" y="815"/>
                  </a:lnTo>
                  <a:lnTo>
                    <a:pt x="1935" y="860"/>
                  </a:lnTo>
                  <a:lnTo>
                    <a:pt x="1920" y="975"/>
                  </a:lnTo>
                  <a:lnTo>
                    <a:pt x="1980" y="1095"/>
                  </a:lnTo>
                  <a:lnTo>
                    <a:pt x="1954" y="1178"/>
                  </a:lnTo>
                  <a:lnTo>
                    <a:pt x="1858" y="122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1" name="Freeform 409"/>
            <p:cNvSpPr>
              <a:spLocks/>
            </p:cNvSpPr>
            <p:nvPr/>
          </p:nvSpPr>
          <p:spPr bwMode="auto">
            <a:xfrm>
              <a:off x="2907306" y="2986602"/>
              <a:ext cx="317200" cy="292088"/>
            </a:xfrm>
            <a:custGeom>
              <a:avLst/>
              <a:gdLst/>
              <a:ahLst/>
              <a:cxnLst>
                <a:cxn ang="0">
                  <a:pos x="1169" y="1045"/>
                </a:cxn>
                <a:cxn ang="0">
                  <a:pos x="1059" y="1045"/>
                </a:cxn>
                <a:cxn ang="0">
                  <a:pos x="884" y="840"/>
                </a:cxn>
                <a:cxn ang="0">
                  <a:pos x="834" y="925"/>
                </a:cxn>
                <a:cxn ang="0">
                  <a:pos x="854" y="1020"/>
                </a:cxn>
                <a:cxn ang="0">
                  <a:pos x="744" y="975"/>
                </a:cxn>
                <a:cxn ang="0">
                  <a:pos x="579" y="865"/>
                </a:cxn>
                <a:cxn ang="0">
                  <a:pos x="504" y="915"/>
                </a:cxn>
                <a:cxn ang="0">
                  <a:pos x="594" y="1050"/>
                </a:cxn>
                <a:cxn ang="0">
                  <a:pos x="584" y="1105"/>
                </a:cxn>
                <a:cxn ang="0">
                  <a:pos x="329" y="870"/>
                </a:cxn>
                <a:cxn ang="0">
                  <a:pos x="224" y="700"/>
                </a:cxn>
                <a:cxn ang="0">
                  <a:pos x="0" y="570"/>
                </a:cxn>
                <a:cxn ang="0">
                  <a:pos x="105" y="505"/>
                </a:cxn>
                <a:cxn ang="0">
                  <a:pos x="324" y="565"/>
                </a:cxn>
                <a:cxn ang="0">
                  <a:pos x="324" y="432"/>
                </a:cxn>
                <a:cxn ang="0">
                  <a:pos x="459" y="280"/>
                </a:cxn>
                <a:cxn ang="0">
                  <a:pos x="654" y="238"/>
                </a:cxn>
                <a:cxn ang="0">
                  <a:pos x="849" y="0"/>
                </a:cxn>
                <a:cxn ang="0">
                  <a:pos x="959" y="0"/>
                </a:cxn>
                <a:cxn ang="0">
                  <a:pos x="1104" y="175"/>
                </a:cxn>
                <a:cxn ang="0">
                  <a:pos x="1199" y="120"/>
                </a:cxn>
                <a:cxn ang="0">
                  <a:pos x="1164" y="265"/>
                </a:cxn>
                <a:cxn ang="0">
                  <a:pos x="1199" y="340"/>
                </a:cxn>
                <a:cxn ang="0">
                  <a:pos x="1169" y="1045"/>
                </a:cxn>
              </a:cxnLst>
              <a:rect l="0" t="0" r="r" b="b"/>
              <a:pathLst>
                <a:path w="1199" h="1105">
                  <a:moveTo>
                    <a:pt x="1169" y="1045"/>
                  </a:moveTo>
                  <a:lnTo>
                    <a:pt x="1059" y="1045"/>
                  </a:lnTo>
                  <a:lnTo>
                    <a:pt x="884" y="840"/>
                  </a:lnTo>
                  <a:lnTo>
                    <a:pt x="834" y="925"/>
                  </a:lnTo>
                  <a:lnTo>
                    <a:pt x="854" y="1020"/>
                  </a:lnTo>
                  <a:lnTo>
                    <a:pt x="744" y="975"/>
                  </a:lnTo>
                  <a:lnTo>
                    <a:pt x="579" y="865"/>
                  </a:lnTo>
                  <a:lnTo>
                    <a:pt x="504" y="915"/>
                  </a:lnTo>
                  <a:lnTo>
                    <a:pt x="594" y="1050"/>
                  </a:lnTo>
                  <a:lnTo>
                    <a:pt x="584" y="1105"/>
                  </a:lnTo>
                  <a:lnTo>
                    <a:pt x="329" y="870"/>
                  </a:lnTo>
                  <a:lnTo>
                    <a:pt x="224" y="700"/>
                  </a:lnTo>
                  <a:lnTo>
                    <a:pt x="0" y="570"/>
                  </a:lnTo>
                  <a:lnTo>
                    <a:pt x="105" y="505"/>
                  </a:lnTo>
                  <a:lnTo>
                    <a:pt x="324" y="565"/>
                  </a:lnTo>
                  <a:lnTo>
                    <a:pt x="324" y="432"/>
                  </a:lnTo>
                  <a:lnTo>
                    <a:pt x="459" y="280"/>
                  </a:lnTo>
                  <a:lnTo>
                    <a:pt x="654" y="238"/>
                  </a:lnTo>
                  <a:lnTo>
                    <a:pt x="849" y="0"/>
                  </a:lnTo>
                  <a:lnTo>
                    <a:pt x="959" y="0"/>
                  </a:lnTo>
                  <a:lnTo>
                    <a:pt x="1104" y="175"/>
                  </a:lnTo>
                  <a:lnTo>
                    <a:pt x="1199" y="120"/>
                  </a:lnTo>
                  <a:lnTo>
                    <a:pt x="1164" y="265"/>
                  </a:lnTo>
                  <a:lnTo>
                    <a:pt x="1199" y="340"/>
                  </a:lnTo>
                  <a:lnTo>
                    <a:pt x="1169" y="104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2" name="Freeform 410"/>
            <p:cNvSpPr>
              <a:spLocks/>
            </p:cNvSpPr>
            <p:nvPr/>
          </p:nvSpPr>
          <p:spPr bwMode="auto">
            <a:xfrm>
              <a:off x="3121415" y="2685262"/>
              <a:ext cx="218074" cy="198250"/>
            </a:xfrm>
            <a:custGeom>
              <a:avLst/>
              <a:gdLst/>
              <a:ahLst/>
              <a:cxnLst>
                <a:cxn ang="0">
                  <a:pos x="146" y="150"/>
                </a:cxn>
                <a:cxn ang="0">
                  <a:pos x="122" y="137"/>
                </a:cxn>
                <a:cxn ang="0">
                  <a:pos x="97" y="136"/>
                </a:cxn>
                <a:cxn ang="0">
                  <a:pos x="84" y="117"/>
                </a:cxn>
                <a:cxn ang="0">
                  <a:pos x="84" y="95"/>
                </a:cxn>
                <a:cxn ang="0">
                  <a:pos x="68" y="57"/>
                </a:cxn>
                <a:cxn ang="0">
                  <a:pos x="33" y="56"/>
                </a:cxn>
                <a:cxn ang="0">
                  <a:pos x="0" y="48"/>
                </a:cxn>
                <a:cxn ang="0">
                  <a:pos x="23" y="30"/>
                </a:cxn>
                <a:cxn ang="0">
                  <a:pos x="36" y="9"/>
                </a:cxn>
                <a:cxn ang="0">
                  <a:pos x="52" y="0"/>
                </a:cxn>
                <a:cxn ang="0">
                  <a:pos x="59" y="29"/>
                </a:cxn>
                <a:cxn ang="0">
                  <a:pos x="80" y="2"/>
                </a:cxn>
                <a:cxn ang="0">
                  <a:pos x="97" y="0"/>
                </a:cxn>
                <a:cxn ang="0">
                  <a:pos x="99" y="29"/>
                </a:cxn>
                <a:cxn ang="0">
                  <a:pos x="111" y="69"/>
                </a:cxn>
                <a:cxn ang="0">
                  <a:pos x="108" y="77"/>
                </a:cxn>
                <a:cxn ang="0">
                  <a:pos x="128" y="99"/>
                </a:cxn>
                <a:cxn ang="0">
                  <a:pos x="165" y="104"/>
                </a:cxn>
                <a:cxn ang="0">
                  <a:pos x="150" y="129"/>
                </a:cxn>
                <a:cxn ang="0">
                  <a:pos x="146" y="150"/>
                </a:cxn>
              </a:cxnLst>
              <a:rect l="0" t="0" r="r" b="b"/>
              <a:pathLst>
                <a:path w="165" h="150">
                  <a:moveTo>
                    <a:pt x="146" y="150"/>
                  </a:moveTo>
                  <a:lnTo>
                    <a:pt x="122" y="137"/>
                  </a:lnTo>
                  <a:lnTo>
                    <a:pt x="97" y="136"/>
                  </a:lnTo>
                  <a:lnTo>
                    <a:pt x="84" y="117"/>
                  </a:lnTo>
                  <a:lnTo>
                    <a:pt x="84" y="95"/>
                  </a:lnTo>
                  <a:lnTo>
                    <a:pt x="68" y="57"/>
                  </a:lnTo>
                  <a:lnTo>
                    <a:pt x="33" y="56"/>
                  </a:lnTo>
                  <a:lnTo>
                    <a:pt x="0" y="48"/>
                  </a:lnTo>
                  <a:lnTo>
                    <a:pt x="23" y="30"/>
                  </a:lnTo>
                  <a:lnTo>
                    <a:pt x="36" y="9"/>
                  </a:lnTo>
                  <a:lnTo>
                    <a:pt x="52" y="0"/>
                  </a:lnTo>
                  <a:lnTo>
                    <a:pt x="59" y="29"/>
                  </a:lnTo>
                  <a:lnTo>
                    <a:pt x="80" y="2"/>
                  </a:lnTo>
                  <a:lnTo>
                    <a:pt x="97" y="0"/>
                  </a:lnTo>
                  <a:lnTo>
                    <a:pt x="99" y="29"/>
                  </a:lnTo>
                  <a:lnTo>
                    <a:pt x="111" y="69"/>
                  </a:lnTo>
                  <a:lnTo>
                    <a:pt x="108" y="77"/>
                  </a:lnTo>
                  <a:lnTo>
                    <a:pt x="128" y="99"/>
                  </a:lnTo>
                  <a:lnTo>
                    <a:pt x="165" y="104"/>
                  </a:lnTo>
                  <a:lnTo>
                    <a:pt x="150" y="129"/>
                  </a:lnTo>
                  <a:lnTo>
                    <a:pt x="146" y="15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3" name="Freeform 411"/>
            <p:cNvSpPr>
              <a:spLocks/>
            </p:cNvSpPr>
            <p:nvPr/>
          </p:nvSpPr>
          <p:spPr bwMode="auto">
            <a:xfrm>
              <a:off x="3461084" y="2826681"/>
              <a:ext cx="88551" cy="79300"/>
            </a:xfrm>
            <a:custGeom>
              <a:avLst/>
              <a:gdLst/>
              <a:ahLst/>
              <a:cxnLst>
                <a:cxn ang="0">
                  <a:pos x="3" y="60"/>
                </a:cxn>
                <a:cxn ang="0">
                  <a:pos x="43" y="51"/>
                </a:cxn>
                <a:cxn ang="0">
                  <a:pos x="67" y="29"/>
                </a:cxn>
                <a:cxn ang="0">
                  <a:pos x="58" y="12"/>
                </a:cxn>
                <a:cxn ang="0">
                  <a:pos x="34" y="1"/>
                </a:cxn>
                <a:cxn ang="0">
                  <a:pos x="1" y="0"/>
                </a:cxn>
                <a:cxn ang="0">
                  <a:pos x="0" y="28"/>
                </a:cxn>
                <a:cxn ang="0">
                  <a:pos x="3" y="60"/>
                </a:cxn>
              </a:cxnLst>
              <a:rect l="0" t="0" r="r" b="b"/>
              <a:pathLst>
                <a:path w="67" h="60">
                  <a:moveTo>
                    <a:pt x="3" y="60"/>
                  </a:moveTo>
                  <a:lnTo>
                    <a:pt x="43" y="51"/>
                  </a:lnTo>
                  <a:lnTo>
                    <a:pt x="67" y="29"/>
                  </a:lnTo>
                  <a:lnTo>
                    <a:pt x="58" y="12"/>
                  </a:lnTo>
                  <a:lnTo>
                    <a:pt x="34" y="1"/>
                  </a:lnTo>
                  <a:lnTo>
                    <a:pt x="1" y="0"/>
                  </a:lnTo>
                  <a:lnTo>
                    <a:pt x="0" y="28"/>
                  </a:lnTo>
                  <a:lnTo>
                    <a:pt x="3" y="6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4" name="Freeform 412"/>
            <p:cNvSpPr>
              <a:spLocks/>
            </p:cNvSpPr>
            <p:nvPr/>
          </p:nvSpPr>
          <p:spPr bwMode="auto">
            <a:xfrm>
              <a:off x="3299840" y="3278690"/>
              <a:ext cx="309270" cy="249795"/>
            </a:xfrm>
            <a:custGeom>
              <a:avLst/>
              <a:gdLst/>
              <a:ahLst/>
              <a:cxnLst>
                <a:cxn ang="0">
                  <a:pos x="9" y="392"/>
                </a:cxn>
                <a:cxn ang="0">
                  <a:pos x="43" y="515"/>
                </a:cxn>
                <a:cxn ang="0">
                  <a:pos x="38" y="705"/>
                </a:cxn>
                <a:cxn ang="0">
                  <a:pos x="473" y="780"/>
                </a:cxn>
                <a:cxn ang="0">
                  <a:pos x="788" y="915"/>
                </a:cxn>
                <a:cxn ang="0">
                  <a:pos x="968" y="945"/>
                </a:cxn>
                <a:cxn ang="0">
                  <a:pos x="1163" y="845"/>
                </a:cxn>
                <a:cxn ang="0">
                  <a:pos x="1148" y="665"/>
                </a:cxn>
                <a:cxn ang="0">
                  <a:pos x="1168" y="480"/>
                </a:cxn>
                <a:cxn ang="0">
                  <a:pos x="1058" y="315"/>
                </a:cxn>
                <a:cxn ang="0">
                  <a:pos x="958" y="200"/>
                </a:cxn>
                <a:cxn ang="0">
                  <a:pos x="808" y="225"/>
                </a:cxn>
                <a:cxn ang="0">
                  <a:pos x="713" y="135"/>
                </a:cxn>
                <a:cxn ang="0">
                  <a:pos x="643" y="185"/>
                </a:cxn>
                <a:cxn ang="0">
                  <a:pos x="488" y="25"/>
                </a:cxn>
                <a:cxn ang="0">
                  <a:pos x="313" y="0"/>
                </a:cxn>
                <a:cxn ang="0">
                  <a:pos x="294" y="125"/>
                </a:cxn>
                <a:cxn ang="0">
                  <a:pos x="256" y="140"/>
                </a:cxn>
                <a:cxn ang="0">
                  <a:pos x="203" y="135"/>
                </a:cxn>
                <a:cxn ang="0">
                  <a:pos x="122" y="186"/>
                </a:cxn>
                <a:cxn ang="0">
                  <a:pos x="21" y="188"/>
                </a:cxn>
                <a:cxn ang="0">
                  <a:pos x="0" y="300"/>
                </a:cxn>
                <a:cxn ang="0">
                  <a:pos x="9" y="392"/>
                </a:cxn>
              </a:cxnLst>
              <a:rect l="0" t="0" r="r" b="b"/>
              <a:pathLst>
                <a:path w="1168" h="945">
                  <a:moveTo>
                    <a:pt x="9" y="392"/>
                  </a:moveTo>
                  <a:lnTo>
                    <a:pt x="43" y="515"/>
                  </a:lnTo>
                  <a:lnTo>
                    <a:pt x="38" y="705"/>
                  </a:lnTo>
                  <a:lnTo>
                    <a:pt x="473" y="780"/>
                  </a:lnTo>
                  <a:lnTo>
                    <a:pt x="788" y="915"/>
                  </a:lnTo>
                  <a:lnTo>
                    <a:pt x="968" y="945"/>
                  </a:lnTo>
                  <a:lnTo>
                    <a:pt x="1163" y="845"/>
                  </a:lnTo>
                  <a:lnTo>
                    <a:pt x="1148" y="665"/>
                  </a:lnTo>
                  <a:lnTo>
                    <a:pt x="1168" y="480"/>
                  </a:lnTo>
                  <a:lnTo>
                    <a:pt x="1058" y="315"/>
                  </a:lnTo>
                  <a:lnTo>
                    <a:pt x="958" y="200"/>
                  </a:lnTo>
                  <a:lnTo>
                    <a:pt x="808" y="225"/>
                  </a:lnTo>
                  <a:lnTo>
                    <a:pt x="713" y="135"/>
                  </a:lnTo>
                  <a:lnTo>
                    <a:pt x="643" y="185"/>
                  </a:lnTo>
                  <a:lnTo>
                    <a:pt x="488" y="25"/>
                  </a:lnTo>
                  <a:lnTo>
                    <a:pt x="313" y="0"/>
                  </a:lnTo>
                  <a:lnTo>
                    <a:pt x="294" y="125"/>
                  </a:lnTo>
                  <a:lnTo>
                    <a:pt x="256" y="140"/>
                  </a:lnTo>
                  <a:lnTo>
                    <a:pt x="203" y="135"/>
                  </a:lnTo>
                  <a:lnTo>
                    <a:pt x="122" y="186"/>
                  </a:lnTo>
                  <a:lnTo>
                    <a:pt x="21" y="188"/>
                  </a:lnTo>
                  <a:lnTo>
                    <a:pt x="0" y="300"/>
                  </a:lnTo>
                  <a:lnTo>
                    <a:pt x="9" y="39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1200" b="1" kern="0">
                <a:solidFill>
                  <a:srgbClr val="000000"/>
                </a:solidFill>
                <a:latin typeface="Arial" charset="0"/>
              </a:endParaRPr>
            </a:p>
          </p:txBody>
        </p:sp>
        <p:sp>
          <p:nvSpPr>
            <p:cNvPr id="25" name="Freeform 413"/>
            <p:cNvSpPr>
              <a:spLocks/>
            </p:cNvSpPr>
            <p:nvPr/>
          </p:nvSpPr>
          <p:spPr bwMode="auto">
            <a:xfrm>
              <a:off x="3603823" y="3344774"/>
              <a:ext cx="429541" cy="239222"/>
            </a:xfrm>
            <a:custGeom>
              <a:avLst/>
              <a:gdLst/>
              <a:ahLst/>
              <a:cxnLst>
                <a:cxn ang="0">
                  <a:pos x="16" y="596"/>
                </a:cxn>
                <a:cxn ang="0">
                  <a:pos x="185" y="670"/>
                </a:cxn>
                <a:cxn ang="0">
                  <a:pos x="285" y="640"/>
                </a:cxn>
                <a:cxn ang="0">
                  <a:pos x="560" y="740"/>
                </a:cxn>
                <a:cxn ang="0">
                  <a:pos x="690" y="740"/>
                </a:cxn>
                <a:cxn ang="0">
                  <a:pos x="770" y="655"/>
                </a:cxn>
                <a:cxn ang="0">
                  <a:pos x="860" y="590"/>
                </a:cxn>
                <a:cxn ang="0">
                  <a:pos x="1050" y="725"/>
                </a:cxn>
                <a:cxn ang="0">
                  <a:pos x="1080" y="880"/>
                </a:cxn>
                <a:cxn ang="0">
                  <a:pos x="1145" y="905"/>
                </a:cxn>
                <a:cxn ang="0">
                  <a:pos x="1220" y="800"/>
                </a:cxn>
                <a:cxn ang="0">
                  <a:pos x="1335" y="740"/>
                </a:cxn>
                <a:cxn ang="0">
                  <a:pos x="1290" y="595"/>
                </a:cxn>
                <a:cxn ang="0">
                  <a:pos x="1245" y="485"/>
                </a:cxn>
                <a:cxn ang="0">
                  <a:pos x="1305" y="425"/>
                </a:cxn>
                <a:cxn ang="0">
                  <a:pos x="1440" y="410"/>
                </a:cxn>
                <a:cxn ang="0">
                  <a:pos x="1515" y="335"/>
                </a:cxn>
                <a:cxn ang="0">
                  <a:pos x="1485" y="245"/>
                </a:cxn>
                <a:cxn ang="0">
                  <a:pos x="1625" y="230"/>
                </a:cxn>
                <a:cxn ang="0">
                  <a:pos x="1440" y="140"/>
                </a:cxn>
                <a:cxn ang="0">
                  <a:pos x="1230" y="140"/>
                </a:cxn>
                <a:cxn ang="0">
                  <a:pos x="1170" y="0"/>
                </a:cxn>
                <a:cxn ang="0">
                  <a:pos x="1040" y="55"/>
                </a:cxn>
                <a:cxn ang="0">
                  <a:pos x="950" y="290"/>
                </a:cxn>
                <a:cxn ang="0">
                  <a:pos x="660" y="265"/>
                </a:cxn>
                <a:cxn ang="0">
                  <a:pos x="490" y="230"/>
                </a:cxn>
                <a:cxn ang="0">
                  <a:pos x="215" y="205"/>
                </a:cxn>
                <a:cxn ang="0">
                  <a:pos x="21" y="233"/>
                </a:cxn>
                <a:cxn ang="0">
                  <a:pos x="0" y="425"/>
                </a:cxn>
                <a:cxn ang="0">
                  <a:pos x="16" y="596"/>
                </a:cxn>
              </a:cxnLst>
              <a:rect l="0" t="0" r="r" b="b"/>
              <a:pathLst>
                <a:path w="1625" h="905">
                  <a:moveTo>
                    <a:pt x="16" y="596"/>
                  </a:moveTo>
                  <a:lnTo>
                    <a:pt x="185" y="670"/>
                  </a:lnTo>
                  <a:lnTo>
                    <a:pt x="285" y="640"/>
                  </a:lnTo>
                  <a:lnTo>
                    <a:pt x="560" y="740"/>
                  </a:lnTo>
                  <a:lnTo>
                    <a:pt x="690" y="740"/>
                  </a:lnTo>
                  <a:lnTo>
                    <a:pt x="770" y="655"/>
                  </a:lnTo>
                  <a:lnTo>
                    <a:pt x="860" y="590"/>
                  </a:lnTo>
                  <a:lnTo>
                    <a:pt x="1050" y="725"/>
                  </a:lnTo>
                  <a:lnTo>
                    <a:pt x="1080" y="880"/>
                  </a:lnTo>
                  <a:lnTo>
                    <a:pt x="1145" y="905"/>
                  </a:lnTo>
                  <a:lnTo>
                    <a:pt x="1220" y="800"/>
                  </a:lnTo>
                  <a:lnTo>
                    <a:pt x="1335" y="740"/>
                  </a:lnTo>
                  <a:lnTo>
                    <a:pt x="1290" y="595"/>
                  </a:lnTo>
                  <a:lnTo>
                    <a:pt x="1245" y="485"/>
                  </a:lnTo>
                  <a:lnTo>
                    <a:pt x="1305" y="425"/>
                  </a:lnTo>
                  <a:lnTo>
                    <a:pt x="1440" y="410"/>
                  </a:lnTo>
                  <a:lnTo>
                    <a:pt x="1515" y="335"/>
                  </a:lnTo>
                  <a:lnTo>
                    <a:pt x="1485" y="245"/>
                  </a:lnTo>
                  <a:lnTo>
                    <a:pt x="1625" y="230"/>
                  </a:lnTo>
                  <a:lnTo>
                    <a:pt x="1440" y="140"/>
                  </a:lnTo>
                  <a:lnTo>
                    <a:pt x="1230" y="140"/>
                  </a:lnTo>
                  <a:lnTo>
                    <a:pt x="1170" y="0"/>
                  </a:lnTo>
                  <a:lnTo>
                    <a:pt x="1040" y="55"/>
                  </a:lnTo>
                  <a:lnTo>
                    <a:pt x="950" y="290"/>
                  </a:lnTo>
                  <a:lnTo>
                    <a:pt x="660" y="265"/>
                  </a:lnTo>
                  <a:lnTo>
                    <a:pt x="490" y="230"/>
                  </a:lnTo>
                  <a:lnTo>
                    <a:pt x="215" y="205"/>
                  </a:lnTo>
                  <a:lnTo>
                    <a:pt x="21" y="233"/>
                  </a:lnTo>
                  <a:lnTo>
                    <a:pt x="0" y="425"/>
                  </a:lnTo>
                  <a:lnTo>
                    <a:pt x="16" y="59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1200" b="1" kern="0">
                <a:solidFill>
                  <a:srgbClr val="000000"/>
                </a:solidFill>
                <a:latin typeface="Arial" charset="0"/>
              </a:endParaRPr>
            </a:p>
          </p:txBody>
        </p:sp>
        <p:sp>
          <p:nvSpPr>
            <p:cNvPr id="26" name="Freeform 414"/>
            <p:cNvSpPr>
              <a:spLocks/>
            </p:cNvSpPr>
            <p:nvPr/>
          </p:nvSpPr>
          <p:spPr bwMode="auto">
            <a:xfrm>
              <a:off x="3627613" y="2220036"/>
              <a:ext cx="715020" cy="667441"/>
            </a:xfrm>
            <a:custGeom>
              <a:avLst/>
              <a:gdLst/>
              <a:ahLst/>
              <a:cxnLst>
                <a:cxn ang="0">
                  <a:pos x="705" y="2521"/>
                </a:cxn>
                <a:cxn ang="0">
                  <a:pos x="840" y="2441"/>
                </a:cxn>
                <a:cxn ang="0">
                  <a:pos x="935" y="2526"/>
                </a:cxn>
                <a:cxn ang="0">
                  <a:pos x="1140" y="2361"/>
                </a:cxn>
                <a:cxn ang="0">
                  <a:pos x="1115" y="2146"/>
                </a:cxn>
                <a:cxn ang="0">
                  <a:pos x="1140" y="1996"/>
                </a:cxn>
                <a:cxn ang="0">
                  <a:pos x="1065" y="1761"/>
                </a:cxn>
                <a:cxn ang="0">
                  <a:pos x="1295" y="1656"/>
                </a:cxn>
                <a:cxn ang="0">
                  <a:pos x="1426" y="1501"/>
                </a:cxn>
                <a:cxn ang="0">
                  <a:pos x="1746" y="1311"/>
                </a:cxn>
                <a:cxn ang="0">
                  <a:pos x="1956" y="1321"/>
                </a:cxn>
                <a:cxn ang="0">
                  <a:pos x="2233" y="1216"/>
                </a:cxn>
                <a:cxn ang="0">
                  <a:pos x="2331" y="1063"/>
                </a:cxn>
                <a:cxn ang="0">
                  <a:pos x="2286" y="885"/>
                </a:cxn>
                <a:cxn ang="0">
                  <a:pos x="2424" y="808"/>
                </a:cxn>
                <a:cxn ang="0">
                  <a:pos x="2514" y="691"/>
                </a:cxn>
                <a:cxn ang="0">
                  <a:pos x="2580" y="558"/>
                </a:cxn>
                <a:cxn ang="0">
                  <a:pos x="2521" y="465"/>
                </a:cxn>
                <a:cxn ang="0">
                  <a:pos x="2671" y="391"/>
                </a:cxn>
                <a:cxn ang="0">
                  <a:pos x="2704" y="235"/>
                </a:cxn>
                <a:cxn ang="0">
                  <a:pos x="2581" y="230"/>
                </a:cxn>
                <a:cxn ang="0">
                  <a:pos x="2476" y="343"/>
                </a:cxn>
                <a:cxn ang="0">
                  <a:pos x="2316" y="351"/>
                </a:cxn>
                <a:cxn ang="0">
                  <a:pos x="2115" y="201"/>
                </a:cxn>
                <a:cxn ang="0">
                  <a:pos x="1980" y="153"/>
                </a:cxn>
                <a:cxn ang="0">
                  <a:pos x="1783" y="177"/>
                </a:cxn>
                <a:cxn ang="0">
                  <a:pos x="1696" y="375"/>
                </a:cxn>
                <a:cxn ang="0">
                  <a:pos x="1564" y="465"/>
                </a:cxn>
                <a:cxn ang="0">
                  <a:pos x="1188" y="441"/>
                </a:cxn>
                <a:cxn ang="0">
                  <a:pos x="903" y="499"/>
                </a:cxn>
                <a:cxn ang="0">
                  <a:pos x="696" y="420"/>
                </a:cxn>
                <a:cxn ang="0">
                  <a:pos x="535" y="195"/>
                </a:cxn>
                <a:cxn ang="0">
                  <a:pos x="324" y="0"/>
                </a:cxn>
                <a:cxn ang="0">
                  <a:pos x="240" y="120"/>
                </a:cxn>
                <a:cxn ang="0">
                  <a:pos x="105" y="185"/>
                </a:cxn>
                <a:cxn ang="0">
                  <a:pos x="80" y="405"/>
                </a:cxn>
                <a:cxn ang="0">
                  <a:pos x="0" y="555"/>
                </a:cxn>
                <a:cxn ang="0">
                  <a:pos x="45" y="830"/>
                </a:cxn>
                <a:cxn ang="0">
                  <a:pos x="155" y="890"/>
                </a:cxn>
                <a:cxn ang="0">
                  <a:pos x="185" y="1040"/>
                </a:cxn>
                <a:cxn ang="0">
                  <a:pos x="80" y="1125"/>
                </a:cxn>
                <a:cxn ang="0">
                  <a:pos x="165" y="1296"/>
                </a:cxn>
                <a:cxn ang="0">
                  <a:pos x="290" y="1260"/>
                </a:cxn>
                <a:cxn ang="0">
                  <a:pos x="395" y="1441"/>
                </a:cxn>
                <a:cxn ang="0">
                  <a:pos x="545" y="1551"/>
                </a:cxn>
                <a:cxn ang="0">
                  <a:pos x="665" y="1761"/>
                </a:cxn>
                <a:cxn ang="0">
                  <a:pos x="575" y="1911"/>
                </a:cxn>
                <a:cxn ang="0">
                  <a:pos x="650" y="2001"/>
                </a:cxn>
                <a:cxn ang="0">
                  <a:pos x="660" y="2181"/>
                </a:cxn>
                <a:cxn ang="0">
                  <a:pos x="705" y="2521"/>
                </a:cxn>
              </a:cxnLst>
              <a:rect l="0" t="0" r="r" b="b"/>
              <a:pathLst>
                <a:path w="2704" h="2526">
                  <a:moveTo>
                    <a:pt x="705" y="2521"/>
                  </a:moveTo>
                  <a:lnTo>
                    <a:pt x="840" y="2441"/>
                  </a:lnTo>
                  <a:lnTo>
                    <a:pt x="935" y="2526"/>
                  </a:lnTo>
                  <a:lnTo>
                    <a:pt x="1140" y="2361"/>
                  </a:lnTo>
                  <a:lnTo>
                    <a:pt x="1115" y="2146"/>
                  </a:lnTo>
                  <a:lnTo>
                    <a:pt x="1140" y="1996"/>
                  </a:lnTo>
                  <a:lnTo>
                    <a:pt x="1065" y="1761"/>
                  </a:lnTo>
                  <a:lnTo>
                    <a:pt x="1295" y="1656"/>
                  </a:lnTo>
                  <a:lnTo>
                    <a:pt x="1426" y="1501"/>
                  </a:lnTo>
                  <a:lnTo>
                    <a:pt x="1746" y="1311"/>
                  </a:lnTo>
                  <a:lnTo>
                    <a:pt x="1956" y="1321"/>
                  </a:lnTo>
                  <a:lnTo>
                    <a:pt x="2233" y="1216"/>
                  </a:lnTo>
                  <a:lnTo>
                    <a:pt x="2331" y="1063"/>
                  </a:lnTo>
                  <a:lnTo>
                    <a:pt x="2286" y="885"/>
                  </a:lnTo>
                  <a:lnTo>
                    <a:pt x="2424" y="808"/>
                  </a:lnTo>
                  <a:lnTo>
                    <a:pt x="2514" y="691"/>
                  </a:lnTo>
                  <a:lnTo>
                    <a:pt x="2580" y="558"/>
                  </a:lnTo>
                  <a:lnTo>
                    <a:pt x="2521" y="465"/>
                  </a:lnTo>
                  <a:lnTo>
                    <a:pt x="2671" y="391"/>
                  </a:lnTo>
                  <a:lnTo>
                    <a:pt x="2704" y="235"/>
                  </a:lnTo>
                  <a:lnTo>
                    <a:pt x="2581" y="230"/>
                  </a:lnTo>
                  <a:lnTo>
                    <a:pt x="2476" y="343"/>
                  </a:lnTo>
                  <a:lnTo>
                    <a:pt x="2316" y="351"/>
                  </a:lnTo>
                  <a:lnTo>
                    <a:pt x="2115" y="201"/>
                  </a:lnTo>
                  <a:lnTo>
                    <a:pt x="1980" y="153"/>
                  </a:lnTo>
                  <a:lnTo>
                    <a:pt x="1783" y="177"/>
                  </a:lnTo>
                  <a:lnTo>
                    <a:pt x="1696" y="375"/>
                  </a:lnTo>
                  <a:lnTo>
                    <a:pt x="1564" y="465"/>
                  </a:lnTo>
                  <a:lnTo>
                    <a:pt x="1188" y="441"/>
                  </a:lnTo>
                  <a:lnTo>
                    <a:pt x="903" y="499"/>
                  </a:lnTo>
                  <a:lnTo>
                    <a:pt x="696" y="420"/>
                  </a:lnTo>
                  <a:lnTo>
                    <a:pt x="535" y="195"/>
                  </a:lnTo>
                  <a:lnTo>
                    <a:pt x="324" y="0"/>
                  </a:lnTo>
                  <a:lnTo>
                    <a:pt x="240" y="120"/>
                  </a:lnTo>
                  <a:lnTo>
                    <a:pt x="105" y="185"/>
                  </a:lnTo>
                  <a:lnTo>
                    <a:pt x="80" y="405"/>
                  </a:lnTo>
                  <a:lnTo>
                    <a:pt x="0" y="555"/>
                  </a:lnTo>
                  <a:lnTo>
                    <a:pt x="45" y="830"/>
                  </a:lnTo>
                  <a:lnTo>
                    <a:pt x="155" y="890"/>
                  </a:lnTo>
                  <a:lnTo>
                    <a:pt x="185" y="1040"/>
                  </a:lnTo>
                  <a:lnTo>
                    <a:pt x="80" y="1125"/>
                  </a:lnTo>
                  <a:lnTo>
                    <a:pt x="165" y="1296"/>
                  </a:lnTo>
                  <a:lnTo>
                    <a:pt x="290" y="1260"/>
                  </a:lnTo>
                  <a:lnTo>
                    <a:pt x="395" y="1441"/>
                  </a:lnTo>
                  <a:lnTo>
                    <a:pt x="545" y="1551"/>
                  </a:lnTo>
                  <a:lnTo>
                    <a:pt x="665" y="1761"/>
                  </a:lnTo>
                  <a:lnTo>
                    <a:pt x="575" y="1911"/>
                  </a:lnTo>
                  <a:lnTo>
                    <a:pt x="650" y="2001"/>
                  </a:lnTo>
                  <a:lnTo>
                    <a:pt x="660" y="2181"/>
                  </a:lnTo>
                  <a:lnTo>
                    <a:pt x="705" y="252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7" name="Freeform 415"/>
            <p:cNvSpPr>
              <a:spLocks/>
            </p:cNvSpPr>
            <p:nvPr/>
          </p:nvSpPr>
          <p:spPr bwMode="auto">
            <a:xfrm>
              <a:off x="4292411" y="1888299"/>
              <a:ext cx="711056" cy="898732"/>
            </a:xfrm>
            <a:custGeom>
              <a:avLst/>
              <a:gdLst/>
              <a:ahLst/>
              <a:cxnLst>
                <a:cxn ang="0">
                  <a:pos x="1072" y="3251"/>
                </a:cxn>
                <a:cxn ang="0">
                  <a:pos x="1032" y="2861"/>
                </a:cxn>
                <a:cxn ang="0">
                  <a:pos x="837" y="2671"/>
                </a:cxn>
                <a:cxn ang="0">
                  <a:pos x="787" y="2276"/>
                </a:cxn>
                <a:cxn ang="0">
                  <a:pos x="592" y="2336"/>
                </a:cxn>
                <a:cxn ang="0">
                  <a:pos x="567" y="2126"/>
                </a:cxn>
                <a:cxn ang="0">
                  <a:pos x="577" y="1846"/>
                </a:cxn>
                <a:cxn ang="0">
                  <a:pos x="147" y="1931"/>
                </a:cxn>
                <a:cxn ang="0">
                  <a:pos x="67" y="1811"/>
                </a:cxn>
                <a:cxn ang="0">
                  <a:pos x="157" y="1645"/>
                </a:cxn>
                <a:cxn ang="0">
                  <a:pos x="417" y="1493"/>
                </a:cxn>
                <a:cxn ang="0">
                  <a:pos x="567" y="1270"/>
                </a:cxn>
                <a:cxn ang="0">
                  <a:pos x="732" y="1000"/>
                </a:cxn>
                <a:cxn ang="0">
                  <a:pos x="712" y="705"/>
                </a:cxn>
                <a:cxn ang="0">
                  <a:pos x="937" y="465"/>
                </a:cxn>
                <a:cxn ang="0">
                  <a:pos x="1152" y="10"/>
                </a:cxn>
                <a:cxn ang="0">
                  <a:pos x="1677" y="0"/>
                </a:cxn>
                <a:cxn ang="0">
                  <a:pos x="1992" y="70"/>
                </a:cxn>
                <a:cxn ang="0">
                  <a:pos x="1927" y="265"/>
                </a:cxn>
                <a:cxn ang="0">
                  <a:pos x="1947" y="375"/>
                </a:cxn>
                <a:cxn ang="0">
                  <a:pos x="1842" y="550"/>
                </a:cxn>
                <a:cxn ang="0">
                  <a:pos x="1957" y="750"/>
                </a:cxn>
                <a:cxn ang="0">
                  <a:pos x="2212" y="1080"/>
                </a:cxn>
                <a:cxn ang="0">
                  <a:pos x="2142" y="1320"/>
                </a:cxn>
                <a:cxn ang="0">
                  <a:pos x="2517" y="1605"/>
                </a:cxn>
                <a:cxn ang="0">
                  <a:pos x="2587" y="1831"/>
                </a:cxn>
                <a:cxn ang="0">
                  <a:pos x="2167" y="1706"/>
                </a:cxn>
                <a:cxn ang="0">
                  <a:pos x="2127" y="1801"/>
                </a:cxn>
                <a:cxn ang="0">
                  <a:pos x="1987" y="1966"/>
                </a:cxn>
                <a:cxn ang="0">
                  <a:pos x="1887" y="2386"/>
                </a:cxn>
                <a:cxn ang="0">
                  <a:pos x="1992" y="2611"/>
                </a:cxn>
                <a:cxn ang="0">
                  <a:pos x="1777" y="2666"/>
                </a:cxn>
                <a:cxn ang="0">
                  <a:pos x="1417" y="3011"/>
                </a:cxn>
                <a:cxn ang="0">
                  <a:pos x="1252" y="3176"/>
                </a:cxn>
                <a:cxn ang="0">
                  <a:pos x="1372" y="3271"/>
                </a:cxn>
              </a:cxnLst>
              <a:rect l="0" t="0" r="r" b="b"/>
              <a:pathLst>
                <a:path w="2692" h="3401">
                  <a:moveTo>
                    <a:pt x="1287" y="3401"/>
                  </a:moveTo>
                  <a:lnTo>
                    <a:pt x="1072" y="3251"/>
                  </a:lnTo>
                  <a:lnTo>
                    <a:pt x="942" y="2956"/>
                  </a:lnTo>
                  <a:lnTo>
                    <a:pt x="1032" y="2861"/>
                  </a:lnTo>
                  <a:lnTo>
                    <a:pt x="982" y="2771"/>
                  </a:lnTo>
                  <a:lnTo>
                    <a:pt x="837" y="2671"/>
                  </a:lnTo>
                  <a:lnTo>
                    <a:pt x="732" y="2381"/>
                  </a:lnTo>
                  <a:lnTo>
                    <a:pt x="787" y="2276"/>
                  </a:lnTo>
                  <a:lnTo>
                    <a:pt x="717" y="2251"/>
                  </a:lnTo>
                  <a:lnTo>
                    <a:pt x="592" y="2336"/>
                  </a:lnTo>
                  <a:lnTo>
                    <a:pt x="537" y="2231"/>
                  </a:lnTo>
                  <a:lnTo>
                    <a:pt x="567" y="2126"/>
                  </a:lnTo>
                  <a:lnTo>
                    <a:pt x="687" y="2021"/>
                  </a:lnTo>
                  <a:lnTo>
                    <a:pt x="577" y="1846"/>
                  </a:lnTo>
                  <a:lnTo>
                    <a:pt x="412" y="1961"/>
                  </a:lnTo>
                  <a:lnTo>
                    <a:pt x="147" y="1931"/>
                  </a:lnTo>
                  <a:lnTo>
                    <a:pt x="0" y="1948"/>
                  </a:lnTo>
                  <a:lnTo>
                    <a:pt x="67" y="1811"/>
                  </a:lnTo>
                  <a:lnTo>
                    <a:pt x="7" y="1721"/>
                  </a:lnTo>
                  <a:lnTo>
                    <a:pt x="157" y="1645"/>
                  </a:lnTo>
                  <a:lnTo>
                    <a:pt x="192" y="1489"/>
                  </a:lnTo>
                  <a:lnTo>
                    <a:pt x="417" y="1493"/>
                  </a:lnTo>
                  <a:lnTo>
                    <a:pt x="462" y="1365"/>
                  </a:lnTo>
                  <a:lnTo>
                    <a:pt x="567" y="1270"/>
                  </a:lnTo>
                  <a:lnTo>
                    <a:pt x="522" y="1110"/>
                  </a:lnTo>
                  <a:lnTo>
                    <a:pt x="732" y="1000"/>
                  </a:lnTo>
                  <a:lnTo>
                    <a:pt x="667" y="880"/>
                  </a:lnTo>
                  <a:lnTo>
                    <a:pt x="712" y="705"/>
                  </a:lnTo>
                  <a:lnTo>
                    <a:pt x="862" y="715"/>
                  </a:lnTo>
                  <a:lnTo>
                    <a:pt x="937" y="465"/>
                  </a:lnTo>
                  <a:lnTo>
                    <a:pt x="967" y="70"/>
                  </a:lnTo>
                  <a:lnTo>
                    <a:pt x="1152" y="10"/>
                  </a:lnTo>
                  <a:lnTo>
                    <a:pt x="1482" y="75"/>
                  </a:lnTo>
                  <a:lnTo>
                    <a:pt x="1677" y="0"/>
                  </a:lnTo>
                  <a:lnTo>
                    <a:pt x="1857" y="30"/>
                  </a:lnTo>
                  <a:lnTo>
                    <a:pt x="1992" y="70"/>
                  </a:lnTo>
                  <a:lnTo>
                    <a:pt x="1882" y="130"/>
                  </a:lnTo>
                  <a:lnTo>
                    <a:pt x="1927" y="265"/>
                  </a:lnTo>
                  <a:lnTo>
                    <a:pt x="2017" y="340"/>
                  </a:lnTo>
                  <a:lnTo>
                    <a:pt x="1947" y="375"/>
                  </a:lnTo>
                  <a:lnTo>
                    <a:pt x="1662" y="400"/>
                  </a:lnTo>
                  <a:lnTo>
                    <a:pt x="1842" y="550"/>
                  </a:lnTo>
                  <a:lnTo>
                    <a:pt x="1807" y="625"/>
                  </a:lnTo>
                  <a:lnTo>
                    <a:pt x="1957" y="750"/>
                  </a:lnTo>
                  <a:lnTo>
                    <a:pt x="2037" y="925"/>
                  </a:lnTo>
                  <a:lnTo>
                    <a:pt x="2212" y="1080"/>
                  </a:lnTo>
                  <a:lnTo>
                    <a:pt x="2107" y="1185"/>
                  </a:lnTo>
                  <a:lnTo>
                    <a:pt x="2142" y="1320"/>
                  </a:lnTo>
                  <a:lnTo>
                    <a:pt x="2347" y="1525"/>
                  </a:lnTo>
                  <a:lnTo>
                    <a:pt x="2517" y="1605"/>
                  </a:lnTo>
                  <a:lnTo>
                    <a:pt x="2692" y="1741"/>
                  </a:lnTo>
                  <a:lnTo>
                    <a:pt x="2587" y="1831"/>
                  </a:lnTo>
                  <a:lnTo>
                    <a:pt x="2292" y="1801"/>
                  </a:lnTo>
                  <a:lnTo>
                    <a:pt x="2167" y="1706"/>
                  </a:lnTo>
                  <a:lnTo>
                    <a:pt x="2092" y="1680"/>
                  </a:lnTo>
                  <a:lnTo>
                    <a:pt x="2127" y="1801"/>
                  </a:lnTo>
                  <a:lnTo>
                    <a:pt x="2022" y="1831"/>
                  </a:lnTo>
                  <a:lnTo>
                    <a:pt x="1987" y="1966"/>
                  </a:lnTo>
                  <a:lnTo>
                    <a:pt x="1902" y="2141"/>
                  </a:lnTo>
                  <a:lnTo>
                    <a:pt x="1887" y="2386"/>
                  </a:lnTo>
                  <a:lnTo>
                    <a:pt x="1942" y="2516"/>
                  </a:lnTo>
                  <a:lnTo>
                    <a:pt x="1992" y="2611"/>
                  </a:lnTo>
                  <a:lnTo>
                    <a:pt x="1902" y="2681"/>
                  </a:lnTo>
                  <a:lnTo>
                    <a:pt x="1777" y="2666"/>
                  </a:lnTo>
                  <a:lnTo>
                    <a:pt x="1612" y="2861"/>
                  </a:lnTo>
                  <a:lnTo>
                    <a:pt x="1417" y="3011"/>
                  </a:lnTo>
                  <a:lnTo>
                    <a:pt x="1242" y="3121"/>
                  </a:lnTo>
                  <a:lnTo>
                    <a:pt x="1252" y="3176"/>
                  </a:lnTo>
                  <a:lnTo>
                    <a:pt x="1347" y="3191"/>
                  </a:lnTo>
                  <a:lnTo>
                    <a:pt x="1372" y="3271"/>
                  </a:lnTo>
                  <a:lnTo>
                    <a:pt x="1287" y="340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8" name="Freeform 416"/>
            <p:cNvSpPr>
              <a:spLocks/>
            </p:cNvSpPr>
            <p:nvPr/>
          </p:nvSpPr>
          <p:spPr bwMode="auto">
            <a:xfrm>
              <a:off x="3874764" y="2375993"/>
              <a:ext cx="689909" cy="590785"/>
            </a:xfrm>
            <a:custGeom>
              <a:avLst/>
              <a:gdLst/>
              <a:ahLst/>
              <a:cxnLst>
                <a:cxn ang="0">
                  <a:pos x="585" y="2237"/>
                </a:cxn>
                <a:cxn ang="0">
                  <a:pos x="585" y="1852"/>
                </a:cxn>
                <a:cxn ang="0">
                  <a:pos x="340" y="1887"/>
                </a:cxn>
                <a:cxn ang="0">
                  <a:pos x="175" y="1967"/>
                </a:cxn>
                <a:cxn ang="0">
                  <a:pos x="0" y="1937"/>
                </a:cxn>
                <a:cxn ang="0">
                  <a:pos x="206" y="1773"/>
                </a:cxn>
                <a:cxn ang="0">
                  <a:pos x="180" y="1557"/>
                </a:cxn>
                <a:cxn ang="0">
                  <a:pos x="206" y="1407"/>
                </a:cxn>
                <a:cxn ang="0">
                  <a:pos x="130" y="1172"/>
                </a:cxn>
                <a:cxn ang="0">
                  <a:pos x="358" y="1068"/>
                </a:cxn>
                <a:cxn ang="0">
                  <a:pos x="490" y="911"/>
                </a:cxn>
                <a:cxn ang="0">
                  <a:pos x="811" y="722"/>
                </a:cxn>
                <a:cxn ang="0">
                  <a:pos x="1024" y="732"/>
                </a:cxn>
                <a:cxn ang="0">
                  <a:pos x="1300" y="626"/>
                </a:cxn>
                <a:cxn ang="0">
                  <a:pos x="1396" y="476"/>
                </a:cxn>
                <a:cxn ang="0">
                  <a:pos x="1351" y="296"/>
                </a:cxn>
                <a:cxn ang="0">
                  <a:pos x="1486" y="221"/>
                </a:cxn>
                <a:cxn ang="0">
                  <a:pos x="1576" y="106"/>
                </a:cxn>
                <a:cxn ang="0">
                  <a:pos x="1726" y="87"/>
                </a:cxn>
                <a:cxn ang="0">
                  <a:pos x="1990" y="116"/>
                </a:cxn>
                <a:cxn ang="0">
                  <a:pos x="2156" y="0"/>
                </a:cxn>
                <a:cxn ang="0">
                  <a:pos x="2266" y="176"/>
                </a:cxn>
                <a:cxn ang="0">
                  <a:pos x="2146" y="279"/>
                </a:cxn>
                <a:cxn ang="0">
                  <a:pos x="2116" y="387"/>
                </a:cxn>
                <a:cxn ang="0">
                  <a:pos x="2171" y="491"/>
                </a:cxn>
                <a:cxn ang="0">
                  <a:pos x="2297" y="407"/>
                </a:cxn>
                <a:cxn ang="0">
                  <a:pos x="2365" y="431"/>
                </a:cxn>
                <a:cxn ang="0">
                  <a:pos x="2312" y="539"/>
                </a:cxn>
                <a:cxn ang="0">
                  <a:pos x="2416" y="826"/>
                </a:cxn>
                <a:cxn ang="0">
                  <a:pos x="2561" y="927"/>
                </a:cxn>
                <a:cxn ang="0">
                  <a:pos x="2611" y="1017"/>
                </a:cxn>
                <a:cxn ang="0">
                  <a:pos x="2522" y="1113"/>
                </a:cxn>
                <a:cxn ang="0">
                  <a:pos x="2426" y="1187"/>
                </a:cxn>
                <a:cxn ang="0">
                  <a:pos x="2366" y="1382"/>
                </a:cxn>
                <a:cxn ang="0">
                  <a:pos x="2201" y="1622"/>
                </a:cxn>
                <a:cxn ang="0">
                  <a:pos x="2096" y="1872"/>
                </a:cxn>
                <a:cxn ang="0">
                  <a:pos x="1961" y="1962"/>
                </a:cxn>
                <a:cxn ang="0">
                  <a:pos x="1916" y="2147"/>
                </a:cxn>
                <a:cxn ang="0">
                  <a:pos x="1736" y="2097"/>
                </a:cxn>
                <a:cxn ang="0">
                  <a:pos x="1591" y="2177"/>
                </a:cxn>
                <a:cxn ang="0">
                  <a:pos x="1501" y="2132"/>
                </a:cxn>
                <a:cxn ang="0">
                  <a:pos x="1516" y="2027"/>
                </a:cxn>
                <a:cxn ang="0">
                  <a:pos x="1451" y="1992"/>
                </a:cxn>
                <a:cxn ang="0">
                  <a:pos x="1346" y="2042"/>
                </a:cxn>
                <a:cxn ang="0">
                  <a:pos x="1225" y="1907"/>
                </a:cxn>
                <a:cxn ang="0">
                  <a:pos x="1155" y="1962"/>
                </a:cxn>
                <a:cxn ang="0">
                  <a:pos x="1135" y="2037"/>
                </a:cxn>
                <a:cxn ang="0">
                  <a:pos x="975" y="2142"/>
                </a:cxn>
                <a:cxn ang="0">
                  <a:pos x="795" y="2067"/>
                </a:cxn>
                <a:cxn ang="0">
                  <a:pos x="585" y="2237"/>
                </a:cxn>
              </a:cxnLst>
              <a:rect l="0" t="0" r="r" b="b"/>
              <a:pathLst>
                <a:path w="2611" h="2237">
                  <a:moveTo>
                    <a:pt x="585" y="2237"/>
                  </a:moveTo>
                  <a:lnTo>
                    <a:pt x="585" y="1852"/>
                  </a:lnTo>
                  <a:lnTo>
                    <a:pt x="340" y="1887"/>
                  </a:lnTo>
                  <a:lnTo>
                    <a:pt x="175" y="1967"/>
                  </a:lnTo>
                  <a:lnTo>
                    <a:pt x="0" y="1937"/>
                  </a:lnTo>
                  <a:lnTo>
                    <a:pt x="206" y="1773"/>
                  </a:lnTo>
                  <a:lnTo>
                    <a:pt x="180" y="1557"/>
                  </a:lnTo>
                  <a:lnTo>
                    <a:pt x="206" y="1407"/>
                  </a:lnTo>
                  <a:lnTo>
                    <a:pt x="130" y="1172"/>
                  </a:lnTo>
                  <a:lnTo>
                    <a:pt x="358" y="1068"/>
                  </a:lnTo>
                  <a:lnTo>
                    <a:pt x="490" y="911"/>
                  </a:lnTo>
                  <a:lnTo>
                    <a:pt x="811" y="722"/>
                  </a:lnTo>
                  <a:lnTo>
                    <a:pt x="1024" y="732"/>
                  </a:lnTo>
                  <a:lnTo>
                    <a:pt x="1300" y="626"/>
                  </a:lnTo>
                  <a:lnTo>
                    <a:pt x="1396" y="476"/>
                  </a:lnTo>
                  <a:lnTo>
                    <a:pt x="1351" y="296"/>
                  </a:lnTo>
                  <a:lnTo>
                    <a:pt x="1486" y="221"/>
                  </a:lnTo>
                  <a:lnTo>
                    <a:pt x="1576" y="106"/>
                  </a:lnTo>
                  <a:lnTo>
                    <a:pt x="1726" y="87"/>
                  </a:lnTo>
                  <a:lnTo>
                    <a:pt x="1990" y="116"/>
                  </a:lnTo>
                  <a:lnTo>
                    <a:pt x="2156" y="0"/>
                  </a:lnTo>
                  <a:lnTo>
                    <a:pt x="2266" y="176"/>
                  </a:lnTo>
                  <a:lnTo>
                    <a:pt x="2146" y="279"/>
                  </a:lnTo>
                  <a:lnTo>
                    <a:pt x="2116" y="387"/>
                  </a:lnTo>
                  <a:lnTo>
                    <a:pt x="2171" y="491"/>
                  </a:lnTo>
                  <a:lnTo>
                    <a:pt x="2297" y="407"/>
                  </a:lnTo>
                  <a:lnTo>
                    <a:pt x="2365" y="431"/>
                  </a:lnTo>
                  <a:lnTo>
                    <a:pt x="2312" y="539"/>
                  </a:lnTo>
                  <a:lnTo>
                    <a:pt x="2416" y="826"/>
                  </a:lnTo>
                  <a:lnTo>
                    <a:pt x="2561" y="927"/>
                  </a:lnTo>
                  <a:lnTo>
                    <a:pt x="2611" y="1017"/>
                  </a:lnTo>
                  <a:lnTo>
                    <a:pt x="2522" y="1113"/>
                  </a:lnTo>
                  <a:lnTo>
                    <a:pt x="2426" y="1187"/>
                  </a:lnTo>
                  <a:lnTo>
                    <a:pt x="2366" y="1382"/>
                  </a:lnTo>
                  <a:lnTo>
                    <a:pt x="2201" y="1622"/>
                  </a:lnTo>
                  <a:lnTo>
                    <a:pt x="2096" y="1872"/>
                  </a:lnTo>
                  <a:lnTo>
                    <a:pt x="1961" y="1962"/>
                  </a:lnTo>
                  <a:lnTo>
                    <a:pt x="1916" y="2147"/>
                  </a:lnTo>
                  <a:lnTo>
                    <a:pt x="1736" y="2097"/>
                  </a:lnTo>
                  <a:lnTo>
                    <a:pt x="1591" y="2177"/>
                  </a:lnTo>
                  <a:lnTo>
                    <a:pt x="1501" y="2132"/>
                  </a:lnTo>
                  <a:lnTo>
                    <a:pt x="1516" y="2027"/>
                  </a:lnTo>
                  <a:lnTo>
                    <a:pt x="1451" y="1992"/>
                  </a:lnTo>
                  <a:lnTo>
                    <a:pt x="1346" y="2042"/>
                  </a:lnTo>
                  <a:lnTo>
                    <a:pt x="1225" y="1907"/>
                  </a:lnTo>
                  <a:lnTo>
                    <a:pt x="1155" y="1962"/>
                  </a:lnTo>
                  <a:lnTo>
                    <a:pt x="1135" y="2037"/>
                  </a:lnTo>
                  <a:lnTo>
                    <a:pt x="975" y="2142"/>
                  </a:lnTo>
                  <a:lnTo>
                    <a:pt x="795" y="2067"/>
                  </a:lnTo>
                  <a:lnTo>
                    <a:pt x="585" y="223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9" name="Freeform 417"/>
            <p:cNvSpPr>
              <a:spLocks/>
            </p:cNvSpPr>
            <p:nvPr/>
          </p:nvSpPr>
          <p:spPr bwMode="auto">
            <a:xfrm>
              <a:off x="4380963" y="2669402"/>
              <a:ext cx="289444" cy="376675"/>
            </a:xfrm>
            <a:custGeom>
              <a:avLst/>
              <a:gdLst/>
              <a:ahLst/>
              <a:cxnLst>
                <a:cxn ang="0">
                  <a:pos x="96" y="1425"/>
                </a:cxn>
                <a:cxn ang="0">
                  <a:pos x="391" y="1245"/>
                </a:cxn>
                <a:cxn ang="0">
                  <a:pos x="681" y="1185"/>
                </a:cxn>
                <a:cxn ang="0">
                  <a:pos x="781" y="1110"/>
                </a:cxn>
                <a:cxn ang="0">
                  <a:pos x="816" y="1195"/>
                </a:cxn>
                <a:cxn ang="0">
                  <a:pos x="876" y="1350"/>
                </a:cxn>
                <a:cxn ang="0">
                  <a:pos x="951" y="1185"/>
                </a:cxn>
                <a:cxn ang="0">
                  <a:pos x="891" y="930"/>
                </a:cxn>
                <a:cxn ang="0">
                  <a:pos x="846" y="775"/>
                </a:cxn>
                <a:cxn ang="0">
                  <a:pos x="886" y="685"/>
                </a:cxn>
                <a:cxn ang="0">
                  <a:pos x="931" y="775"/>
                </a:cxn>
                <a:cxn ang="0">
                  <a:pos x="991" y="760"/>
                </a:cxn>
                <a:cxn ang="0">
                  <a:pos x="991" y="670"/>
                </a:cxn>
                <a:cxn ang="0">
                  <a:pos x="946" y="565"/>
                </a:cxn>
                <a:cxn ang="0">
                  <a:pos x="1096" y="570"/>
                </a:cxn>
                <a:cxn ang="0">
                  <a:pos x="1081" y="420"/>
                </a:cxn>
                <a:cxn ang="0">
                  <a:pos x="961" y="450"/>
                </a:cxn>
                <a:cxn ang="0">
                  <a:pos x="736" y="295"/>
                </a:cxn>
                <a:cxn ang="0">
                  <a:pos x="606" y="0"/>
                </a:cxn>
                <a:cxn ang="0">
                  <a:pos x="511" y="75"/>
                </a:cxn>
                <a:cxn ang="0">
                  <a:pos x="451" y="268"/>
                </a:cxn>
                <a:cxn ang="0">
                  <a:pos x="286" y="511"/>
                </a:cxn>
                <a:cxn ang="0">
                  <a:pos x="181" y="762"/>
                </a:cxn>
                <a:cxn ang="0">
                  <a:pos x="45" y="850"/>
                </a:cxn>
                <a:cxn ang="0">
                  <a:pos x="0" y="1033"/>
                </a:cxn>
                <a:cxn ang="0">
                  <a:pos x="111" y="1180"/>
                </a:cxn>
                <a:cxn ang="0">
                  <a:pos x="96" y="1425"/>
                </a:cxn>
              </a:cxnLst>
              <a:rect l="0" t="0" r="r" b="b"/>
              <a:pathLst>
                <a:path w="1096" h="1425">
                  <a:moveTo>
                    <a:pt x="96" y="1425"/>
                  </a:moveTo>
                  <a:lnTo>
                    <a:pt x="391" y="1245"/>
                  </a:lnTo>
                  <a:lnTo>
                    <a:pt x="681" y="1185"/>
                  </a:lnTo>
                  <a:lnTo>
                    <a:pt x="781" y="1110"/>
                  </a:lnTo>
                  <a:lnTo>
                    <a:pt x="816" y="1195"/>
                  </a:lnTo>
                  <a:lnTo>
                    <a:pt x="876" y="1350"/>
                  </a:lnTo>
                  <a:lnTo>
                    <a:pt x="951" y="1185"/>
                  </a:lnTo>
                  <a:lnTo>
                    <a:pt x="891" y="930"/>
                  </a:lnTo>
                  <a:lnTo>
                    <a:pt x="846" y="775"/>
                  </a:lnTo>
                  <a:lnTo>
                    <a:pt x="886" y="685"/>
                  </a:lnTo>
                  <a:lnTo>
                    <a:pt x="931" y="775"/>
                  </a:lnTo>
                  <a:lnTo>
                    <a:pt x="991" y="760"/>
                  </a:lnTo>
                  <a:lnTo>
                    <a:pt x="991" y="670"/>
                  </a:lnTo>
                  <a:lnTo>
                    <a:pt x="946" y="565"/>
                  </a:lnTo>
                  <a:lnTo>
                    <a:pt x="1096" y="570"/>
                  </a:lnTo>
                  <a:lnTo>
                    <a:pt x="1081" y="420"/>
                  </a:lnTo>
                  <a:lnTo>
                    <a:pt x="961" y="450"/>
                  </a:lnTo>
                  <a:lnTo>
                    <a:pt x="736" y="295"/>
                  </a:lnTo>
                  <a:lnTo>
                    <a:pt x="606" y="0"/>
                  </a:lnTo>
                  <a:lnTo>
                    <a:pt x="511" y="75"/>
                  </a:lnTo>
                  <a:lnTo>
                    <a:pt x="451" y="268"/>
                  </a:lnTo>
                  <a:lnTo>
                    <a:pt x="286" y="511"/>
                  </a:lnTo>
                  <a:lnTo>
                    <a:pt x="181" y="762"/>
                  </a:lnTo>
                  <a:lnTo>
                    <a:pt x="45" y="850"/>
                  </a:lnTo>
                  <a:lnTo>
                    <a:pt x="0" y="1033"/>
                  </a:lnTo>
                  <a:lnTo>
                    <a:pt x="111" y="1180"/>
                  </a:lnTo>
                  <a:lnTo>
                    <a:pt x="96" y="142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30" name="Freeform 418"/>
            <p:cNvSpPr>
              <a:spLocks/>
            </p:cNvSpPr>
            <p:nvPr/>
          </p:nvSpPr>
          <p:spPr bwMode="auto">
            <a:xfrm>
              <a:off x="5261192" y="2342951"/>
              <a:ext cx="338346" cy="103090"/>
            </a:xfrm>
            <a:custGeom>
              <a:avLst/>
              <a:gdLst/>
              <a:ahLst/>
              <a:cxnLst>
                <a:cxn ang="0">
                  <a:pos x="110" y="290"/>
                </a:cxn>
                <a:cxn ang="0">
                  <a:pos x="260" y="270"/>
                </a:cxn>
                <a:cxn ang="0">
                  <a:pos x="365" y="215"/>
                </a:cxn>
                <a:cxn ang="0">
                  <a:pos x="465" y="300"/>
                </a:cxn>
                <a:cxn ang="0">
                  <a:pos x="590" y="255"/>
                </a:cxn>
                <a:cxn ang="0">
                  <a:pos x="1095" y="255"/>
                </a:cxn>
                <a:cxn ang="0">
                  <a:pos x="1205" y="390"/>
                </a:cxn>
                <a:cxn ang="0">
                  <a:pos x="1278" y="370"/>
                </a:cxn>
                <a:cxn ang="0">
                  <a:pos x="1248" y="331"/>
                </a:cxn>
                <a:cxn ang="0">
                  <a:pos x="1208" y="303"/>
                </a:cxn>
                <a:cxn ang="0">
                  <a:pos x="1170" y="256"/>
                </a:cxn>
                <a:cxn ang="0">
                  <a:pos x="1149" y="207"/>
                </a:cxn>
                <a:cxn ang="0">
                  <a:pos x="1157" y="171"/>
                </a:cxn>
                <a:cxn ang="0">
                  <a:pos x="1118" y="127"/>
                </a:cxn>
                <a:cxn ang="0">
                  <a:pos x="1107" y="87"/>
                </a:cxn>
                <a:cxn ang="0">
                  <a:pos x="1143" y="48"/>
                </a:cxn>
                <a:cxn ang="0">
                  <a:pos x="1065" y="35"/>
                </a:cxn>
                <a:cxn ang="0">
                  <a:pos x="980" y="125"/>
                </a:cxn>
                <a:cxn ang="0">
                  <a:pos x="800" y="0"/>
                </a:cxn>
                <a:cxn ang="0">
                  <a:pos x="605" y="15"/>
                </a:cxn>
                <a:cxn ang="0">
                  <a:pos x="525" y="60"/>
                </a:cxn>
                <a:cxn ang="0">
                  <a:pos x="345" y="45"/>
                </a:cxn>
                <a:cxn ang="0">
                  <a:pos x="60" y="0"/>
                </a:cxn>
                <a:cxn ang="0">
                  <a:pos x="0" y="80"/>
                </a:cxn>
                <a:cxn ang="0">
                  <a:pos x="110" y="290"/>
                </a:cxn>
              </a:cxnLst>
              <a:rect l="0" t="0" r="r" b="b"/>
              <a:pathLst>
                <a:path w="1278" h="390">
                  <a:moveTo>
                    <a:pt x="110" y="290"/>
                  </a:moveTo>
                  <a:lnTo>
                    <a:pt x="260" y="270"/>
                  </a:lnTo>
                  <a:lnTo>
                    <a:pt x="365" y="215"/>
                  </a:lnTo>
                  <a:lnTo>
                    <a:pt x="465" y="300"/>
                  </a:lnTo>
                  <a:lnTo>
                    <a:pt x="590" y="255"/>
                  </a:lnTo>
                  <a:lnTo>
                    <a:pt x="1095" y="255"/>
                  </a:lnTo>
                  <a:lnTo>
                    <a:pt x="1205" y="390"/>
                  </a:lnTo>
                  <a:lnTo>
                    <a:pt x="1278" y="370"/>
                  </a:lnTo>
                  <a:lnTo>
                    <a:pt x="1248" y="331"/>
                  </a:lnTo>
                  <a:lnTo>
                    <a:pt x="1208" y="303"/>
                  </a:lnTo>
                  <a:lnTo>
                    <a:pt x="1170" y="256"/>
                  </a:lnTo>
                  <a:lnTo>
                    <a:pt x="1149" y="207"/>
                  </a:lnTo>
                  <a:lnTo>
                    <a:pt x="1157" y="171"/>
                  </a:lnTo>
                  <a:lnTo>
                    <a:pt x="1118" y="127"/>
                  </a:lnTo>
                  <a:lnTo>
                    <a:pt x="1107" y="87"/>
                  </a:lnTo>
                  <a:lnTo>
                    <a:pt x="1143" y="48"/>
                  </a:lnTo>
                  <a:lnTo>
                    <a:pt x="1065" y="35"/>
                  </a:lnTo>
                  <a:lnTo>
                    <a:pt x="980" y="125"/>
                  </a:lnTo>
                  <a:lnTo>
                    <a:pt x="800" y="0"/>
                  </a:lnTo>
                  <a:lnTo>
                    <a:pt x="605" y="15"/>
                  </a:lnTo>
                  <a:lnTo>
                    <a:pt x="525" y="60"/>
                  </a:lnTo>
                  <a:lnTo>
                    <a:pt x="345" y="45"/>
                  </a:lnTo>
                  <a:lnTo>
                    <a:pt x="60" y="0"/>
                  </a:lnTo>
                  <a:lnTo>
                    <a:pt x="0" y="80"/>
                  </a:lnTo>
                  <a:lnTo>
                    <a:pt x="110" y="29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31" name="Freeform 419"/>
            <p:cNvSpPr>
              <a:spLocks/>
            </p:cNvSpPr>
            <p:nvPr/>
          </p:nvSpPr>
          <p:spPr bwMode="auto">
            <a:xfrm>
              <a:off x="5060298" y="2299336"/>
              <a:ext cx="545847" cy="602679"/>
            </a:xfrm>
            <a:custGeom>
              <a:avLst/>
              <a:gdLst/>
              <a:ahLst/>
              <a:cxnLst>
                <a:cxn ang="0">
                  <a:pos x="1900" y="1141"/>
                </a:cxn>
                <a:cxn ang="0">
                  <a:pos x="1575" y="1381"/>
                </a:cxn>
                <a:cxn ang="0">
                  <a:pos x="1230" y="1506"/>
                </a:cxn>
                <a:cxn ang="0">
                  <a:pos x="960" y="1576"/>
                </a:cxn>
                <a:cxn ang="0">
                  <a:pos x="1000" y="1716"/>
                </a:cxn>
                <a:cxn ang="0">
                  <a:pos x="1165" y="1806"/>
                </a:cxn>
                <a:cxn ang="0">
                  <a:pos x="1290" y="2061"/>
                </a:cxn>
                <a:cxn ang="0">
                  <a:pos x="1410" y="2281"/>
                </a:cxn>
                <a:cxn ang="0">
                  <a:pos x="1125" y="2151"/>
                </a:cxn>
                <a:cxn ang="0">
                  <a:pos x="975" y="1906"/>
                </a:cxn>
                <a:cxn ang="0">
                  <a:pos x="630" y="1771"/>
                </a:cxn>
                <a:cxn ang="0">
                  <a:pos x="300" y="1656"/>
                </a:cxn>
                <a:cxn ang="0">
                  <a:pos x="190" y="1596"/>
                </a:cxn>
                <a:cxn ang="0">
                  <a:pos x="0" y="1401"/>
                </a:cxn>
                <a:cxn ang="0">
                  <a:pos x="40" y="1171"/>
                </a:cxn>
                <a:cxn ang="0">
                  <a:pos x="180" y="1146"/>
                </a:cxn>
                <a:cxn ang="0">
                  <a:pos x="160" y="945"/>
                </a:cxn>
                <a:cxn ang="0">
                  <a:pos x="210" y="650"/>
                </a:cxn>
                <a:cxn ang="0">
                  <a:pos x="295" y="425"/>
                </a:cxn>
                <a:cxn ang="0">
                  <a:pos x="435" y="230"/>
                </a:cxn>
                <a:cxn ang="0">
                  <a:pos x="595" y="300"/>
                </a:cxn>
                <a:cxn ang="0">
                  <a:pos x="705" y="20"/>
                </a:cxn>
                <a:cxn ang="0">
                  <a:pos x="900" y="65"/>
                </a:cxn>
                <a:cxn ang="0">
                  <a:pos x="1060" y="170"/>
                </a:cxn>
                <a:cxn ang="0">
                  <a:pos x="1285" y="223"/>
                </a:cxn>
                <a:cxn ang="0">
                  <a:pos x="820" y="165"/>
                </a:cxn>
                <a:cxn ang="0">
                  <a:pos x="870" y="454"/>
                </a:cxn>
                <a:cxn ang="0">
                  <a:pos x="585" y="390"/>
                </a:cxn>
                <a:cxn ang="0">
                  <a:pos x="360" y="560"/>
                </a:cxn>
                <a:cxn ang="0">
                  <a:pos x="285" y="830"/>
                </a:cxn>
                <a:cxn ang="0">
                  <a:pos x="420" y="1171"/>
                </a:cxn>
                <a:cxn ang="0">
                  <a:pos x="570" y="1221"/>
                </a:cxn>
                <a:cxn ang="0">
                  <a:pos x="730" y="1416"/>
                </a:cxn>
                <a:cxn ang="0">
                  <a:pos x="940" y="1236"/>
                </a:cxn>
                <a:cxn ang="0">
                  <a:pos x="1150" y="1171"/>
                </a:cxn>
                <a:cxn ang="0">
                  <a:pos x="1365" y="1176"/>
                </a:cxn>
                <a:cxn ang="0">
                  <a:pos x="1770" y="1055"/>
                </a:cxn>
                <a:cxn ang="0">
                  <a:pos x="1975" y="990"/>
                </a:cxn>
                <a:cxn ang="0">
                  <a:pos x="1995" y="1236"/>
                </a:cxn>
              </a:cxnLst>
              <a:rect l="0" t="0" r="r" b="b"/>
              <a:pathLst>
                <a:path w="2065" h="2281">
                  <a:moveTo>
                    <a:pt x="1995" y="1236"/>
                  </a:moveTo>
                  <a:lnTo>
                    <a:pt x="1900" y="1141"/>
                  </a:lnTo>
                  <a:lnTo>
                    <a:pt x="1755" y="1125"/>
                  </a:lnTo>
                  <a:lnTo>
                    <a:pt x="1575" y="1381"/>
                  </a:lnTo>
                  <a:lnTo>
                    <a:pt x="1360" y="1506"/>
                  </a:lnTo>
                  <a:lnTo>
                    <a:pt x="1230" y="1506"/>
                  </a:lnTo>
                  <a:lnTo>
                    <a:pt x="1110" y="1666"/>
                  </a:lnTo>
                  <a:lnTo>
                    <a:pt x="960" y="1576"/>
                  </a:lnTo>
                  <a:lnTo>
                    <a:pt x="930" y="1651"/>
                  </a:lnTo>
                  <a:lnTo>
                    <a:pt x="1000" y="1716"/>
                  </a:lnTo>
                  <a:lnTo>
                    <a:pt x="1075" y="1776"/>
                  </a:lnTo>
                  <a:lnTo>
                    <a:pt x="1165" y="1806"/>
                  </a:lnTo>
                  <a:lnTo>
                    <a:pt x="1240" y="1951"/>
                  </a:lnTo>
                  <a:lnTo>
                    <a:pt x="1290" y="2061"/>
                  </a:lnTo>
                  <a:lnTo>
                    <a:pt x="1470" y="2191"/>
                  </a:lnTo>
                  <a:lnTo>
                    <a:pt x="1410" y="2281"/>
                  </a:lnTo>
                  <a:lnTo>
                    <a:pt x="1285" y="2181"/>
                  </a:lnTo>
                  <a:lnTo>
                    <a:pt x="1125" y="2151"/>
                  </a:lnTo>
                  <a:lnTo>
                    <a:pt x="1155" y="2046"/>
                  </a:lnTo>
                  <a:lnTo>
                    <a:pt x="975" y="1906"/>
                  </a:lnTo>
                  <a:lnTo>
                    <a:pt x="865" y="1891"/>
                  </a:lnTo>
                  <a:lnTo>
                    <a:pt x="630" y="1771"/>
                  </a:lnTo>
                  <a:lnTo>
                    <a:pt x="480" y="1651"/>
                  </a:lnTo>
                  <a:lnTo>
                    <a:pt x="300" y="1656"/>
                  </a:lnTo>
                  <a:lnTo>
                    <a:pt x="220" y="1711"/>
                  </a:lnTo>
                  <a:lnTo>
                    <a:pt x="190" y="1596"/>
                  </a:lnTo>
                  <a:lnTo>
                    <a:pt x="130" y="1461"/>
                  </a:lnTo>
                  <a:lnTo>
                    <a:pt x="0" y="1401"/>
                  </a:lnTo>
                  <a:lnTo>
                    <a:pt x="25" y="1281"/>
                  </a:lnTo>
                  <a:lnTo>
                    <a:pt x="40" y="1171"/>
                  </a:lnTo>
                  <a:lnTo>
                    <a:pt x="120" y="1055"/>
                  </a:lnTo>
                  <a:lnTo>
                    <a:pt x="180" y="1146"/>
                  </a:lnTo>
                  <a:lnTo>
                    <a:pt x="225" y="1080"/>
                  </a:lnTo>
                  <a:lnTo>
                    <a:pt x="160" y="945"/>
                  </a:lnTo>
                  <a:lnTo>
                    <a:pt x="180" y="780"/>
                  </a:lnTo>
                  <a:lnTo>
                    <a:pt x="210" y="650"/>
                  </a:lnTo>
                  <a:lnTo>
                    <a:pt x="180" y="545"/>
                  </a:lnTo>
                  <a:lnTo>
                    <a:pt x="295" y="425"/>
                  </a:lnTo>
                  <a:lnTo>
                    <a:pt x="325" y="335"/>
                  </a:lnTo>
                  <a:lnTo>
                    <a:pt x="435" y="230"/>
                  </a:lnTo>
                  <a:lnTo>
                    <a:pt x="495" y="305"/>
                  </a:lnTo>
                  <a:lnTo>
                    <a:pt x="595" y="300"/>
                  </a:lnTo>
                  <a:lnTo>
                    <a:pt x="670" y="155"/>
                  </a:lnTo>
                  <a:lnTo>
                    <a:pt x="705" y="20"/>
                  </a:lnTo>
                  <a:lnTo>
                    <a:pt x="820" y="0"/>
                  </a:lnTo>
                  <a:lnTo>
                    <a:pt x="900" y="65"/>
                  </a:lnTo>
                  <a:lnTo>
                    <a:pt x="1000" y="65"/>
                  </a:lnTo>
                  <a:lnTo>
                    <a:pt x="1060" y="170"/>
                  </a:lnTo>
                  <a:lnTo>
                    <a:pt x="1260" y="105"/>
                  </a:lnTo>
                  <a:lnTo>
                    <a:pt x="1285" y="223"/>
                  </a:lnTo>
                  <a:lnTo>
                    <a:pt x="1104" y="210"/>
                  </a:lnTo>
                  <a:lnTo>
                    <a:pt x="820" y="165"/>
                  </a:lnTo>
                  <a:lnTo>
                    <a:pt x="760" y="245"/>
                  </a:lnTo>
                  <a:lnTo>
                    <a:pt x="870" y="454"/>
                  </a:lnTo>
                  <a:lnTo>
                    <a:pt x="765" y="465"/>
                  </a:lnTo>
                  <a:lnTo>
                    <a:pt x="585" y="390"/>
                  </a:lnTo>
                  <a:lnTo>
                    <a:pt x="445" y="455"/>
                  </a:lnTo>
                  <a:lnTo>
                    <a:pt x="360" y="560"/>
                  </a:lnTo>
                  <a:lnTo>
                    <a:pt x="310" y="680"/>
                  </a:lnTo>
                  <a:lnTo>
                    <a:pt x="285" y="830"/>
                  </a:lnTo>
                  <a:lnTo>
                    <a:pt x="330" y="1020"/>
                  </a:lnTo>
                  <a:lnTo>
                    <a:pt x="420" y="1171"/>
                  </a:lnTo>
                  <a:lnTo>
                    <a:pt x="495" y="1171"/>
                  </a:lnTo>
                  <a:lnTo>
                    <a:pt x="570" y="1221"/>
                  </a:lnTo>
                  <a:lnTo>
                    <a:pt x="600" y="1386"/>
                  </a:lnTo>
                  <a:lnTo>
                    <a:pt x="730" y="1416"/>
                  </a:lnTo>
                  <a:lnTo>
                    <a:pt x="840" y="1401"/>
                  </a:lnTo>
                  <a:lnTo>
                    <a:pt x="940" y="1236"/>
                  </a:lnTo>
                  <a:lnTo>
                    <a:pt x="1060" y="1110"/>
                  </a:lnTo>
                  <a:lnTo>
                    <a:pt x="1150" y="1171"/>
                  </a:lnTo>
                  <a:lnTo>
                    <a:pt x="1255" y="1191"/>
                  </a:lnTo>
                  <a:lnTo>
                    <a:pt x="1365" y="1176"/>
                  </a:lnTo>
                  <a:lnTo>
                    <a:pt x="1405" y="1085"/>
                  </a:lnTo>
                  <a:lnTo>
                    <a:pt x="1770" y="1055"/>
                  </a:lnTo>
                  <a:lnTo>
                    <a:pt x="1875" y="975"/>
                  </a:lnTo>
                  <a:lnTo>
                    <a:pt x="1975" y="990"/>
                  </a:lnTo>
                  <a:lnTo>
                    <a:pt x="2065" y="1055"/>
                  </a:lnTo>
                  <a:lnTo>
                    <a:pt x="1995" y="123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32" name="Freeform 420"/>
            <p:cNvSpPr>
              <a:spLocks/>
            </p:cNvSpPr>
            <p:nvPr/>
          </p:nvSpPr>
          <p:spPr bwMode="auto">
            <a:xfrm>
              <a:off x="5261192" y="2867652"/>
              <a:ext cx="266976" cy="265655"/>
            </a:xfrm>
            <a:custGeom>
              <a:avLst/>
              <a:gdLst/>
              <a:ahLst/>
              <a:cxnLst>
                <a:cxn ang="0">
                  <a:pos x="561" y="989"/>
                </a:cxn>
                <a:cxn ang="0">
                  <a:pos x="456" y="1004"/>
                </a:cxn>
                <a:cxn ang="0">
                  <a:pos x="301" y="939"/>
                </a:cxn>
                <a:cxn ang="0">
                  <a:pos x="271" y="789"/>
                </a:cxn>
                <a:cxn ang="0">
                  <a:pos x="366" y="624"/>
                </a:cxn>
                <a:cxn ang="0">
                  <a:pos x="231" y="549"/>
                </a:cxn>
                <a:cxn ang="0">
                  <a:pos x="0" y="326"/>
                </a:cxn>
                <a:cxn ang="0">
                  <a:pos x="366" y="0"/>
                </a:cxn>
                <a:cxn ang="0">
                  <a:pos x="528" y="30"/>
                </a:cxn>
                <a:cxn ang="0">
                  <a:pos x="654" y="131"/>
                </a:cxn>
                <a:cxn ang="0">
                  <a:pos x="681" y="264"/>
                </a:cxn>
                <a:cxn ang="0">
                  <a:pos x="661" y="389"/>
                </a:cxn>
                <a:cxn ang="0">
                  <a:pos x="816" y="509"/>
                </a:cxn>
                <a:cxn ang="0">
                  <a:pos x="901" y="624"/>
                </a:cxn>
                <a:cxn ang="0">
                  <a:pos x="1011" y="699"/>
                </a:cxn>
                <a:cxn ang="0">
                  <a:pos x="961" y="779"/>
                </a:cxn>
                <a:cxn ang="0">
                  <a:pos x="841" y="774"/>
                </a:cxn>
                <a:cxn ang="0">
                  <a:pos x="621" y="809"/>
                </a:cxn>
                <a:cxn ang="0">
                  <a:pos x="561" y="899"/>
                </a:cxn>
                <a:cxn ang="0">
                  <a:pos x="561" y="989"/>
                </a:cxn>
              </a:cxnLst>
              <a:rect l="0" t="0" r="r" b="b"/>
              <a:pathLst>
                <a:path w="1011" h="1004">
                  <a:moveTo>
                    <a:pt x="561" y="989"/>
                  </a:moveTo>
                  <a:lnTo>
                    <a:pt x="456" y="1004"/>
                  </a:lnTo>
                  <a:lnTo>
                    <a:pt x="301" y="939"/>
                  </a:lnTo>
                  <a:lnTo>
                    <a:pt x="271" y="789"/>
                  </a:lnTo>
                  <a:lnTo>
                    <a:pt x="366" y="624"/>
                  </a:lnTo>
                  <a:lnTo>
                    <a:pt x="231" y="549"/>
                  </a:lnTo>
                  <a:lnTo>
                    <a:pt x="0" y="326"/>
                  </a:lnTo>
                  <a:lnTo>
                    <a:pt x="366" y="0"/>
                  </a:lnTo>
                  <a:lnTo>
                    <a:pt x="528" y="30"/>
                  </a:lnTo>
                  <a:lnTo>
                    <a:pt x="654" y="131"/>
                  </a:lnTo>
                  <a:lnTo>
                    <a:pt x="681" y="264"/>
                  </a:lnTo>
                  <a:lnTo>
                    <a:pt x="661" y="389"/>
                  </a:lnTo>
                  <a:lnTo>
                    <a:pt x="816" y="509"/>
                  </a:lnTo>
                  <a:lnTo>
                    <a:pt x="901" y="624"/>
                  </a:lnTo>
                  <a:lnTo>
                    <a:pt x="1011" y="699"/>
                  </a:lnTo>
                  <a:lnTo>
                    <a:pt x="961" y="779"/>
                  </a:lnTo>
                  <a:lnTo>
                    <a:pt x="841" y="774"/>
                  </a:lnTo>
                  <a:lnTo>
                    <a:pt x="621" y="809"/>
                  </a:lnTo>
                  <a:lnTo>
                    <a:pt x="561" y="899"/>
                  </a:lnTo>
                  <a:lnTo>
                    <a:pt x="561" y="98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33" name="Freeform 421"/>
            <p:cNvSpPr>
              <a:spLocks/>
            </p:cNvSpPr>
            <p:nvPr/>
          </p:nvSpPr>
          <p:spPr bwMode="auto">
            <a:xfrm>
              <a:off x="3906484" y="3405570"/>
              <a:ext cx="498267" cy="239222"/>
            </a:xfrm>
            <a:custGeom>
              <a:avLst/>
              <a:gdLst/>
              <a:ahLst/>
              <a:cxnLst>
                <a:cxn ang="0">
                  <a:pos x="1772" y="815"/>
                </a:cxn>
                <a:cxn ang="0">
                  <a:pos x="1887" y="765"/>
                </a:cxn>
                <a:cxn ang="0">
                  <a:pos x="1802" y="650"/>
                </a:cxn>
                <a:cxn ang="0">
                  <a:pos x="1812" y="515"/>
                </a:cxn>
                <a:cxn ang="0">
                  <a:pos x="1617" y="425"/>
                </a:cxn>
                <a:cxn ang="0">
                  <a:pos x="1161" y="450"/>
                </a:cxn>
                <a:cxn ang="0">
                  <a:pos x="1021" y="365"/>
                </a:cxn>
                <a:cxn ang="0">
                  <a:pos x="871" y="155"/>
                </a:cxn>
                <a:cxn ang="0">
                  <a:pos x="856" y="45"/>
                </a:cxn>
                <a:cxn ang="0">
                  <a:pos x="676" y="30"/>
                </a:cxn>
                <a:cxn ang="0">
                  <a:pos x="481" y="0"/>
                </a:cxn>
                <a:cxn ang="0">
                  <a:pos x="341" y="14"/>
                </a:cxn>
                <a:cxn ang="0">
                  <a:pos x="371" y="104"/>
                </a:cxn>
                <a:cxn ang="0">
                  <a:pos x="294" y="182"/>
                </a:cxn>
                <a:cxn ang="0">
                  <a:pos x="158" y="195"/>
                </a:cxn>
                <a:cxn ang="0">
                  <a:pos x="101" y="255"/>
                </a:cxn>
                <a:cxn ang="0">
                  <a:pos x="151" y="375"/>
                </a:cxn>
                <a:cxn ang="0">
                  <a:pos x="191" y="510"/>
                </a:cxn>
                <a:cxn ang="0">
                  <a:pos x="76" y="570"/>
                </a:cxn>
                <a:cxn ang="0">
                  <a:pos x="0" y="675"/>
                </a:cxn>
                <a:cxn ang="0">
                  <a:pos x="556" y="720"/>
                </a:cxn>
                <a:cxn ang="0">
                  <a:pos x="1001" y="815"/>
                </a:cxn>
                <a:cxn ang="0">
                  <a:pos x="1106" y="725"/>
                </a:cxn>
                <a:cxn ang="0">
                  <a:pos x="1307" y="735"/>
                </a:cxn>
                <a:cxn ang="0">
                  <a:pos x="1467" y="870"/>
                </a:cxn>
                <a:cxn ang="0">
                  <a:pos x="1772" y="905"/>
                </a:cxn>
                <a:cxn ang="0">
                  <a:pos x="1772" y="815"/>
                </a:cxn>
              </a:cxnLst>
              <a:rect l="0" t="0" r="r" b="b"/>
              <a:pathLst>
                <a:path w="1887" h="905">
                  <a:moveTo>
                    <a:pt x="1772" y="815"/>
                  </a:moveTo>
                  <a:lnTo>
                    <a:pt x="1887" y="765"/>
                  </a:lnTo>
                  <a:lnTo>
                    <a:pt x="1802" y="650"/>
                  </a:lnTo>
                  <a:lnTo>
                    <a:pt x="1812" y="515"/>
                  </a:lnTo>
                  <a:lnTo>
                    <a:pt x="1617" y="425"/>
                  </a:lnTo>
                  <a:lnTo>
                    <a:pt x="1161" y="450"/>
                  </a:lnTo>
                  <a:lnTo>
                    <a:pt x="1021" y="365"/>
                  </a:lnTo>
                  <a:lnTo>
                    <a:pt x="871" y="155"/>
                  </a:lnTo>
                  <a:lnTo>
                    <a:pt x="856" y="45"/>
                  </a:lnTo>
                  <a:lnTo>
                    <a:pt x="676" y="30"/>
                  </a:lnTo>
                  <a:lnTo>
                    <a:pt x="481" y="0"/>
                  </a:lnTo>
                  <a:lnTo>
                    <a:pt x="341" y="14"/>
                  </a:lnTo>
                  <a:lnTo>
                    <a:pt x="371" y="104"/>
                  </a:lnTo>
                  <a:lnTo>
                    <a:pt x="294" y="182"/>
                  </a:lnTo>
                  <a:lnTo>
                    <a:pt x="158" y="195"/>
                  </a:lnTo>
                  <a:lnTo>
                    <a:pt x="101" y="255"/>
                  </a:lnTo>
                  <a:lnTo>
                    <a:pt x="151" y="375"/>
                  </a:lnTo>
                  <a:lnTo>
                    <a:pt x="191" y="510"/>
                  </a:lnTo>
                  <a:lnTo>
                    <a:pt x="76" y="570"/>
                  </a:lnTo>
                  <a:lnTo>
                    <a:pt x="0" y="675"/>
                  </a:lnTo>
                  <a:lnTo>
                    <a:pt x="556" y="720"/>
                  </a:lnTo>
                  <a:lnTo>
                    <a:pt x="1001" y="815"/>
                  </a:lnTo>
                  <a:lnTo>
                    <a:pt x="1106" y="725"/>
                  </a:lnTo>
                  <a:lnTo>
                    <a:pt x="1307" y="735"/>
                  </a:lnTo>
                  <a:lnTo>
                    <a:pt x="1467" y="870"/>
                  </a:lnTo>
                  <a:lnTo>
                    <a:pt x="1772" y="905"/>
                  </a:lnTo>
                  <a:lnTo>
                    <a:pt x="1772" y="81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1200" b="1" kern="0">
                <a:solidFill>
                  <a:srgbClr val="000000"/>
                </a:solidFill>
                <a:latin typeface="Arial" charset="0"/>
              </a:endParaRPr>
            </a:p>
          </p:txBody>
        </p:sp>
        <p:sp>
          <p:nvSpPr>
            <p:cNvPr id="34" name="Freeform 422"/>
            <p:cNvSpPr>
              <a:spLocks/>
            </p:cNvSpPr>
            <p:nvPr/>
          </p:nvSpPr>
          <p:spPr bwMode="auto">
            <a:xfrm>
              <a:off x="4988929" y="3735986"/>
              <a:ext cx="260368" cy="130845"/>
            </a:xfrm>
            <a:custGeom>
              <a:avLst/>
              <a:gdLst/>
              <a:ahLst/>
              <a:cxnLst>
                <a:cxn ang="0">
                  <a:pos x="126" y="95"/>
                </a:cxn>
                <a:cxn ang="0">
                  <a:pos x="107" y="69"/>
                </a:cxn>
                <a:cxn ang="0">
                  <a:pos x="65" y="47"/>
                </a:cxn>
                <a:cxn ang="0">
                  <a:pos x="20" y="47"/>
                </a:cxn>
                <a:cxn ang="0">
                  <a:pos x="0" y="22"/>
                </a:cxn>
                <a:cxn ang="0">
                  <a:pos x="41" y="8"/>
                </a:cxn>
                <a:cxn ang="0">
                  <a:pos x="83" y="9"/>
                </a:cxn>
                <a:cxn ang="0">
                  <a:pos x="107" y="0"/>
                </a:cxn>
                <a:cxn ang="0">
                  <a:pos x="119" y="12"/>
                </a:cxn>
                <a:cxn ang="0">
                  <a:pos x="134" y="27"/>
                </a:cxn>
                <a:cxn ang="0">
                  <a:pos x="156" y="36"/>
                </a:cxn>
                <a:cxn ang="0">
                  <a:pos x="197" y="80"/>
                </a:cxn>
                <a:cxn ang="0">
                  <a:pos x="165" y="99"/>
                </a:cxn>
                <a:cxn ang="0">
                  <a:pos x="126" y="95"/>
                </a:cxn>
              </a:cxnLst>
              <a:rect l="0" t="0" r="r" b="b"/>
              <a:pathLst>
                <a:path w="197" h="99">
                  <a:moveTo>
                    <a:pt x="126" y="95"/>
                  </a:moveTo>
                  <a:lnTo>
                    <a:pt x="107" y="69"/>
                  </a:lnTo>
                  <a:lnTo>
                    <a:pt x="65" y="47"/>
                  </a:lnTo>
                  <a:lnTo>
                    <a:pt x="20" y="47"/>
                  </a:lnTo>
                  <a:lnTo>
                    <a:pt x="0" y="22"/>
                  </a:lnTo>
                  <a:lnTo>
                    <a:pt x="41" y="8"/>
                  </a:lnTo>
                  <a:lnTo>
                    <a:pt x="83" y="9"/>
                  </a:lnTo>
                  <a:lnTo>
                    <a:pt x="107" y="0"/>
                  </a:lnTo>
                  <a:lnTo>
                    <a:pt x="119" y="12"/>
                  </a:lnTo>
                  <a:lnTo>
                    <a:pt x="134" y="27"/>
                  </a:lnTo>
                  <a:lnTo>
                    <a:pt x="156" y="36"/>
                  </a:lnTo>
                  <a:lnTo>
                    <a:pt x="197" y="80"/>
                  </a:lnTo>
                  <a:lnTo>
                    <a:pt x="165" y="99"/>
                  </a:lnTo>
                  <a:lnTo>
                    <a:pt x="126" y="9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35" name="Freeform 423"/>
            <p:cNvSpPr>
              <a:spLocks/>
            </p:cNvSpPr>
            <p:nvPr/>
          </p:nvSpPr>
          <p:spPr bwMode="auto">
            <a:xfrm>
              <a:off x="4579212" y="3585317"/>
              <a:ext cx="107054" cy="99125"/>
            </a:xfrm>
            <a:custGeom>
              <a:avLst/>
              <a:gdLst/>
              <a:ahLst/>
              <a:cxnLst>
                <a:cxn ang="0">
                  <a:pos x="0" y="66"/>
                </a:cxn>
                <a:cxn ang="0">
                  <a:pos x="19" y="47"/>
                </a:cxn>
                <a:cxn ang="0">
                  <a:pos x="21" y="24"/>
                </a:cxn>
                <a:cxn ang="0">
                  <a:pos x="37" y="0"/>
                </a:cxn>
                <a:cxn ang="0">
                  <a:pos x="64" y="0"/>
                </a:cxn>
                <a:cxn ang="0">
                  <a:pos x="81" y="17"/>
                </a:cxn>
                <a:cxn ang="0">
                  <a:pos x="63" y="59"/>
                </a:cxn>
                <a:cxn ang="0">
                  <a:pos x="49" y="75"/>
                </a:cxn>
                <a:cxn ang="0">
                  <a:pos x="28" y="75"/>
                </a:cxn>
                <a:cxn ang="0">
                  <a:pos x="0" y="66"/>
                </a:cxn>
              </a:cxnLst>
              <a:rect l="0" t="0" r="r" b="b"/>
              <a:pathLst>
                <a:path w="81" h="75">
                  <a:moveTo>
                    <a:pt x="0" y="66"/>
                  </a:moveTo>
                  <a:lnTo>
                    <a:pt x="19" y="47"/>
                  </a:lnTo>
                  <a:lnTo>
                    <a:pt x="21" y="24"/>
                  </a:lnTo>
                  <a:lnTo>
                    <a:pt x="37" y="0"/>
                  </a:lnTo>
                  <a:lnTo>
                    <a:pt x="64" y="0"/>
                  </a:lnTo>
                  <a:lnTo>
                    <a:pt x="81" y="17"/>
                  </a:lnTo>
                  <a:lnTo>
                    <a:pt x="63" y="59"/>
                  </a:lnTo>
                  <a:lnTo>
                    <a:pt x="49" y="75"/>
                  </a:lnTo>
                  <a:lnTo>
                    <a:pt x="28" y="75"/>
                  </a:lnTo>
                  <a:lnTo>
                    <a:pt x="0" y="6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36" name="Freeform 424"/>
            <p:cNvSpPr>
              <a:spLocks/>
            </p:cNvSpPr>
            <p:nvPr/>
          </p:nvSpPr>
          <p:spPr bwMode="auto">
            <a:xfrm>
              <a:off x="4691553" y="3605141"/>
              <a:ext cx="210144" cy="99125"/>
            </a:xfrm>
            <a:custGeom>
              <a:avLst/>
              <a:gdLst/>
              <a:ahLst/>
              <a:cxnLst>
                <a:cxn ang="0">
                  <a:pos x="0" y="63"/>
                </a:cxn>
                <a:cxn ang="0">
                  <a:pos x="9" y="26"/>
                </a:cxn>
                <a:cxn ang="0">
                  <a:pos x="33" y="15"/>
                </a:cxn>
                <a:cxn ang="0">
                  <a:pos x="45" y="0"/>
                </a:cxn>
                <a:cxn ang="0">
                  <a:pos x="62" y="11"/>
                </a:cxn>
                <a:cxn ang="0">
                  <a:pos x="86" y="12"/>
                </a:cxn>
                <a:cxn ang="0">
                  <a:pos x="102" y="33"/>
                </a:cxn>
                <a:cxn ang="0">
                  <a:pos x="128" y="41"/>
                </a:cxn>
                <a:cxn ang="0">
                  <a:pos x="158" y="32"/>
                </a:cxn>
                <a:cxn ang="0">
                  <a:pos x="159" y="50"/>
                </a:cxn>
                <a:cxn ang="0">
                  <a:pos x="126" y="59"/>
                </a:cxn>
                <a:cxn ang="0">
                  <a:pos x="101" y="57"/>
                </a:cxn>
                <a:cxn ang="0">
                  <a:pos x="78" y="68"/>
                </a:cxn>
                <a:cxn ang="0">
                  <a:pos x="43" y="75"/>
                </a:cxn>
                <a:cxn ang="0">
                  <a:pos x="0" y="63"/>
                </a:cxn>
              </a:cxnLst>
              <a:rect l="0" t="0" r="r" b="b"/>
              <a:pathLst>
                <a:path w="159" h="75">
                  <a:moveTo>
                    <a:pt x="0" y="63"/>
                  </a:moveTo>
                  <a:lnTo>
                    <a:pt x="9" y="26"/>
                  </a:lnTo>
                  <a:lnTo>
                    <a:pt x="33" y="15"/>
                  </a:lnTo>
                  <a:lnTo>
                    <a:pt x="45" y="0"/>
                  </a:lnTo>
                  <a:lnTo>
                    <a:pt x="62" y="11"/>
                  </a:lnTo>
                  <a:lnTo>
                    <a:pt x="86" y="12"/>
                  </a:lnTo>
                  <a:lnTo>
                    <a:pt x="102" y="33"/>
                  </a:lnTo>
                  <a:lnTo>
                    <a:pt x="128" y="41"/>
                  </a:lnTo>
                  <a:lnTo>
                    <a:pt x="158" y="32"/>
                  </a:lnTo>
                  <a:lnTo>
                    <a:pt x="159" y="50"/>
                  </a:lnTo>
                  <a:lnTo>
                    <a:pt x="126" y="59"/>
                  </a:lnTo>
                  <a:lnTo>
                    <a:pt x="101" y="57"/>
                  </a:lnTo>
                  <a:lnTo>
                    <a:pt x="78" y="68"/>
                  </a:lnTo>
                  <a:lnTo>
                    <a:pt x="43" y="75"/>
                  </a:lnTo>
                  <a:lnTo>
                    <a:pt x="0" y="6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37" name="Freeform 425"/>
            <p:cNvSpPr>
              <a:spLocks/>
            </p:cNvSpPr>
            <p:nvPr/>
          </p:nvSpPr>
          <p:spPr bwMode="auto">
            <a:xfrm>
              <a:off x="4809182" y="3565491"/>
              <a:ext cx="206180" cy="103090"/>
            </a:xfrm>
            <a:custGeom>
              <a:avLst/>
              <a:gdLst/>
              <a:ahLst/>
              <a:cxnLst>
                <a:cxn ang="0">
                  <a:pos x="91" y="78"/>
                </a:cxn>
                <a:cxn ang="0">
                  <a:pos x="88" y="57"/>
                </a:cxn>
                <a:cxn ang="0">
                  <a:pos x="43" y="39"/>
                </a:cxn>
                <a:cxn ang="0">
                  <a:pos x="0" y="15"/>
                </a:cxn>
                <a:cxn ang="0">
                  <a:pos x="21" y="9"/>
                </a:cxn>
                <a:cxn ang="0">
                  <a:pos x="45" y="0"/>
                </a:cxn>
                <a:cxn ang="0">
                  <a:pos x="72" y="33"/>
                </a:cxn>
                <a:cxn ang="0">
                  <a:pos x="87" y="26"/>
                </a:cxn>
                <a:cxn ang="0">
                  <a:pos x="103" y="26"/>
                </a:cxn>
                <a:cxn ang="0">
                  <a:pos x="111" y="54"/>
                </a:cxn>
                <a:cxn ang="0">
                  <a:pos x="124" y="32"/>
                </a:cxn>
                <a:cxn ang="0">
                  <a:pos x="144" y="26"/>
                </a:cxn>
                <a:cxn ang="0">
                  <a:pos x="148" y="50"/>
                </a:cxn>
                <a:cxn ang="0">
                  <a:pos x="156" y="65"/>
                </a:cxn>
                <a:cxn ang="0">
                  <a:pos x="121" y="69"/>
                </a:cxn>
                <a:cxn ang="0">
                  <a:pos x="91" y="78"/>
                </a:cxn>
              </a:cxnLst>
              <a:rect l="0" t="0" r="r" b="b"/>
              <a:pathLst>
                <a:path w="156" h="78">
                  <a:moveTo>
                    <a:pt x="91" y="78"/>
                  </a:moveTo>
                  <a:lnTo>
                    <a:pt x="88" y="57"/>
                  </a:lnTo>
                  <a:lnTo>
                    <a:pt x="43" y="39"/>
                  </a:lnTo>
                  <a:lnTo>
                    <a:pt x="0" y="15"/>
                  </a:lnTo>
                  <a:lnTo>
                    <a:pt x="21" y="9"/>
                  </a:lnTo>
                  <a:lnTo>
                    <a:pt x="45" y="0"/>
                  </a:lnTo>
                  <a:lnTo>
                    <a:pt x="72" y="33"/>
                  </a:lnTo>
                  <a:lnTo>
                    <a:pt x="87" y="26"/>
                  </a:lnTo>
                  <a:lnTo>
                    <a:pt x="103" y="26"/>
                  </a:lnTo>
                  <a:lnTo>
                    <a:pt x="111" y="54"/>
                  </a:lnTo>
                  <a:lnTo>
                    <a:pt x="124" y="32"/>
                  </a:lnTo>
                  <a:lnTo>
                    <a:pt x="144" y="26"/>
                  </a:lnTo>
                  <a:lnTo>
                    <a:pt x="148" y="50"/>
                  </a:lnTo>
                  <a:lnTo>
                    <a:pt x="156" y="65"/>
                  </a:lnTo>
                  <a:lnTo>
                    <a:pt x="121" y="69"/>
                  </a:lnTo>
                  <a:lnTo>
                    <a:pt x="91" y="7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38" name="Freeform 426"/>
            <p:cNvSpPr>
              <a:spLocks/>
            </p:cNvSpPr>
            <p:nvPr/>
          </p:nvSpPr>
          <p:spPr bwMode="auto">
            <a:xfrm>
              <a:off x="5107878" y="3593247"/>
              <a:ext cx="408394" cy="89873"/>
            </a:xfrm>
            <a:custGeom>
              <a:avLst/>
              <a:gdLst/>
              <a:ahLst/>
              <a:cxnLst>
                <a:cxn ang="0">
                  <a:pos x="0" y="39"/>
                </a:cxn>
                <a:cxn ang="0">
                  <a:pos x="9" y="56"/>
                </a:cxn>
                <a:cxn ang="0">
                  <a:pos x="57" y="59"/>
                </a:cxn>
                <a:cxn ang="0">
                  <a:pos x="83" y="56"/>
                </a:cxn>
                <a:cxn ang="0">
                  <a:pos x="122" y="68"/>
                </a:cxn>
                <a:cxn ang="0">
                  <a:pos x="150" y="66"/>
                </a:cxn>
                <a:cxn ang="0">
                  <a:pos x="167" y="54"/>
                </a:cxn>
                <a:cxn ang="0">
                  <a:pos x="200" y="60"/>
                </a:cxn>
                <a:cxn ang="0">
                  <a:pos x="252" y="48"/>
                </a:cxn>
                <a:cxn ang="0">
                  <a:pos x="309" y="36"/>
                </a:cxn>
                <a:cxn ang="0">
                  <a:pos x="303" y="14"/>
                </a:cxn>
                <a:cxn ang="0">
                  <a:pos x="276" y="17"/>
                </a:cxn>
                <a:cxn ang="0">
                  <a:pos x="275" y="36"/>
                </a:cxn>
                <a:cxn ang="0">
                  <a:pos x="245" y="38"/>
                </a:cxn>
                <a:cxn ang="0">
                  <a:pos x="225" y="21"/>
                </a:cxn>
                <a:cxn ang="0">
                  <a:pos x="189" y="24"/>
                </a:cxn>
                <a:cxn ang="0">
                  <a:pos x="170" y="36"/>
                </a:cxn>
                <a:cxn ang="0">
                  <a:pos x="155" y="27"/>
                </a:cxn>
                <a:cxn ang="0">
                  <a:pos x="92" y="0"/>
                </a:cxn>
                <a:cxn ang="0">
                  <a:pos x="44" y="2"/>
                </a:cxn>
                <a:cxn ang="0">
                  <a:pos x="27" y="18"/>
                </a:cxn>
                <a:cxn ang="0">
                  <a:pos x="0" y="39"/>
                </a:cxn>
              </a:cxnLst>
              <a:rect l="0" t="0" r="r" b="b"/>
              <a:pathLst>
                <a:path w="309" h="68">
                  <a:moveTo>
                    <a:pt x="0" y="39"/>
                  </a:moveTo>
                  <a:lnTo>
                    <a:pt x="9" y="56"/>
                  </a:lnTo>
                  <a:lnTo>
                    <a:pt x="57" y="59"/>
                  </a:lnTo>
                  <a:lnTo>
                    <a:pt x="83" y="56"/>
                  </a:lnTo>
                  <a:lnTo>
                    <a:pt x="122" y="68"/>
                  </a:lnTo>
                  <a:lnTo>
                    <a:pt x="150" y="66"/>
                  </a:lnTo>
                  <a:lnTo>
                    <a:pt x="167" y="54"/>
                  </a:lnTo>
                  <a:lnTo>
                    <a:pt x="200" y="60"/>
                  </a:lnTo>
                  <a:lnTo>
                    <a:pt x="252" y="48"/>
                  </a:lnTo>
                  <a:lnTo>
                    <a:pt x="309" y="36"/>
                  </a:lnTo>
                  <a:lnTo>
                    <a:pt x="303" y="14"/>
                  </a:lnTo>
                  <a:lnTo>
                    <a:pt x="276" y="17"/>
                  </a:lnTo>
                  <a:lnTo>
                    <a:pt x="275" y="36"/>
                  </a:lnTo>
                  <a:lnTo>
                    <a:pt x="245" y="38"/>
                  </a:lnTo>
                  <a:lnTo>
                    <a:pt x="225" y="21"/>
                  </a:lnTo>
                  <a:lnTo>
                    <a:pt x="189" y="24"/>
                  </a:lnTo>
                  <a:lnTo>
                    <a:pt x="170" y="36"/>
                  </a:lnTo>
                  <a:lnTo>
                    <a:pt x="155" y="27"/>
                  </a:lnTo>
                  <a:lnTo>
                    <a:pt x="92" y="0"/>
                  </a:lnTo>
                  <a:lnTo>
                    <a:pt x="44" y="2"/>
                  </a:lnTo>
                  <a:lnTo>
                    <a:pt x="27" y="18"/>
                  </a:lnTo>
                  <a:lnTo>
                    <a:pt x="0" y="3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39" name="Freeform 427"/>
            <p:cNvSpPr>
              <a:spLocks/>
            </p:cNvSpPr>
            <p:nvPr/>
          </p:nvSpPr>
          <p:spPr bwMode="auto">
            <a:xfrm>
              <a:off x="5484553" y="3080441"/>
              <a:ext cx="83264" cy="174460"/>
            </a:xfrm>
            <a:custGeom>
              <a:avLst/>
              <a:gdLst/>
              <a:ahLst/>
              <a:cxnLst>
                <a:cxn ang="0">
                  <a:pos x="17" y="132"/>
                </a:cxn>
                <a:cxn ang="0">
                  <a:pos x="0" y="112"/>
                </a:cxn>
                <a:cxn ang="0">
                  <a:pos x="29" y="70"/>
                </a:cxn>
                <a:cxn ang="0">
                  <a:pos x="35" y="1"/>
                </a:cxn>
                <a:cxn ang="0">
                  <a:pos x="56" y="0"/>
                </a:cxn>
                <a:cxn ang="0">
                  <a:pos x="63" y="24"/>
                </a:cxn>
                <a:cxn ang="0">
                  <a:pos x="42" y="40"/>
                </a:cxn>
                <a:cxn ang="0">
                  <a:pos x="45" y="67"/>
                </a:cxn>
                <a:cxn ang="0">
                  <a:pos x="59" y="96"/>
                </a:cxn>
                <a:cxn ang="0">
                  <a:pos x="38" y="96"/>
                </a:cxn>
                <a:cxn ang="0">
                  <a:pos x="24" y="105"/>
                </a:cxn>
                <a:cxn ang="0">
                  <a:pos x="30" y="117"/>
                </a:cxn>
                <a:cxn ang="0">
                  <a:pos x="17" y="132"/>
                </a:cxn>
              </a:cxnLst>
              <a:rect l="0" t="0" r="r" b="b"/>
              <a:pathLst>
                <a:path w="63" h="132">
                  <a:moveTo>
                    <a:pt x="17" y="132"/>
                  </a:moveTo>
                  <a:lnTo>
                    <a:pt x="0" y="112"/>
                  </a:lnTo>
                  <a:lnTo>
                    <a:pt x="29" y="70"/>
                  </a:lnTo>
                  <a:lnTo>
                    <a:pt x="35" y="1"/>
                  </a:lnTo>
                  <a:lnTo>
                    <a:pt x="56" y="0"/>
                  </a:lnTo>
                  <a:lnTo>
                    <a:pt x="63" y="24"/>
                  </a:lnTo>
                  <a:lnTo>
                    <a:pt x="42" y="40"/>
                  </a:lnTo>
                  <a:lnTo>
                    <a:pt x="45" y="67"/>
                  </a:lnTo>
                  <a:lnTo>
                    <a:pt x="59" y="96"/>
                  </a:lnTo>
                  <a:lnTo>
                    <a:pt x="38" y="96"/>
                  </a:lnTo>
                  <a:lnTo>
                    <a:pt x="24" y="105"/>
                  </a:lnTo>
                  <a:lnTo>
                    <a:pt x="30" y="117"/>
                  </a:lnTo>
                  <a:lnTo>
                    <a:pt x="17" y="13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40" name="Freeform 428"/>
            <p:cNvSpPr>
              <a:spLocks/>
            </p:cNvSpPr>
            <p:nvPr/>
          </p:nvSpPr>
          <p:spPr bwMode="auto">
            <a:xfrm>
              <a:off x="5444903" y="3104230"/>
              <a:ext cx="63440" cy="95160"/>
            </a:xfrm>
            <a:custGeom>
              <a:avLst/>
              <a:gdLst/>
              <a:ahLst/>
              <a:cxnLst>
                <a:cxn ang="0">
                  <a:pos x="0" y="70"/>
                </a:cxn>
                <a:cxn ang="0">
                  <a:pos x="14" y="39"/>
                </a:cxn>
                <a:cxn ang="0">
                  <a:pos x="2" y="22"/>
                </a:cxn>
                <a:cxn ang="0">
                  <a:pos x="20" y="10"/>
                </a:cxn>
                <a:cxn ang="0">
                  <a:pos x="38" y="0"/>
                </a:cxn>
                <a:cxn ang="0">
                  <a:pos x="48" y="30"/>
                </a:cxn>
                <a:cxn ang="0">
                  <a:pos x="30" y="51"/>
                </a:cxn>
                <a:cxn ang="0">
                  <a:pos x="30" y="72"/>
                </a:cxn>
                <a:cxn ang="0">
                  <a:pos x="0" y="70"/>
                </a:cxn>
              </a:cxnLst>
              <a:rect l="0" t="0" r="r" b="b"/>
              <a:pathLst>
                <a:path w="48" h="72">
                  <a:moveTo>
                    <a:pt x="0" y="70"/>
                  </a:moveTo>
                  <a:lnTo>
                    <a:pt x="14" y="39"/>
                  </a:lnTo>
                  <a:lnTo>
                    <a:pt x="2" y="22"/>
                  </a:lnTo>
                  <a:lnTo>
                    <a:pt x="20" y="10"/>
                  </a:lnTo>
                  <a:lnTo>
                    <a:pt x="38" y="0"/>
                  </a:lnTo>
                  <a:lnTo>
                    <a:pt x="48" y="30"/>
                  </a:lnTo>
                  <a:lnTo>
                    <a:pt x="30" y="51"/>
                  </a:lnTo>
                  <a:lnTo>
                    <a:pt x="30" y="72"/>
                  </a:lnTo>
                  <a:lnTo>
                    <a:pt x="0" y="7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42" name="Freeform 429"/>
            <p:cNvSpPr>
              <a:spLocks/>
            </p:cNvSpPr>
            <p:nvPr/>
          </p:nvSpPr>
          <p:spPr bwMode="auto">
            <a:xfrm>
              <a:off x="5381463" y="3165027"/>
              <a:ext cx="34363" cy="58153"/>
            </a:xfrm>
            <a:custGeom>
              <a:avLst/>
              <a:gdLst/>
              <a:ahLst/>
              <a:cxnLst>
                <a:cxn ang="0">
                  <a:pos x="17" y="44"/>
                </a:cxn>
                <a:cxn ang="0">
                  <a:pos x="26" y="27"/>
                </a:cxn>
                <a:cxn ang="0">
                  <a:pos x="20" y="0"/>
                </a:cxn>
                <a:cxn ang="0">
                  <a:pos x="0" y="6"/>
                </a:cxn>
                <a:cxn ang="0">
                  <a:pos x="6" y="26"/>
                </a:cxn>
                <a:cxn ang="0">
                  <a:pos x="17" y="44"/>
                </a:cxn>
              </a:cxnLst>
              <a:rect l="0" t="0" r="r" b="b"/>
              <a:pathLst>
                <a:path w="26" h="44">
                  <a:moveTo>
                    <a:pt x="17" y="44"/>
                  </a:moveTo>
                  <a:lnTo>
                    <a:pt x="26" y="27"/>
                  </a:lnTo>
                  <a:lnTo>
                    <a:pt x="20" y="0"/>
                  </a:lnTo>
                  <a:lnTo>
                    <a:pt x="0" y="6"/>
                  </a:lnTo>
                  <a:lnTo>
                    <a:pt x="6" y="26"/>
                  </a:lnTo>
                  <a:lnTo>
                    <a:pt x="17" y="4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45" name="Freeform 430"/>
            <p:cNvSpPr>
              <a:spLocks/>
            </p:cNvSpPr>
            <p:nvPr/>
          </p:nvSpPr>
          <p:spPr bwMode="auto">
            <a:xfrm>
              <a:off x="5947135" y="2891442"/>
              <a:ext cx="171816" cy="105733"/>
            </a:xfrm>
            <a:custGeom>
              <a:avLst/>
              <a:gdLst/>
              <a:ahLst/>
              <a:cxnLst>
                <a:cxn ang="0">
                  <a:pos x="0" y="26"/>
                </a:cxn>
                <a:cxn ang="0">
                  <a:pos x="13" y="50"/>
                </a:cxn>
                <a:cxn ang="0">
                  <a:pos x="46" y="71"/>
                </a:cxn>
                <a:cxn ang="0">
                  <a:pos x="90" y="80"/>
                </a:cxn>
                <a:cxn ang="0">
                  <a:pos x="108" y="62"/>
                </a:cxn>
                <a:cxn ang="0">
                  <a:pos x="130" y="51"/>
                </a:cxn>
                <a:cxn ang="0">
                  <a:pos x="111" y="30"/>
                </a:cxn>
                <a:cxn ang="0">
                  <a:pos x="108" y="11"/>
                </a:cxn>
                <a:cxn ang="0">
                  <a:pos x="69" y="0"/>
                </a:cxn>
                <a:cxn ang="0">
                  <a:pos x="30" y="8"/>
                </a:cxn>
                <a:cxn ang="0">
                  <a:pos x="1" y="9"/>
                </a:cxn>
                <a:cxn ang="0">
                  <a:pos x="0" y="26"/>
                </a:cxn>
              </a:cxnLst>
              <a:rect l="0" t="0" r="r" b="b"/>
              <a:pathLst>
                <a:path w="130" h="80">
                  <a:moveTo>
                    <a:pt x="0" y="26"/>
                  </a:moveTo>
                  <a:lnTo>
                    <a:pt x="13" y="50"/>
                  </a:lnTo>
                  <a:lnTo>
                    <a:pt x="46" y="71"/>
                  </a:lnTo>
                  <a:lnTo>
                    <a:pt x="90" y="80"/>
                  </a:lnTo>
                  <a:lnTo>
                    <a:pt x="108" y="62"/>
                  </a:lnTo>
                  <a:lnTo>
                    <a:pt x="130" y="51"/>
                  </a:lnTo>
                  <a:lnTo>
                    <a:pt x="111" y="30"/>
                  </a:lnTo>
                  <a:lnTo>
                    <a:pt x="108" y="11"/>
                  </a:lnTo>
                  <a:lnTo>
                    <a:pt x="69" y="0"/>
                  </a:lnTo>
                  <a:lnTo>
                    <a:pt x="30" y="8"/>
                  </a:lnTo>
                  <a:lnTo>
                    <a:pt x="1" y="9"/>
                  </a:lnTo>
                  <a:lnTo>
                    <a:pt x="0" y="2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46" name="Freeform 431"/>
            <p:cNvSpPr>
              <a:spLocks/>
            </p:cNvSpPr>
            <p:nvPr/>
          </p:nvSpPr>
          <p:spPr bwMode="auto">
            <a:xfrm>
              <a:off x="6189000" y="2854435"/>
              <a:ext cx="416324" cy="144062"/>
            </a:xfrm>
            <a:custGeom>
              <a:avLst/>
              <a:gdLst/>
              <a:ahLst/>
              <a:cxnLst>
                <a:cxn ang="0">
                  <a:pos x="0" y="46"/>
                </a:cxn>
                <a:cxn ang="0">
                  <a:pos x="21" y="57"/>
                </a:cxn>
                <a:cxn ang="0">
                  <a:pos x="37" y="33"/>
                </a:cxn>
                <a:cxn ang="0">
                  <a:pos x="67" y="76"/>
                </a:cxn>
                <a:cxn ang="0">
                  <a:pos x="90" y="61"/>
                </a:cxn>
                <a:cxn ang="0">
                  <a:pos x="109" y="46"/>
                </a:cxn>
                <a:cxn ang="0">
                  <a:pos x="135" y="61"/>
                </a:cxn>
                <a:cxn ang="0">
                  <a:pos x="177" y="70"/>
                </a:cxn>
                <a:cxn ang="0">
                  <a:pos x="177" y="52"/>
                </a:cxn>
                <a:cxn ang="0">
                  <a:pos x="201" y="57"/>
                </a:cxn>
                <a:cxn ang="0">
                  <a:pos x="231" y="70"/>
                </a:cxn>
                <a:cxn ang="0">
                  <a:pos x="261" y="85"/>
                </a:cxn>
                <a:cxn ang="0">
                  <a:pos x="307" y="109"/>
                </a:cxn>
                <a:cxn ang="0">
                  <a:pos x="315" y="73"/>
                </a:cxn>
                <a:cxn ang="0">
                  <a:pos x="292" y="70"/>
                </a:cxn>
                <a:cxn ang="0">
                  <a:pos x="283" y="40"/>
                </a:cxn>
                <a:cxn ang="0">
                  <a:pos x="258" y="26"/>
                </a:cxn>
                <a:cxn ang="0">
                  <a:pos x="225" y="32"/>
                </a:cxn>
                <a:cxn ang="0">
                  <a:pos x="201" y="14"/>
                </a:cxn>
                <a:cxn ang="0">
                  <a:pos x="174" y="0"/>
                </a:cxn>
                <a:cxn ang="0">
                  <a:pos x="144" y="16"/>
                </a:cxn>
                <a:cxn ang="0">
                  <a:pos x="118" y="14"/>
                </a:cxn>
                <a:cxn ang="0">
                  <a:pos x="82" y="6"/>
                </a:cxn>
                <a:cxn ang="0">
                  <a:pos x="37" y="14"/>
                </a:cxn>
                <a:cxn ang="0">
                  <a:pos x="0" y="46"/>
                </a:cxn>
              </a:cxnLst>
              <a:rect l="0" t="0" r="r" b="b"/>
              <a:pathLst>
                <a:path w="315" h="109">
                  <a:moveTo>
                    <a:pt x="0" y="46"/>
                  </a:moveTo>
                  <a:lnTo>
                    <a:pt x="21" y="57"/>
                  </a:lnTo>
                  <a:lnTo>
                    <a:pt x="37" y="33"/>
                  </a:lnTo>
                  <a:lnTo>
                    <a:pt x="67" y="76"/>
                  </a:lnTo>
                  <a:lnTo>
                    <a:pt x="90" y="61"/>
                  </a:lnTo>
                  <a:lnTo>
                    <a:pt x="109" y="46"/>
                  </a:lnTo>
                  <a:lnTo>
                    <a:pt x="135" y="61"/>
                  </a:lnTo>
                  <a:lnTo>
                    <a:pt x="177" y="70"/>
                  </a:lnTo>
                  <a:lnTo>
                    <a:pt x="177" y="52"/>
                  </a:lnTo>
                  <a:lnTo>
                    <a:pt x="201" y="57"/>
                  </a:lnTo>
                  <a:lnTo>
                    <a:pt x="231" y="70"/>
                  </a:lnTo>
                  <a:lnTo>
                    <a:pt x="261" y="85"/>
                  </a:lnTo>
                  <a:lnTo>
                    <a:pt x="307" y="109"/>
                  </a:lnTo>
                  <a:lnTo>
                    <a:pt x="315" y="73"/>
                  </a:lnTo>
                  <a:lnTo>
                    <a:pt x="292" y="70"/>
                  </a:lnTo>
                  <a:lnTo>
                    <a:pt x="283" y="40"/>
                  </a:lnTo>
                  <a:lnTo>
                    <a:pt x="258" y="26"/>
                  </a:lnTo>
                  <a:lnTo>
                    <a:pt x="225" y="32"/>
                  </a:lnTo>
                  <a:lnTo>
                    <a:pt x="201" y="14"/>
                  </a:lnTo>
                  <a:lnTo>
                    <a:pt x="174" y="0"/>
                  </a:lnTo>
                  <a:lnTo>
                    <a:pt x="144" y="16"/>
                  </a:lnTo>
                  <a:lnTo>
                    <a:pt x="118" y="14"/>
                  </a:lnTo>
                  <a:lnTo>
                    <a:pt x="82" y="6"/>
                  </a:lnTo>
                  <a:lnTo>
                    <a:pt x="37" y="14"/>
                  </a:lnTo>
                  <a:lnTo>
                    <a:pt x="0" y="4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50" name="Freeform 432"/>
            <p:cNvSpPr>
              <a:spLocks/>
            </p:cNvSpPr>
            <p:nvPr/>
          </p:nvSpPr>
          <p:spPr bwMode="auto">
            <a:xfrm>
              <a:off x="6134812" y="2189638"/>
              <a:ext cx="182390" cy="395178"/>
            </a:xfrm>
            <a:custGeom>
              <a:avLst/>
              <a:gdLst/>
              <a:ahLst/>
              <a:cxnLst>
                <a:cxn ang="0">
                  <a:pos x="77" y="299"/>
                </a:cxn>
                <a:cxn ang="0">
                  <a:pos x="48" y="266"/>
                </a:cxn>
                <a:cxn ang="0">
                  <a:pos x="27" y="240"/>
                </a:cxn>
                <a:cxn ang="0">
                  <a:pos x="33" y="213"/>
                </a:cxn>
                <a:cxn ang="0">
                  <a:pos x="29" y="185"/>
                </a:cxn>
                <a:cxn ang="0">
                  <a:pos x="17" y="176"/>
                </a:cxn>
                <a:cxn ang="0">
                  <a:pos x="15" y="158"/>
                </a:cxn>
                <a:cxn ang="0">
                  <a:pos x="27" y="138"/>
                </a:cxn>
                <a:cxn ang="0">
                  <a:pos x="8" y="114"/>
                </a:cxn>
                <a:cxn ang="0">
                  <a:pos x="0" y="95"/>
                </a:cxn>
                <a:cxn ang="0">
                  <a:pos x="14" y="59"/>
                </a:cxn>
                <a:cxn ang="0">
                  <a:pos x="38" y="21"/>
                </a:cxn>
                <a:cxn ang="0">
                  <a:pos x="54" y="0"/>
                </a:cxn>
                <a:cxn ang="0">
                  <a:pos x="60" y="11"/>
                </a:cxn>
                <a:cxn ang="0">
                  <a:pos x="45" y="32"/>
                </a:cxn>
                <a:cxn ang="0">
                  <a:pos x="63" y="50"/>
                </a:cxn>
                <a:cxn ang="0">
                  <a:pos x="56" y="89"/>
                </a:cxn>
                <a:cxn ang="0">
                  <a:pos x="27" y="117"/>
                </a:cxn>
                <a:cxn ang="0">
                  <a:pos x="38" y="141"/>
                </a:cxn>
                <a:cxn ang="0">
                  <a:pos x="51" y="135"/>
                </a:cxn>
                <a:cxn ang="0">
                  <a:pos x="60" y="113"/>
                </a:cxn>
                <a:cxn ang="0">
                  <a:pos x="86" y="105"/>
                </a:cxn>
                <a:cxn ang="0">
                  <a:pos x="83" y="83"/>
                </a:cxn>
                <a:cxn ang="0">
                  <a:pos x="104" y="65"/>
                </a:cxn>
                <a:cxn ang="0">
                  <a:pos x="131" y="58"/>
                </a:cxn>
                <a:cxn ang="0">
                  <a:pos x="131" y="113"/>
                </a:cxn>
                <a:cxn ang="0">
                  <a:pos x="89" y="132"/>
                </a:cxn>
                <a:cxn ang="0">
                  <a:pos x="85" y="149"/>
                </a:cxn>
                <a:cxn ang="0">
                  <a:pos x="138" y="168"/>
                </a:cxn>
                <a:cxn ang="0">
                  <a:pos x="123" y="183"/>
                </a:cxn>
                <a:cxn ang="0">
                  <a:pos x="89" y="179"/>
                </a:cxn>
                <a:cxn ang="0">
                  <a:pos x="60" y="165"/>
                </a:cxn>
                <a:cxn ang="0">
                  <a:pos x="45" y="182"/>
                </a:cxn>
                <a:cxn ang="0">
                  <a:pos x="54" y="198"/>
                </a:cxn>
                <a:cxn ang="0">
                  <a:pos x="50" y="222"/>
                </a:cxn>
                <a:cxn ang="0">
                  <a:pos x="65" y="257"/>
                </a:cxn>
                <a:cxn ang="0">
                  <a:pos x="81" y="281"/>
                </a:cxn>
                <a:cxn ang="0">
                  <a:pos x="77" y="299"/>
                </a:cxn>
              </a:cxnLst>
              <a:rect l="0" t="0" r="r" b="b"/>
              <a:pathLst>
                <a:path w="138" h="299">
                  <a:moveTo>
                    <a:pt x="77" y="299"/>
                  </a:moveTo>
                  <a:lnTo>
                    <a:pt x="48" y="266"/>
                  </a:lnTo>
                  <a:lnTo>
                    <a:pt x="27" y="240"/>
                  </a:lnTo>
                  <a:lnTo>
                    <a:pt x="33" y="213"/>
                  </a:lnTo>
                  <a:lnTo>
                    <a:pt x="29" y="185"/>
                  </a:lnTo>
                  <a:lnTo>
                    <a:pt x="17" y="176"/>
                  </a:lnTo>
                  <a:lnTo>
                    <a:pt x="15" y="158"/>
                  </a:lnTo>
                  <a:lnTo>
                    <a:pt x="27" y="138"/>
                  </a:lnTo>
                  <a:lnTo>
                    <a:pt x="8" y="114"/>
                  </a:lnTo>
                  <a:lnTo>
                    <a:pt x="0" y="95"/>
                  </a:lnTo>
                  <a:lnTo>
                    <a:pt x="14" y="59"/>
                  </a:lnTo>
                  <a:lnTo>
                    <a:pt x="38" y="21"/>
                  </a:lnTo>
                  <a:lnTo>
                    <a:pt x="54" y="0"/>
                  </a:lnTo>
                  <a:lnTo>
                    <a:pt x="60" y="11"/>
                  </a:lnTo>
                  <a:lnTo>
                    <a:pt x="45" y="32"/>
                  </a:lnTo>
                  <a:lnTo>
                    <a:pt x="63" y="50"/>
                  </a:lnTo>
                  <a:lnTo>
                    <a:pt x="56" y="89"/>
                  </a:lnTo>
                  <a:lnTo>
                    <a:pt x="27" y="117"/>
                  </a:lnTo>
                  <a:lnTo>
                    <a:pt x="38" y="141"/>
                  </a:lnTo>
                  <a:lnTo>
                    <a:pt x="51" y="135"/>
                  </a:lnTo>
                  <a:lnTo>
                    <a:pt x="60" y="113"/>
                  </a:lnTo>
                  <a:lnTo>
                    <a:pt x="86" y="105"/>
                  </a:lnTo>
                  <a:lnTo>
                    <a:pt x="83" y="83"/>
                  </a:lnTo>
                  <a:lnTo>
                    <a:pt x="104" y="65"/>
                  </a:lnTo>
                  <a:lnTo>
                    <a:pt x="131" y="58"/>
                  </a:lnTo>
                  <a:lnTo>
                    <a:pt x="131" y="113"/>
                  </a:lnTo>
                  <a:lnTo>
                    <a:pt x="89" y="132"/>
                  </a:lnTo>
                  <a:lnTo>
                    <a:pt x="85" y="149"/>
                  </a:lnTo>
                  <a:lnTo>
                    <a:pt x="138" y="168"/>
                  </a:lnTo>
                  <a:lnTo>
                    <a:pt x="123" y="183"/>
                  </a:lnTo>
                  <a:lnTo>
                    <a:pt x="89" y="179"/>
                  </a:lnTo>
                  <a:lnTo>
                    <a:pt x="60" y="165"/>
                  </a:lnTo>
                  <a:lnTo>
                    <a:pt x="45" y="182"/>
                  </a:lnTo>
                  <a:lnTo>
                    <a:pt x="54" y="198"/>
                  </a:lnTo>
                  <a:lnTo>
                    <a:pt x="50" y="222"/>
                  </a:lnTo>
                  <a:lnTo>
                    <a:pt x="65" y="257"/>
                  </a:lnTo>
                  <a:lnTo>
                    <a:pt x="81" y="281"/>
                  </a:lnTo>
                  <a:lnTo>
                    <a:pt x="77" y="29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54" name="Freeform 433"/>
            <p:cNvSpPr>
              <a:spLocks/>
            </p:cNvSpPr>
            <p:nvPr/>
          </p:nvSpPr>
          <p:spPr bwMode="auto">
            <a:xfrm>
              <a:off x="6244510" y="2130163"/>
              <a:ext cx="63440" cy="77979"/>
            </a:xfrm>
            <a:custGeom>
              <a:avLst/>
              <a:gdLst/>
              <a:ahLst/>
              <a:cxnLst>
                <a:cxn ang="0">
                  <a:pos x="2" y="57"/>
                </a:cxn>
                <a:cxn ang="0">
                  <a:pos x="0" y="27"/>
                </a:cxn>
                <a:cxn ang="0">
                  <a:pos x="25" y="0"/>
                </a:cxn>
                <a:cxn ang="0">
                  <a:pos x="48" y="12"/>
                </a:cxn>
                <a:cxn ang="0">
                  <a:pos x="48" y="30"/>
                </a:cxn>
                <a:cxn ang="0">
                  <a:pos x="30" y="59"/>
                </a:cxn>
                <a:cxn ang="0">
                  <a:pos x="2" y="57"/>
                </a:cxn>
              </a:cxnLst>
              <a:rect l="0" t="0" r="r" b="b"/>
              <a:pathLst>
                <a:path w="48" h="59">
                  <a:moveTo>
                    <a:pt x="2" y="57"/>
                  </a:moveTo>
                  <a:lnTo>
                    <a:pt x="0" y="27"/>
                  </a:lnTo>
                  <a:lnTo>
                    <a:pt x="25" y="0"/>
                  </a:lnTo>
                  <a:lnTo>
                    <a:pt x="48" y="12"/>
                  </a:lnTo>
                  <a:lnTo>
                    <a:pt x="48" y="30"/>
                  </a:lnTo>
                  <a:lnTo>
                    <a:pt x="30" y="59"/>
                  </a:lnTo>
                  <a:lnTo>
                    <a:pt x="2" y="5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55" name="Freeform 434"/>
            <p:cNvSpPr>
              <a:spLocks/>
            </p:cNvSpPr>
            <p:nvPr/>
          </p:nvSpPr>
          <p:spPr bwMode="auto">
            <a:xfrm>
              <a:off x="6134812" y="2656186"/>
              <a:ext cx="105733" cy="63440"/>
            </a:xfrm>
            <a:custGeom>
              <a:avLst/>
              <a:gdLst/>
              <a:ahLst/>
              <a:cxnLst>
                <a:cxn ang="0">
                  <a:pos x="0" y="31"/>
                </a:cxn>
                <a:cxn ang="0">
                  <a:pos x="2" y="13"/>
                </a:cxn>
                <a:cxn ang="0">
                  <a:pos x="24" y="0"/>
                </a:cxn>
                <a:cxn ang="0">
                  <a:pos x="80" y="27"/>
                </a:cxn>
                <a:cxn ang="0">
                  <a:pos x="71" y="43"/>
                </a:cxn>
                <a:cxn ang="0">
                  <a:pos x="36" y="36"/>
                </a:cxn>
                <a:cxn ang="0">
                  <a:pos x="20" y="48"/>
                </a:cxn>
                <a:cxn ang="0">
                  <a:pos x="0" y="31"/>
                </a:cxn>
              </a:cxnLst>
              <a:rect l="0" t="0" r="r" b="b"/>
              <a:pathLst>
                <a:path w="80" h="48">
                  <a:moveTo>
                    <a:pt x="0" y="31"/>
                  </a:moveTo>
                  <a:lnTo>
                    <a:pt x="2" y="13"/>
                  </a:lnTo>
                  <a:lnTo>
                    <a:pt x="24" y="0"/>
                  </a:lnTo>
                  <a:lnTo>
                    <a:pt x="80" y="27"/>
                  </a:lnTo>
                  <a:lnTo>
                    <a:pt x="71" y="43"/>
                  </a:lnTo>
                  <a:lnTo>
                    <a:pt x="36" y="36"/>
                  </a:lnTo>
                  <a:lnTo>
                    <a:pt x="20" y="48"/>
                  </a:lnTo>
                  <a:lnTo>
                    <a:pt x="0" y="3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56" name="Freeform 435"/>
            <p:cNvSpPr>
              <a:spLocks/>
            </p:cNvSpPr>
            <p:nvPr/>
          </p:nvSpPr>
          <p:spPr bwMode="auto">
            <a:xfrm>
              <a:off x="6463907" y="2705088"/>
              <a:ext cx="81943" cy="46259"/>
            </a:xfrm>
            <a:custGeom>
              <a:avLst/>
              <a:gdLst/>
              <a:ahLst/>
              <a:cxnLst>
                <a:cxn ang="0">
                  <a:pos x="0" y="29"/>
                </a:cxn>
                <a:cxn ang="0">
                  <a:pos x="3" y="12"/>
                </a:cxn>
                <a:cxn ang="0">
                  <a:pos x="24" y="9"/>
                </a:cxn>
                <a:cxn ang="0">
                  <a:pos x="53" y="0"/>
                </a:cxn>
                <a:cxn ang="0">
                  <a:pos x="62" y="33"/>
                </a:cxn>
                <a:cxn ang="0">
                  <a:pos x="36" y="34"/>
                </a:cxn>
                <a:cxn ang="0">
                  <a:pos x="18" y="35"/>
                </a:cxn>
                <a:cxn ang="0">
                  <a:pos x="0" y="29"/>
                </a:cxn>
              </a:cxnLst>
              <a:rect l="0" t="0" r="r" b="b"/>
              <a:pathLst>
                <a:path w="62" h="35">
                  <a:moveTo>
                    <a:pt x="0" y="29"/>
                  </a:moveTo>
                  <a:lnTo>
                    <a:pt x="3" y="12"/>
                  </a:lnTo>
                  <a:lnTo>
                    <a:pt x="24" y="9"/>
                  </a:lnTo>
                  <a:lnTo>
                    <a:pt x="53" y="0"/>
                  </a:lnTo>
                  <a:lnTo>
                    <a:pt x="62" y="33"/>
                  </a:lnTo>
                  <a:lnTo>
                    <a:pt x="36" y="34"/>
                  </a:lnTo>
                  <a:lnTo>
                    <a:pt x="18" y="35"/>
                  </a:lnTo>
                  <a:lnTo>
                    <a:pt x="0" y="2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57" name="Freeform 436"/>
            <p:cNvSpPr>
              <a:spLocks/>
            </p:cNvSpPr>
            <p:nvPr/>
          </p:nvSpPr>
          <p:spPr bwMode="auto">
            <a:xfrm>
              <a:off x="5721131" y="2702444"/>
              <a:ext cx="126880" cy="46259"/>
            </a:xfrm>
            <a:custGeom>
              <a:avLst/>
              <a:gdLst/>
              <a:ahLst/>
              <a:cxnLst>
                <a:cxn ang="0">
                  <a:pos x="0" y="29"/>
                </a:cxn>
                <a:cxn ang="0">
                  <a:pos x="3" y="0"/>
                </a:cxn>
                <a:cxn ang="0">
                  <a:pos x="24" y="2"/>
                </a:cxn>
                <a:cxn ang="0">
                  <a:pos x="69" y="1"/>
                </a:cxn>
                <a:cxn ang="0">
                  <a:pos x="91" y="8"/>
                </a:cxn>
                <a:cxn ang="0">
                  <a:pos x="96" y="16"/>
                </a:cxn>
                <a:cxn ang="0">
                  <a:pos x="72" y="25"/>
                </a:cxn>
                <a:cxn ang="0">
                  <a:pos x="37" y="23"/>
                </a:cxn>
                <a:cxn ang="0">
                  <a:pos x="21" y="35"/>
                </a:cxn>
                <a:cxn ang="0">
                  <a:pos x="0" y="29"/>
                </a:cxn>
              </a:cxnLst>
              <a:rect l="0" t="0" r="r" b="b"/>
              <a:pathLst>
                <a:path w="96" h="35">
                  <a:moveTo>
                    <a:pt x="0" y="29"/>
                  </a:moveTo>
                  <a:lnTo>
                    <a:pt x="3" y="0"/>
                  </a:lnTo>
                  <a:lnTo>
                    <a:pt x="24" y="2"/>
                  </a:lnTo>
                  <a:lnTo>
                    <a:pt x="69" y="1"/>
                  </a:lnTo>
                  <a:lnTo>
                    <a:pt x="91" y="8"/>
                  </a:lnTo>
                  <a:lnTo>
                    <a:pt x="96" y="16"/>
                  </a:lnTo>
                  <a:lnTo>
                    <a:pt x="72" y="25"/>
                  </a:lnTo>
                  <a:lnTo>
                    <a:pt x="37" y="23"/>
                  </a:lnTo>
                  <a:lnTo>
                    <a:pt x="21" y="35"/>
                  </a:lnTo>
                  <a:lnTo>
                    <a:pt x="0" y="2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58" name="Freeform 437"/>
            <p:cNvSpPr>
              <a:spLocks/>
            </p:cNvSpPr>
            <p:nvPr/>
          </p:nvSpPr>
          <p:spPr bwMode="auto">
            <a:xfrm>
              <a:off x="6549815" y="2485691"/>
              <a:ext cx="116307" cy="51545"/>
            </a:xfrm>
            <a:custGeom>
              <a:avLst/>
              <a:gdLst/>
              <a:ahLst/>
              <a:cxnLst>
                <a:cxn ang="0">
                  <a:pos x="12" y="25"/>
                </a:cxn>
                <a:cxn ang="0">
                  <a:pos x="0" y="7"/>
                </a:cxn>
                <a:cxn ang="0">
                  <a:pos x="29" y="10"/>
                </a:cxn>
                <a:cxn ang="0">
                  <a:pos x="30" y="21"/>
                </a:cxn>
                <a:cxn ang="0">
                  <a:pos x="52" y="0"/>
                </a:cxn>
                <a:cxn ang="0">
                  <a:pos x="76" y="6"/>
                </a:cxn>
                <a:cxn ang="0">
                  <a:pos x="88" y="31"/>
                </a:cxn>
                <a:cxn ang="0">
                  <a:pos x="62" y="32"/>
                </a:cxn>
                <a:cxn ang="0">
                  <a:pos x="33" y="39"/>
                </a:cxn>
                <a:cxn ang="0">
                  <a:pos x="12" y="25"/>
                </a:cxn>
              </a:cxnLst>
              <a:rect l="0" t="0" r="r" b="b"/>
              <a:pathLst>
                <a:path w="88" h="39">
                  <a:moveTo>
                    <a:pt x="12" y="25"/>
                  </a:moveTo>
                  <a:lnTo>
                    <a:pt x="0" y="7"/>
                  </a:lnTo>
                  <a:lnTo>
                    <a:pt x="29" y="10"/>
                  </a:lnTo>
                  <a:lnTo>
                    <a:pt x="30" y="21"/>
                  </a:lnTo>
                  <a:lnTo>
                    <a:pt x="52" y="0"/>
                  </a:lnTo>
                  <a:lnTo>
                    <a:pt x="76" y="6"/>
                  </a:lnTo>
                  <a:lnTo>
                    <a:pt x="88" y="31"/>
                  </a:lnTo>
                  <a:lnTo>
                    <a:pt x="62" y="32"/>
                  </a:lnTo>
                  <a:lnTo>
                    <a:pt x="33" y="39"/>
                  </a:lnTo>
                  <a:lnTo>
                    <a:pt x="12" y="2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59" name="Freeform 438"/>
            <p:cNvSpPr>
              <a:spLocks/>
            </p:cNvSpPr>
            <p:nvPr/>
          </p:nvSpPr>
          <p:spPr bwMode="auto">
            <a:xfrm>
              <a:off x="4154957" y="3405570"/>
              <a:ext cx="174460" cy="37007"/>
            </a:xfrm>
            <a:custGeom>
              <a:avLst/>
              <a:gdLst/>
              <a:ahLst/>
              <a:cxnLst>
                <a:cxn ang="0">
                  <a:pos x="18" y="3"/>
                </a:cxn>
                <a:cxn ang="0">
                  <a:pos x="0" y="27"/>
                </a:cxn>
                <a:cxn ang="0">
                  <a:pos x="55" y="28"/>
                </a:cxn>
                <a:cxn ang="0">
                  <a:pos x="99" y="24"/>
                </a:cxn>
                <a:cxn ang="0">
                  <a:pos x="132" y="0"/>
                </a:cxn>
                <a:cxn ang="0">
                  <a:pos x="78" y="0"/>
                </a:cxn>
                <a:cxn ang="0">
                  <a:pos x="18" y="3"/>
                </a:cxn>
              </a:cxnLst>
              <a:rect l="0" t="0" r="r" b="b"/>
              <a:pathLst>
                <a:path w="132" h="28">
                  <a:moveTo>
                    <a:pt x="18" y="3"/>
                  </a:moveTo>
                  <a:lnTo>
                    <a:pt x="0" y="27"/>
                  </a:lnTo>
                  <a:lnTo>
                    <a:pt x="55" y="28"/>
                  </a:lnTo>
                  <a:lnTo>
                    <a:pt x="99" y="24"/>
                  </a:lnTo>
                  <a:lnTo>
                    <a:pt x="132" y="0"/>
                  </a:lnTo>
                  <a:lnTo>
                    <a:pt x="78" y="0"/>
                  </a:lnTo>
                  <a:lnTo>
                    <a:pt x="18" y="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60" name="Freeform 439"/>
            <p:cNvSpPr>
              <a:spLocks/>
            </p:cNvSpPr>
            <p:nvPr/>
          </p:nvSpPr>
          <p:spPr bwMode="auto">
            <a:xfrm>
              <a:off x="5615398" y="3695014"/>
              <a:ext cx="220718" cy="190320"/>
            </a:xfrm>
            <a:custGeom>
              <a:avLst/>
              <a:gdLst/>
              <a:ahLst/>
              <a:cxnLst>
                <a:cxn ang="0">
                  <a:pos x="25" y="144"/>
                </a:cxn>
                <a:cxn ang="0">
                  <a:pos x="0" y="133"/>
                </a:cxn>
                <a:cxn ang="0">
                  <a:pos x="15" y="109"/>
                </a:cxn>
                <a:cxn ang="0">
                  <a:pos x="3" y="96"/>
                </a:cxn>
                <a:cxn ang="0">
                  <a:pos x="18" y="60"/>
                </a:cxn>
                <a:cxn ang="0">
                  <a:pos x="45" y="31"/>
                </a:cxn>
                <a:cxn ang="0">
                  <a:pos x="93" y="25"/>
                </a:cxn>
                <a:cxn ang="0">
                  <a:pos x="135" y="0"/>
                </a:cxn>
                <a:cxn ang="0">
                  <a:pos x="167" y="34"/>
                </a:cxn>
                <a:cxn ang="0">
                  <a:pos x="152" y="52"/>
                </a:cxn>
                <a:cxn ang="0">
                  <a:pos x="141" y="69"/>
                </a:cxn>
                <a:cxn ang="0">
                  <a:pos x="110" y="90"/>
                </a:cxn>
                <a:cxn ang="0">
                  <a:pos x="89" y="118"/>
                </a:cxn>
                <a:cxn ang="0">
                  <a:pos x="56" y="124"/>
                </a:cxn>
                <a:cxn ang="0">
                  <a:pos x="25" y="144"/>
                </a:cxn>
              </a:cxnLst>
              <a:rect l="0" t="0" r="r" b="b"/>
              <a:pathLst>
                <a:path w="167" h="144">
                  <a:moveTo>
                    <a:pt x="25" y="144"/>
                  </a:moveTo>
                  <a:lnTo>
                    <a:pt x="0" y="133"/>
                  </a:lnTo>
                  <a:lnTo>
                    <a:pt x="15" y="109"/>
                  </a:lnTo>
                  <a:lnTo>
                    <a:pt x="3" y="96"/>
                  </a:lnTo>
                  <a:lnTo>
                    <a:pt x="18" y="60"/>
                  </a:lnTo>
                  <a:lnTo>
                    <a:pt x="45" y="31"/>
                  </a:lnTo>
                  <a:lnTo>
                    <a:pt x="93" y="25"/>
                  </a:lnTo>
                  <a:lnTo>
                    <a:pt x="135" y="0"/>
                  </a:lnTo>
                  <a:lnTo>
                    <a:pt x="167" y="34"/>
                  </a:lnTo>
                  <a:lnTo>
                    <a:pt x="152" y="52"/>
                  </a:lnTo>
                  <a:lnTo>
                    <a:pt x="141" y="69"/>
                  </a:lnTo>
                  <a:lnTo>
                    <a:pt x="110" y="90"/>
                  </a:lnTo>
                  <a:lnTo>
                    <a:pt x="89" y="118"/>
                  </a:lnTo>
                  <a:lnTo>
                    <a:pt x="56" y="124"/>
                  </a:lnTo>
                  <a:lnTo>
                    <a:pt x="25" y="14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61" name="Freeform 440"/>
            <p:cNvSpPr>
              <a:spLocks/>
            </p:cNvSpPr>
            <p:nvPr/>
          </p:nvSpPr>
          <p:spPr bwMode="auto">
            <a:xfrm>
              <a:off x="5919381" y="3504695"/>
              <a:ext cx="124237" cy="47580"/>
            </a:xfrm>
            <a:custGeom>
              <a:avLst/>
              <a:gdLst/>
              <a:ahLst/>
              <a:cxnLst>
                <a:cxn ang="0">
                  <a:pos x="4" y="36"/>
                </a:cxn>
                <a:cxn ang="0">
                  <a:pos x="0" y="25"/>
                </a:cxn>
                <a:cxn ang="0">
                  <a:pos x="21" y="4"/>
                </a:cxn>
                <a:cxn ang="0">
                  <a:pos x="45" y="9"/>
                </a:cxn>
                <a:cxn ang="0">
                  <a:pos x="74" y="0"/>
                </a:cxn>
                <a:cxn ang="0">
                  <a:pos x="94" y="13"/>
                </a:cxn>
                <a:cxn ang="0">
                  <a:pos x="57" y="34"/>
                </a:cxn>
                <a:cxn ang="0">
                  <a:pos x="25" y="27"/>
                </a:cxn>
                <a:cxn ang="0">
                  <a:pos x="4" y="36"/>
                </a:cxn>
              </a:cxnLst>
              <a:rect l="0" t="0" r="r" b="b"/>
              <a:pathLst>
                <a:path w="94" h="36">
                  <a:moveTo>
                    <a:pt x="4" y="36"/>
                  </a:moveTo>
                  <a:lnTo>
                    <a:pt x="0" y="25"/>
                  </a:lnTo>
                  <a:lnTo>
                    <a:pt x="21" y="4"/>
                  </a:lnTo>
                  <a:lnTo>
                    <a:pt x="45" y="9"/>
                  </a:lnTo>
                  <a:lnTo>
                    <a:pt x="74" y="0"/>
                  </a:lnTo>
                  <a:lnTo>
                    <a:pt x="94" y="13"/>
                  </a:lnTo>
                  <a:lnTo>
                    <a:pt x="57" y="34"/>
                  </a:lnTo>
                  <a:lnTo>
                    <a:pt x="25" y="27"/>
                  </a:lnTo>
                  <a:lnTo>
                    <a:pt x="4" y="3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62" name="Freeform 441"/>
            <p:cNvSpPr>
              <a:spLocks/>
            </p:cNvSpPr>
            <p:nvPr/>
          </p:nvSpPr>
          <p:spPr bwMode="auto">
            <a:xfrm>
              <a:off x="5709236" y="3573421"/>
              <a:ext cx="125558" cy="47580"/>
            </a:xfrm>
            <a:custGeom>
              <a:avLst/>
              <a:gdLst/>
              <a:ahLst/>
              <a:cxnLst>
                <a:cxn ang="0">
                  <a:pos x="5" y="36"/>
                </a:cxn>
                <a:cxn ang="0">
                  <a:pos x="0" y="24"/>
                </a:cxn>
                <a:cxn ang="0">
                  <a:pos x="15" y="18"/>
                </a:cxn>
                <a:cxn ang="0">
                  <a:pos x="22" y="4"/>
                </a:cxn>
                <a:cxn ang="0">
                  <a:pos x="46" y="9"/>
                </a:cxn>
                <a:cxn ang="0">
                  <a:pos x="75" y="0"/>
                </a:cxn>
                <a:cxn ang="0">
                  <a:pos x="95" y="13"/>
                </a:cxn>
                <a:cxn ang="0">
                  <a:pos x="61" y="30"/>
                </a:cxn>
                <a:cxn ang="0">
                  <a:pos x="26" y="27"/>
                </a:cxn>
                <a:cxn ang="0">
                  <a:pos x="5" y="36"/>
                </a:cxn>
              </a:cxnLst>
              <a:rect l="0" t="0" r="r" b="b"/>
              <a:pathLst>
                <a:path w="95" h="36">
                  <a:moveTo>
                    <a:pt x="5" y="36"/>
                  </a:moveTo>
                  <a:lnTo>
                    <a:pt x="0" y="24"/>
                  </a:lnTo>
                  <a:lnTo>
                    <a:pt x="15" y="18"/>
                  </a:lnTo>
                  <a:lnTo>
                    <a:pt x="22" y="4"/>
                  </a:lnTo>
                  <a:lnTo>
                    <a:pt x="46" y="9"/>
                  </a:lnTo>
                  <a:lnTo>
                    <a:pt x="75" y="0"/>
                  </a:lnTo>
                  <a:lnTo>
                    <a:pt x="95" y="13"/>
                  </a:lnTo>
                  <a:lnTo>
                    <a:pt x="61" y="30"/>
                  </a:lnTo>
                  <a:lnTo>
                    <a:pt x="26" y="27"/>
                  </a:lnTo>
                  <a:lnTo>
                    <a:pt x="5" y="3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63" name="Freeform 442"/>
            <p:cNvSpPr>
              <a:spLocks/>
            </p:cNvSpPr>
            <p:nvPr/>
          </p:nvSpPr>
          <p:spPr bwMode="auto">
            <a:xfrm>
              <a:off x="6630437" y="3429360"/>
              <a:ext cx="85908" cy="146705"/>
            </a:xfrm>
            <a:custGeom>
              <a:avLst/>
              <a:gdLst/>
              <a:ahLst/>
              <a:cxnLst>
                <a:cxn ang="0">
                  <a:pos x="24" y="100"/>
                </a:cxn>
                <a:cxn ang="0">
                  <a:pos x="41" y="73"/>
                </a:cxn>
                <a:cxn ang="0">
                  <a:pos x="65" y="54"/>
                </a:cxn>
                <a:cxn ang="0">
                  <a:pos x="62" y="28"/>
                </a:cxn>
                <a:cxn ang="0">
                  <a:pos x="60" y="0"/>
                </a:cxn>
                <a:cxn ang="0">
                  <a:pos x="47" y="27"/>
                </a:cxn>
                <a:cxn ang="0">
                  <a:pos x="23" y="39"/>
                </a:cxn>
                <a:cxn ang="0">
                  <a:pos x="6" y="91"/>
                </a:cxn>
                <a:cxn ang="0">
                  <a:pos x="0" y="111"/>
                </a:cxn>
                <a:cxn ang="0">
                  <a:pos x="24" y="100"/>
                </a:cxn>
              </a:cxnLst>
              <a:rect l="0" t="0" r="r" b="b"/>
              <a:pathLst>
                <a:path w="65" h="111">
                  <a:moveTo>
                    <a:pt x="24" y="100"/>
                  </a:moveTo>
                  <a:lnTo>
                    <a:pt x="41" y="73"/>
                  </a:lnTo>
                  <a:lnTo>
                    <a:pt x="65" y="54"/>
                  </a:lnTo>
                  <a:lnTo>
                    <a:pt x="62" y="28"/>
                  </a:lnTo>
                  <a:lnTo>
                    <a:pt x="60" y="0"/>
                  </a:lnTo>
                  <a:lnTo>
                    <a:pt x="47" y="27"/>
                  </a:lnTo>
                  <a:lnTo>
                    <a:pt x="23" y="39"/>
                  </a:lnTo>
                  <a:lnTo>
                    <a:pt x="6" y="91"/>
                  </a:lnTo>
                  <a:lnTo>
                    <a:pt x="0" y="111"/>
                  </a:lnTo>
                  <a:lnTo>
                    <a:pt x="24" y="10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64" name="Freeform 443"/>
            <p:cNvSpPr>
              <a:spLocks/>
            </p:cNvSpPr>
            <p:nvPr/>
          </p:nvSpPr>
          <p:spPr bwMode="auto">
            <a:xfrm>
              <a:off x="7037510" y="3314375"/>
              <a:ext cx="51545" cy="96482"/>
            </a:xfrm>
            <a:custGeom>
              <a:avLst/>
              <a:gdLst/>
              <a:ahLst/>
              <a:cxnLst>
                <a:cxn ang="0">
                  <a:pos x="0" y="54"/>
                </a:cxn>
                <a:cxn ang="0">
                  <a:pos x="1" y="30"/>
                </a:cxn>
                <a:cxn ang="0">
                  <a:pos x="9" y="0"/>
                </a:cxn>
                <a:cxn ang="0">
                  <a:pos x="39" y="30"/>
                </a:cxn>
                <a:cxn ang="0">
                  <a:pos x="28" y="58"/>
                </a:cxn>
                <a:cxn ang="0">
                  <a:pos x="12" y="73"/>
                </a:cxn>
                <a:cxn ang="0">
                  <a:pos x="0" y="54"/>
                </a:cxn>
              </a:cxnLst>
              <a:rect l="0" t="0" r="r" b="b"/>
              <a:pathLst>
                <a:path w="39" h="73">
                  <a:moveTo>
                    <a:pt x="0" y="54"/>
                  </a:moveTo>
                  <a:lnTo>
                    <a:pt x="1" y="30"/>
                  </a:lnTo>
                  <a:lnTo>
                    <a:pt x="9" y="0"/>
                  </a:lnTo>
                  <a:lnTo>
                    <a:pt x="39" y="30"/>
                  </a:lnTo>
                  <a:lnTo>
                    <a:pt x="28" y="58"/>
                  </a:lnTo>
                  <a:lnTo>
                    <a:pt x="12" y="73"/>
                  </a:lnTo>
                  <a:lnTo>
                    <a:pt x="0" y="5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65" name="Freeform 444"/>
            <p:cNvSpPr>
              <a:spLocks/>
            </p:cNvSpPr>
            <p:nvPr/>
          </p:nvSpPr>
          <p:spPr bwMode="auto">
            <a:xfrm>
              <a:off x="7074516" y="3211285"/>
              <a:ext cx="51545" cy="75335"/>
            </a:xfrm>
            <a:custGeom>
              <a:avLst/>
              <a:gdLst/>
              <a:ahLst/>
              <a:cxnLst>
                <a:cxn ang="0">
                  <a:pos x="0" y="45"/>
                </a:cxn>
                <a:cxn ang="0">
                  <a:pos x="1" y="21"/>
                </a:cxn>
                <a:cxn ang="0">
                  <a:pos x="20" y="0"/>
                </a:cxn>
                <a:cxn ang="0">
                  <a:pos x="39" y="21"/>
                </a:cxn>
                <a:cxn ang="0">
                  <a:pos x="28" y="49"/>
                </a:cxn>
                <a:cxn ang="0">
                  <a:pos x="8" y="57"/>
                </a:cxn>
                <a:cxn ang="0">
                  <a:pos x="0" y="45"/>
                </a:cxn>
              </a:cxnLst>
              <a:rect l="0" t="0" r="r" b="b"/>
              <a:pathLst>
                <a:path w="39" h="57">
                  <a:moveTo>
                    <a:pt x="0" y="45"/>
                  </a:moveTo>
                  <a:lnTo>
                    <a:pt x="1" y="21"/>
                  </a:lnTo>
                  <a:lnTo>
                    <a:pt x="20" y="0"/>
                  </a:lnTo>
                  <a:lnTo>
                    <a:pt x="39" y="21"/>
                  </a:lnTo>
                  <a:lnTo>
                    <a:pt x="28" y="49"/>
                  </a:lnTo>
                  <a:lnTo>
                    <a:pt x="8" y="57"/>
                  </a:lnTo>
                  <a:lnTo>
                    <a:pt x="0" y="4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66" name="Freeform 445"/>
            <p:cNvSpPr>
              <a:spLocks/>
            </p:cNvSpPr>
            <p:nvPr/>
          </p:nvSpPr>
          <p:spPr bwMode="auto">
            <a:xfrm>
              <a:off x="7078481" y="3285298"/>
              <a:ext cx="50223" cy="50223"/>
            </a:xfrm>
            <a:custGeom>
              <a:avLst/>
              <a:gdLst/>
              <a:ahLst/>
              <a:cxnLst>
                <a:cxn ang="0">
                  <a:pos x="12" y="35"/>
                </a:cxn>
                <a:cxn ang="0">
                  <a:pos x="0" y="13"/>
                </a:cxn>
                <a:cxn ang="0">
                  <a:pos x="33" y="0"/>
                </a:cxn>
                <a:cxn ang="0">
                  <a:pos x="38" y="25"/>
                </a:cxn>
                <a:cxn ang="0">
                  <a:pos x="30" y="38"/>
                </a:cxn>
                <a:cxn ang="0">
                  <a:pos x="12" y="35"/>
                </a:cxn>
              </a:cxnLst>
              <a:rect l="0" t="0" r="r" b="b"/>
              <a:pathLst>
                <a:path w="38" h="38">
                  <a:moveTo>
                    <a:pt x="12" y="35"/>
                  </a:moveTo>
                  <a:lnTo>
                    <a:pt x="0" y="13"/>
                  </a:lnTo>
                  <a:lnTo>
                    <a:pt x="33" y="0"/>
                  </a:lnTo>
                  <a:lnTo>
                    <a:pt x="38" y="25"/>
                  </a:lnTo>
                  <a:lnTo>
                    <a:pt x="30" y="38"/>
                  </a:lnTo>
                  <a:lnTo>
                    <a:pt x="12" y="3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67" name="Freeform 446"/>
            <p:cNvSpPr>
              <a:spLocks/>
            </p:cNvSpPr>
            <p:nvPr/>
          </p:nvSpPr>
          <p:spPr bwMode="auto">
            <a:xfrm>
              <a:off x="2042937" y="2284798"/>
              <a:ext cx="100447" cy="103090"/>
            </a:xfrm>
            <a:custGeom>
              <a:avLst/>
              <a:gdLst/>
              <a:ahLst/>
              <a:cxnLst>
                <a:cxn ang="0">
                  <a:pos x="51" y="77"/>
                </a:cxn>
                <a:cxn ang="0">
                  <a:pos x="44" y="60"/>
                </a:cxn>
                <a:cxn ang="0">
                  <a:pos x="14" y="34"/>
                </a:cxn>
                <a:cxn ang="0">
                  <a:pos x="0" y="4"/>
                </a:cxn>
                <a:cxn ang="0">
                  <a:pos x="26" y="0"/>
                </a:cxn>
                <a:cxn ang="0">
                  <a:pos x="76" y="44"/>
                </a:cxn>
                <a:cxn ang="0">
                  <a:pos x="74" y="78"/>
                </a:cxn>
                <a:cxn ang="0">
                  <a:pos x="51" y="77"/>
                </a:cxn>
              </a:cxnLst>
              <a:rect l="0" t="0" r="r" b="b"/>
              <a:pathLst>
                <a:path w="76" h="78">
                  <a:moveTo>
                    <a:pt x="51" y="77"/>
                  </a:moveTo>
                  <a:lnTo>
                    <a:pt x="44" y="60"/>
                  </a:lnTo>
                  <a:lnTo>
                    <a:pt x="14" y="34"/>
                  </a:lnTo>
                  <a:lnTo>
                    <a:pt x="0" y="4"/>
                  </a:lnTo>
                  <a:lnTo>
                    <a:pt x="26" y="0"/>
                  </a:lnTo>
                  <a:lnTo>
                    <a:pt x="76" y="44"/>
                  </a:lnTo>
                  <a:lnTo>
                    <a:pt x="74" y="78"/>
                  </a:lnTo>
                  <a:lnTo>
                    <a:pt x="51" y="7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68" name="Freeform 447"/>
            <p:cNvSpPr>
              <a:spLocks/>
            </p:cNvSpPr>
            <p:nvPr/>
          </p:nvSpPr>
          <p:spPr bwMode="auto">
            <a:xfrm>
              <a:off x="2230613" y="2601998"/>
              <a:ext cx="105733" cy="129523"/>
            </a:xfrm>
            <a:custGeom>
              <a:avLst/>
              <a:gdLst/>
              <a:ahLst/>
              <a:cxnLst>
                <a:cxn ang="0">
                  <a:pos x="56" y="98"/>
                </a:cxn>
                <a:cxn ang="0">
                  <a:pos x="32" y="70"/>
                </a:cxn>
                <a:cxn ang="0">
                  <a:pos x="0" y="26"/>
                </a:cxn>
                <a:cxn ang="0">
                  <a:pos x="22" y="6"/>
                </a:cxn>
                <a:cxn ang="0">
                  <a:pos x="42" y="0"/>
                </a:cxn>
                <a:cxn ang="0">
                  <a:pos x="56" y="50"/>
                </a:cxn>
                <a:cxn ang="0">
                  <a:pos x="80" y="92"/>
                </a:cxn>
                <a:cxn ang="0">
                  <a:pos x="56" y="98"/>
                </a:cxn>
              </a:cxnLst>
              <a:rect l="0" t="0" r="r" b="b"/>
              <a:pathLst>
                <a:path w="80" h="98">
                  <a:moveTo>
                    <a:pt x="56" y="98"/>
                  </a:moveTo>
                  <a:lnTo>
                    <a:pt x="32" y="70"/>
                  </a:lnTo>
                  <a:lnTo>
                    <a:pt x="0" y="26"/>
                  </a:lnTo>
                  <a:lnTo>
                    <a:pt x="22" y="6"/>
                  </a:lnTo>
                  <a:lnTo>
                    <a:pt x="42" y="0"/>
                  </a:lnTo>
                  <a:lnTo>
                    <a:pt x="56" y="50"/>
                  </a:lnTo>
                  <a:lnTo>
                    <a:pt x="80" y="92"/>
                  </a:lnTo>
                  <a:lnTo>
                    <a:pt x="56" y="9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69" name="Freeform 448"/>
            <p:cNvSpPr>
              <a:spLocks/>
            </p:cNvSpPr>
            <p:nvPr/>
          </p:nvSpPr>
          <p:spPr bwMode="auto">
            <a:xfrm>
              <a:off x="7267479" y="2584816"/>
              <a:ext cx="84587" cy="59475"/>
            </a:xfrm>
            <a:custGeom>
              <a:avLst/>
              <a:gdLst/>
              <a:ahLst/>
              <a:cxnLst>
                <a:cxn ang="0">
                  <a:pos x="1" y="27"/>
                </a:cxn>
                <a:cxn ang="0">
                  <a:pos x="0" y="7"/>
                </a:cxn>
                <a:cxn ang="0">
                  <a:pos x="13" y="0"/>
                </a:cxn>
                <a:cxn ang="0">
                  <a:pos x="28" y="15"/>
                </a:cxn>
                <a:cxn ang="0">
                  <a:pos x="46" y="25"/>
                </a:cxn>
                <a:cxn ang="0">
                  <a:pos x="64" y="34"/>
                </a:cxn>
                <a:cxn ang="0">
                  <a:pos x="51" y="45"/>
                </a:cxn>
                <a:cxn ang="0">
                  <a:pos x="27" y="35"/>
                </a:cxn>
                <a:cxn ang="0">
                  <a:pos x="7" y="43"/>
                </a:cxn>
                <a:cxn ang="0">
                  <a:pos x="1" y="27"/>
                </a:cxn>
              </a:cxnLst>
              <a:rect l="0" t="0" r="r" b="b"/>
              <a:pathLst>
                <a:path w="64" h="45">
                  <a:moveTo>
                    <a:pt x="1" y="27"/>
                  </a:moveTo>
                  <a:lnTo>
                    <a:pt x="0" y="7"/>
                  </a:lnTo>
                  <a:lnTo>
                    <a:pt x="13" y="0"/>
                  </a:lnTo>
                  <a:lnTo>
                    <a:pt x="28" y="15"/>
                  </a:lnTo>
                  <a:lnTo>
                    <a:pt x="46" y="25"/>
                  </a:lnTo>
                  <a:lnTo>
                    <a:pt x="64" y="34"/>
                  </a:lnTo>
                  <a:lnTo>
                    <a:pt x="51" y="45"/>
                  </a:lnTo>
                  <a:lnTo>
                    <a:pt x="27" y="35"/>
                  </a:lnTo>
                  <a:lnTo>
                    <a:pt x="7" y="43"/>
                  </a:lnTo>
                  <a:lnTo>
                    <a:pt x="1" y="2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70" name="Freeform 449"/>
            <p:cNvSpPr>
              <a:spLocks/>
            </p:cNvSpPr>
            <p:nvPr/>
          </p:nvSpPr>
          <p:spPr bwMode="auto">
            <a:xfrm>
              <a:off x="7268800" y="2699801"/>
              <a:ext cx="141418" cy="37007"/>
            </a:xfrm>
            <a:custGeom>
              <a:avLst/>
              <a:gdLst/>
              <a:ahLst/>
              <a:cxnLst>
                <a:cxn ang="0">
                  <a:pos x="66" y="28"/>
                </a:cxn>
                <a:cxn ang="0">
                  <a:pos x="26" y="16"/>
                </a:cxn>
                <a:cxn ang="0">
                  <a:pos x="0" y="9"/>
                </a:cxn>
                <a:cxn ang="0">
                  <a:pos x="20" y="0"/>
                </a:cxn>
                <a:cxn ang="0">
                  <a:pos x="60" y="10"/>
                </a:cxn>
                <a:cxn ang="0">
                  <a:pos x="107" y="10"/>
                </a:cxn>
                <a:cxn ang="0">
                  <a:pos x="96" y="22"/>
                </a:cxn>
                <a:cxn ang="0">
                  <a:pos x="66" y="28"/>
                </a:cxn>
              </a:cxnLst>
              <a:rect l="0" t="0" r="r" b="b"/>
              <a:pathLst>
                <a:path w="107" h="28">
                  <a:moveTo>
                    <a:pt x="66" y="28"/>
                  </a:moveTo>
                  <a:lnTo>
                    <a:pt x="26" y="16"/>
                  </a:lnTo>
                  <a:lnTo>
                    <a:pt x="0" y="9"/>
                  </a:lnTo>
                  <a:lnTo>
                    <a:pt x="20" y="0"/>
                  </a:lnTo>
                  <a:lnTo>
                    <a:pt x="60" y="10"/>
                  </a:lnTo>
                  <a:lnTo>
                    <a:pt x="107" y="10"/>
                  </a:lnTo>
                  <a:lnTo>
                    <a:pt x="96" y="22"/>
                  </a:lnTo>
                  <a:lnTo>
                    <a:pt x="66" y="2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71" name="Freeform 450"/>
            <p:cNvSpPr>
              <a:spLocks/>
            </p:cNvSpPr>
            <p:nvPr/>
          </p:nvSpPr>
          <p:spPr bwMode="auto">
            <a:xfrm>
              <a:off x="4382284" y="3572100"/>
              <a:ext cx="185033" cy="77979"/>
            </a:xfrm>
            <a:custGeom>
              <a:avLst/>
              <a:gdLst/>
              <a:ahLst/>
              <a:cxnLst>
                <a:cxn ang="0">
                  <a:pos x="699" y="139"/>
                </a:cxn>
                <a:cxn ang="0">
                  <a:pos x="559" y="39"/>
                </a:cxn>
                <a:cxn ang="0">
                  <a:pos x="430" y="0"/>
                </a:cxn>
                <a:cxn ang="0">
                  <a:pos x="232" y="19"/>
                </a:cxn>
                <a:cxn ang="0">
                  <a:pos x="0" y="22"/>
                </a:cxn>
                <a:cxn ang="0">
                  <a:pos x="85" y="135"/>
                </a:cxn>
                <a:cxn ang="0">
                  <a:pos x="430" y="298"/>
                </a:cxn>
                <a:cxn ang="0">
                  <a:pos x="532" y="232"/>
                </a:cxn>
                <a:cxn ang="0">
                  <a:pos x="699" y="139"/>
                </a:cxn>
              </a:cxnLst>
              <a:rect l="0" t="0" r="r" b="b"/>
              <a:pathLst>
                <a:path w="699" h="298">
                  <a:moveTo>
                    <a:pt x="699" y="139"/>
                  </a:moveTo>
                  <a:lnTo>
                    <a:pt x="559" y="39"/>
                  </a:lnTo>
                  <a:lnTo>
                    <a:pt x="430" y="0"/>
                  </a:lnTo>
                  <a:lnTo>
                    <a:pt x="232" y="19"/>
                  </a:lnTo>
                  <a:lnTo>
                    <a:pt x="0" y="22"/>
                  </a:lnTo>
                  <a:lnTo>
                    <a:pt x="85" y="135"/>
                  </a:lnTo>
                  <a:lnTo>
                    <a:pt x="430" y="298"/>
                  </a:lnTo>
                  <a:lnTo>
                    <a:pt x="532" y="232"/>
                  </a:lnTo>
                  <a:lnTo>
                    <a:pt x="699" y="13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72" name="Freeform 451"/>
            <p:cNvSpPr>
              <a:spLocks/>
            </p:cNvSpPr>
            <p:nvPr/>
          </p:nvSpPr>
          <p:spPr bwMode="auto">
            <a:xfrm>
              <a:off x="3787535" y="3500730"/>
              <a:ext cx="101768" cy="77979"/>
            </a:xfrm>
            <a:custGeom>
              <a:avLst/>
              <a:gdLst/>
              <a:ahLst/>
              <a:cxnLst>
                <a:cxn ang="0">
                  <a:pos x="389" y="290"/>
                </a:cxn>
                <a:cxn ang="0">
                  <a:pos x="270" y="293"/>
                </a:cxn>
                <a:cxn ang="0">
                  <a:pos x="109" y="248"/>
                </a:cxn>
                <a:cxn ang="0">
                  <a:pos x="0" y="149"/>
                </a:cxn>
                <a:cxn ang="0">
                  <a:pos x="75" y="66"/>
                </a:cxn>
                <a:cxn ang="0">
                  <a:pos x="166" y="0"/>
                </a:cxn>
                <a:cxn ang="0">
                  <a:pos x="355" y="134"/>
                </a:cxn>
                <a:cxn ang="0">
                  <a:pos x="389" y="290"/>
                </a:cxn>
              </a:cxnLst>
              <a:rect l="0" t="0" r="r" b="b"/>
              <a:pathLst>
                <a:path w="389" h="293">
                  <a:moveTo>
                    <a:pt x="389" y="290"/>
                  </a:moveTo>
                  <a:lnTo>
                    <a:pt x="270" y="293"/>
                  </a:lnTo>
                  <a:lnTo>
                    <a:pt x="109" y="248"/>
                  </a:lnTo>
                  <a:lnTo>
                    <a:pt x="0" y="149"/>
                  </a:lnTo>
                  <a:lnTo>
                    <a:pt x="75" y="66"/>
                  </a:lnTo>
                  <a:lnTo>
                    <a:pt x="166" y="0"/>
                  </a:lnTo>
                  <a:lnTo>
                    <a:pt x="355" y="134"/>
                  </a:lnTo>
                  <a:lnTo>
                    <a:pt x="389" y="29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73" name="Freeform 452"/>
            <p:cNvSpPr>
              <a:spLocks/>
            </p:cNvSpPr>
            <p:nvPr/>
          </p:nvSpPr>
          <p:spPr bwMode="auto">
            <a:xfrm>
              <a:off x="3348742" y="3274725"/>
              <a:ext cx="34363" cy="40972"/>
            </a:xfrm>
            <a:custGeom>
              <a:avLst/>
              <a:gdLst/>
              <a:ahLst/>
              <a:cxnLst>
                <a:cxn ang="0">
                  <a:pos x="0" y="10"/>
                </a:cxn>
                <a:cxn ang="0">
                  <a:pos x="18" y="150"/>
                </a:cxn>
                <a:cxn ang="0">
                  <a:pos x="68" y="154"/>
                </a:cxn>
                <a:cxn ang="0">
                  <a:pos x="110" y="140"/>
                </a:cxn>
                <a:cxn ang="0">
                  <a:pos x="128" y="12"/>
                </a:cxn>
                <a:cxn ang="0">
                  <a:pos x="70" y="0"/>
                </a:cxn>
                <a:cxn ang="0">
                  <a:pos x="0" y="10"/>
                </a:cxn>
              </a:cxnLst>
              <a:rect l="0" t="0" r="r" b="b"/>
              <a:pathLst>
                <a:path w="128" h="154">
                  <a:moveTo>
                    <a:pt x="0" y="10"/>
                  </a:moveTo>
                  <a:lnTo>
                    <a:pt x="18" y="150"/>
                  </a:lnTo>
                  <a:lnTo>
                    <a:pt x="68" y="154"/>
                  </a:lnTo>
                  <a:lnTo>
                    <a:pt x="110" y="140"/>
                  </a:lnTo>
                  <a:lnTo>
                    <a:pt x="128" y="12"/>
                  </a:lnTo>
                  <a:lnTo>
                    <a:pt x="70" y="0"/>
                  </a:lnTo>
                  <a:lnTo>
                    <a:pt x="0" y="1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74" name="Freeform 453"/>
            <p:cNvSpPr>
              <a:spLocks/>
            </p:cNvSpPr>
            <p:nvPr/>
          </p:nvSpPr>
          <p:spPr bwMode="auto">
            <a:xfrm>
              <a:off x="3172961" y="3272082"/>
              <a:ext cx="181068" cy="149349"/>
            </a:xfrm>
            <a:custGeom>
              <a:avLst/>
              <a:gdLst/>
              <a:ahLst/>
              <a:cxnLst>
                <a:cxn ang="0">
                  <a:pos x="664" y="21"/>
                </a:cxn>
                <a:cxn ang="0">
                  <a:pos x="463" y="68"/>
                </a:cxn>
                <a:cxn ang="0">
                  <a:pos x="283" y="0"/>
                </a:cxn>
                <a:cxn ang="0">
                  <a:pos x="190" y="105"/>
                </a:cxn>
                <a:cxn ang="0">
                  <a:pos x="163" y="279"/>
                </a:cxn>
                <a:cxn ang="0">
                  <a:pos x="63" y="276"/>
                </a:cxn>
                <a:cxn ang="0">
                  <a:pos x="0" y="494"/>
                </a:cxn>
                <a:cxn ang="0">
                  <a:pos x="255" y="489"/>
                </a:cxn>
                <a:cxn ang="0">
                  <a:pos x="429" y="564"/>
                </a:cxn>
                <a:cxn ang="0">
                  <a:pos x="522" y="540"/>
                </a:cxn>
                <a:cxn ang="0">
                  <a:pos x="489" y="410"/>
                </a:cxn>
                <a:cxn ang="0">
                  <a:pos x="481" y="326"/>
                </a:cxn>
                <a:cxn ang="0">
                  <a:pos x="501" y="210"/>
                </a:cxn>
                <a:cxn ang="0">
                  <a:pos x="601" y="210"/>
                </a:cxn>
                <a:cxn ang="0">
                  <a:pos x="685" y="158"/>
                </a:cxn>
                <a:cxn ang="0">
                  <a:pos x="664" y="21"/>
                </a:cxn>
              </a:cxnLst>
              <a:rect l="0" t="0" r="r" b="b"/>
              <a:pathLst>
                <a:path w="685" h="564">
                  <a:moveTo>
                    <a:pt x="664" y="21"/>
                  </a:moveTo>
                  <a:lnTo>
                    <a:pt x="463" y="68"/>
                  </a:lnTo>
                  <a:lnTo>
                    <a:pt x="283" y="0"/>
                  </a:lnTo>
                  <a:lnTo>
                    <a:pt x="190" y="105"/>
                  </a:lnTo>
                  <a:lnTo>
                    <a:pt x="163" y="279"/>
                  </a:lnTo>
                  <a:lnTo>
                    <a:pt x="63" y="276"/>
                  </a:lnTo>
                  <a:lnTo>
                    <a:pt x="0" y="494"/>
                  </a:lnTo>
                  <a:lnTo>
                    <a:pt x="255" y="489"/>
                  </a:lnTo>
                  <a:lnTo>
                    <a:pt x="429" y="564"/>
                  </a:lnTo>
                  <a:lnTo>
                    <a:pt x="522" y="540"/>
                  </a:lnTo>
                  <a:lnTo>
                    <a:pt x="489" y="410"/>
                  </a:lnTo>
                  <a:lnTo>
                    <a:pt x="481" y="326"/>
                  </a:lnTo>
                  <a:lnTo>
                    <a:pt x="501" y="210"/>
                  </a:lnTo>
                  <a:lnTo>
                    <a:pt x="601" y="210"/>
                  </a:lnTo>
                  <a:lnTo>
                    <a:pt x="685" y="158"/>
                  </a:lnTo>
                  <a:lnTo>
                    <a:pt x="664" y="2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75" name="Freeform 454"/>
            <p:cNvSpPr>
              <a:spLocks/>
            </p:cNvSpPr>
            <p:nvPr/>
          </p:nvSpPr>
          <p:spPr bwMode="auto">
            <a:xfrm>
              <a:off x="6574927" y="2522698"/>
              <a:ext cx="589463" cy="510163"/>
            </a:xfrm>
            <a:custGeom>
              <a:avLst/>
              <a:gdLst/>
              <a:ahLst/>
              <a:cxnLst>
                <a:cxn ang="0">
                  <a:pos x="1138" y="1662"/>
                </a:cxn>
                <a:cxn ang="0">
                  <a:pos x="1020" y="1530"/>
                </a:cxn>
                <a:cxn ang="0">
                  <a:pos x="873" y="1363"/>
                </a:cxn>
                <a:cxn ang="0">
                  <a:pos x="673" y="1240"/>
                </a:cxn>
                <a:cxn ang="0">
                  <a:pos x="1057" y="1275"/>
                </a:cxn>
                <a:cxn ang="0">
                  <a:pos x="1474" y="1158"/>
                </a:cxn>
                <a:cxn ang="0">
                  <a:pos x="1663" y="1102"/>
                </a:cxn>
                <a:cxn ang="0">
                  <a:pos x="1546" y="961"/>
                </a:cxn>
                <a:cxn ang="0">
                  <a:pos x="1152" y="990"/>
                </a:cxn>
                <a:cxn ang="0">
                  <a:pos x="831" y="1005"/>
                </a:cxn>
                <a:cxn ang="0">
                  <a:pos x="697" y="684"/>
                </a:cxn>
                <a:cxn ang="0">
                  <a:pos x="280" y="610"/>
                </a:cxn>
                <a:cxn ang="0">
                  <a:pos x="0" y="369"/>
                </a:cxn>
                <a:cxn ang="0">
                  <a:pos x="178" y="310"/>
                </a:cxn>
                <a:cxn ang="0">
                  <a:pos x="283" y="444"/>
                </a:cxn>
                <a:cxn ang="0">
                  <a:pos x="598" y="205"/>
                </a:cxn>
                <a:cxn ang="0">
                  <a:pos x="870" y="0"/>
                </a:cxn>
                <a:cxn ang="0">
                  <a:pos x="1329" y="160"/>
                </a:cxn>
                <a:cxn ang="0">
                  <a:pos x="1642" y="187"/>
                </a:cxn>
                <a:cxn ang="0">
                  <a:pos x="1852" y="553"/>
                </a:cxn>
                <a:cxn ang="0">
                  <a:pos x="1809" y="1068"/>
                </a:cxn>
                <a:cxn ang="0">
                  <a:pos x="1993" y="1224"/>
                </a:cxn>
                <a:cxn ang="0">
                  <a:pos x="2034" y="1140"/>
                </a:cxn>
                <a:cxn ang="0">
                  <a:pos x="2062" y="1398"/>
                </a:cxn>
                <a:cxn ang="0">
                  <a:pos x="2076" y="1545"/>
                </a:cxn>
                <a:cxn ang="0">
                  <a:pos x="2098" y="1666"/>
                </a:cxn>
                <a:cxn ang="0">
                  <a:pos x="2146" y="1762"/>
                </a:cxn>
                <a:cxn ang="0">
                  <a:pos x="2230" y="1815"/>
                </a:cxn>
                <a:cxn ang="0">
                  <a:pos x="2002" y="1869"/>
                </a:cxn>
                <a:cxn ang="0">
                  <a:pos x="1855" y="1860"/>
                </a:cxn>
                <a:cxn ang="0">
                  <a:pos x="1705" y="1747"/>
                </a:cxn>
                <a:cxn ang="0">
                  <a:pos x="1485" y="1635"/>
                </a:cxn>
                <a:cxn ang="0">
                  <a:pos x="1425" y="1798"/>
                </a:cxn>
                <a:cxn ang="0">
                  <a:pos x="1135" y="1932"/>
                </a:cxn>
              </a:cxnLst>
              <a:rect l="0" t="0" r="r" b="b"/>
              <a:pathLst>
                <a:path w="2230" h="1932">
                  <a:moveTo>
                    <a:pt x="1087" y="1750"/>
                  </a:moveTo>
                  <a:lnTo>
                    <a:pt x="1138" y="1662"/>
                  </a:lnTo>
                  <a:lnTo>
                    <a:pt x="1120" y="1585"/>
                  </a:lnTo>
                  <a:lnTo>
                    <a:pt x="1020" y="1530"/>
                  </a:lnTo>
                  <a:lnTo>
                    <a:pt x="957" y="1423"/>
                  </a:lnTo>
                  <a:lnTo>
                    <a:pt x="873" y="1363"/>
                  </a:lnTo>
                  <a:lnTo>
                    <a:pt x="741" y="1345"/>
                  </a:lnTo>
                  <a:lnTo>
                    <a:pt x="673" y="1240"/>
                  </a:lnTo>
                  <a:lnTo>
                    <a:pt x="897" y="1183"/>
                  </a:lnTo>
                  <a:lnTo>
                    <a:pt x="1057" y="1275"/>
                  </a:lnTo>
                  <a:lnTo>
                    <a:pt x="1240" y="1090"/>
                  </a:lnTo>
                  <a:lnTo>
                    <a:pt x="1474" y="1158"/>
                  </a:lnTo>
                  <a:lnTo>
                    <a:pt x="1569" y="1198"/>
                  </a:lnTo>
                  <a:lnTo>
                    <a:pt x="1663" y="1102"/>
                  </a:lnTo>
                  <a:lnTo>
                    <a:pt x="1692" y="910"/>
                  </a:lnTo>
                  <a:lnTo>
                    <a:pt x="1546" y="961"/>
                  </a:lnTo>
                  <a:lnTo>
                    <a:pt x="1348" y="955"/>
                  </a:lnTo>
                  <a:lnTo>
                    <a:pt x="1152" y="990"/>
                  </a:lnTo>
                  <a:lnTo>
                    <a:pt x="970" y="939"/>
                  </a:lnTo>
                  <a:lnTo>
                    <a:pt x="831" y="1005"/>
                  </a:lnTo>
                  <a:lnTo>
                    <a:pt x="673" y="840"/>
                  </a:lnTo>
                  <a:lnTo>
                    <a:pt x="697" y="684"/>
                  </a:lnTo>
                  <a:lnTo>
                    <a:pt x="342" y="534"/>
                  </a:lnTo>
                  <a:lnTo>
                    <a:pt x="280" y="610"/>
                  </a:lnTo>
                  <a:lnTo>
                    <a:pt x="132" y="520"/>
                  </a:lnTo>
                  <a:lnTo>
                    <a:pt x="0" y="369"/>
                  </a:lnTo>
                  <a:lnTo>
                    <a:pt x="88" y="283"/>
                  </a:lnTo>
                  <a:lnTo>
                    <a:pt x="178" y="310"/>
                  </a:lnTo>
                  <a:lnTo>
                    <a:pt x="187" y="489"/>
                  </a:lnTo>
                  <a:lnTo>
                    <a:pt x="283" y="444"/>
                  </a:lnTo>
                  <a:lnTo>
                    <a:pt x="324" y="241"/>
                  </a:lnTo>
                  <a:lnTo>
                    <a:pt x="598" y="205"/>
                  </a:lnTo>
                  <a:lnTo>
                    <a:pt x="733" y="90"/>
                  </a:lnTo>
                  <a:lnTo>
                    <a:pt x="870" y="0"/>
                  </a:lnTo>
                  <a:lnTo>
                    <a:pt x="1057" y="39"/>
                  </a:lnTo>
                  <a:lnTo>
                    <a:pt x="1329" y="160"/>
                  </a:lnTo>
                  <a:lnTo>
                    <a:pt x="1456" y="234"/>
                  </a:lnTo>
                  <a:lnTo>
                    <a:pt x="1642" y="187"/>
                  </a:lnTo>
                  <a:lnTo>
                    <a:pt x="1752" y="387"/>
                  </a:lnTo>
                  <a:lnTo>
                    <a:pt x="1852" y="553"/>
                  </a:lnTo>
                  <a:lnTo>
                    <a:pt x="1752" y="675"/>
                  </a:lnTo>
                  <a:lnTo>
                    <a:pt x="1809" y="1068"/>
                  </a:lnTo>
                  <a:lnTo>
                    <a:pt x="1929" y="1314"/>
                  </a:lnTo>
                  <a:lnTo>
                    <a:pt x="1993" y="1224"/>
                  </a:lnTo>
                  <a:lnTo>
                    <a:pt x="1980" y="1141"/>
                  </a:lnTo>
                  <a:lnTo>
                    <a:pt x="2034" y="1140"/>
                  </a:lnTo>
                  <a:lnTo>
                    <a:pt x="2065" y="1314"/>
                  </a:lnTo>
                  <a:lnTo>
                    <a:pt x="2062" y="1398"/>
                  </a:lnTo>
                  <a:lnTo>
                    <a:pt x="2068" y="1455"/>
                  </a:lnTo>
                  <a:lnTo>
                    <a:pt x="2076" y="1545"/>
                  </a:lnTo>
                  <a:lnTo>
                    <a:pt x="2085" y="1608"/>
                  </a:lnTo>
                  <a:lnTo>
                    <a:pt x="2098" y="1666"/>
                  </a:lnTo>
                  <a:lnTo>
                    <a:pt x="2112" y="1722"/>
                  </a:lnTo>
                  <a:lnTo>
                    <a:pt x="2146" y="1762"/>
                  </a:lnTo>
                  <a:lnTo>
                    <a:pt x="2184" y="1789"/>
                  </a:lnTo>
                  <a:lnTo>
                    <a:pt x="2230" y="1815"/>
                  </a:lnTo>
                  <a:lnTo>
                    <a:pt x="2080" y="1810"/>
                  </a:lnTo>
                  <a:lnTo>
                    <a:pt x="2002" y="1869"/>
                  </a:lnTo>
                  <a:lnTo>
                    <a:pt x="1926" y="1825"/>
                  </a:lnTo>
                  <a:lnTo>
                    <a:pt x="1855" y="1860"/>
                  </a:lnTo>
                  <a:lnTo>
                    <a:pt x="1809" y="1770"/>
                  </a:lnTo>
                  <a:lnTo>
                    <a:pt x="1705" y="1747"/>
                  </a:lnTo>
                  <a:lnTo>
                    <a:pt x="1630" y="1678"/>
                  </a:lnTo>
                  <a:lnTo>
                    <a:pt x="1485" y="1635"/>
                  </a:lnTo>
                  <a:lnTo>
                    <a:pt x="1402" y="1725"/>
                  </a:lnTo>
                  <a:lnTo>
                    <a:pt x="1425" y="1798"/>
                  </a:lnTo>
                  <a:lnTo>
                    <a:pt x="1372" y="1875"/>
                  </a:lnTo>
                  <a:lnTo>
                    <a:pt x="1135" y="1932"/>
                  </a:lnTo>
                  <a:lnTo>
                    <a:pt x="1087" y="175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76" name="Freeform 455"/>
            <p:cNvSpPr>
              <a:spLocks/>
            </p:cNvSpPr>
            <p:nvPr/>
          </p:nvSpPr>
          <p:spPr bwMode="auto">
            <a:xfrm>
              <a:off x="7120774" y="2676011"/>
              <a:ext cx="856439" cy="1042794"/>
            </a:xfrm>
            <a:custGeom>
              <a:avLst/>
              <a:gdLst/>
              <a:ahLst/>
              <a:cxnLst>
                <a:cxn ang="0">
                  <a:pos x="3227" y="3946"/>
                </a:cxn>
                <a:cxn ang="0">
                  <a:pos x="3242" y="606"/>
                </a:cxn>
                <a:cxn ang="0">
                  <a:pos x="2796" y="436"/>
                </a:cxn>
                <a:cxn ang="0">
                  <a:pos x="2633" y="484"/>
                </a:cxn>
                <a:cxn ang="0">
                  <a:pos x="2090" y="232"/>
                </a:cxn>
                <a:cxn ang="0">
                  <a:pos x="1602" y="0"/>
                </a:cxn>
                <a:cxn ang="0">
                  <a:pos x="1277" y="150"/>
                </a:cxn>
                <a:cxn ang="0">
                  <a:pos x="1305" y="330"/>
                </a:cxn>
                <a:cxn ang="0">
                  <a:pos x="1050" y="393"/>
                </a:cxn>
                <a:cxn ang="0">
                  <a:pos x="861" y="382"/>
                </a:cxn>
                <a:cxn ang="0">
                  <a:pos x="848" y="541"/>
                </a:cxn>
                <a:cxn ang="0">
                  <a:pos x="660" y="634"/>
                </a:cxn>
                <a:cxn ang="0">
                  <a:pos x="600" y="787"/>
                </a:cxn>
                <a:cxn ang="0">
                  <a:pos x="396" y="975"/>
                </a:cxn>
                <a:cxn ang="0">
                  <a:pos x="200" y="975"/>
                </a:cxn>
                <a:cxn ang="0">
                  <a:pos x="60" y="876"/>
                </a:cxn>
                <a:cxn ang="0">
                  <a:pos x="93" y="754"/>
                </a:cxn>
                <a:cxn ang="0">
                  <a:pos x="3" y="735"/>
                </a:cxn>
                <a:cxn ang="0">
                  <a:pos x="0" y="816"/>
                </a:cxn>
                <a:cxn ang="0">
                  <a:pos x="20" y="1018"/>
                </a:cxn>
                <a:cxn ang="0">
                  <a:pos x="50" y="1144"/>
                </a:cxn>
                <a:cxn ang="0">
                  <a:pos x="89" y="1188"/>
                </a:cxn>
                <a:cxn ang="0">
                  <a:pos x="167" y="1236"/>
                </a:cxn>
                <a:cxn ang="0">
                  <a:pos x="5" y="1324"/>
                </a:cxn>
                <a:cxn ang="0">
                  <a:pos x="14" y="1393"/>
                </a:cxn>
                <a:cxn ang="0">
                  <a:pos x="123" y="1470"/>
                </a:cxn>
                <a:cxn ang="0">
                  <a:pos x="278" y="1519"/>
                </a:cxn>
                <a:cxn ang="0">
                  <a:pos x="621" y="1521"/>
                </a:cxn>
                <a:cxn ang="0">
                  <a:pos x="855" y="1669"/>
                </a:cxn>
                <a:cxn ang="0">
                  <a:pos x="1349" y="1821"/>
                </a:cxn>
                <a:cxn ang="0">
                  <a:pos x="1689" y="2026"/>
                </a:cxn>
                <a:cxn ang="0">
                  <a:pos x="1728" y="2184"/>
                </a:cxn>
                <a:cxn ang="0">
                  <a:pos x="1866" y="2271"/>
                </a:cxn>
                <a:cxn ang="0">
                  <a:pos x="1943" y="2521"/>
                </a:cxn>
                <a:cxn ang="0">
                  <a:pos x="2063" y="2626"/>
                </a:cxn>
                <a:cxn ang="0">
                  <a:pos x="2063" y="2991"/>
                </a:cxn>
                <a:cxn ang="0">
                  <a:pos x="1820" y="3078"/>
                </a:cxn>
                <a:cxn ang="0">
                  <a:pos x="1673" y="3171"/>
                </a:cxn>
                <a:cxn ang="0">
                  <a:pos x="1547" y="3384"/>
                </a:cxn>
                <a:cxn ang="0">
                  <a:pos x="1518" y="3561"/>
                </a:cxn>
                <a:cxn ang="0">
                  <a:pos x="1695" y="3532"/>
                </a:cxn>
                <a:cxn ang="0">
                  <a:pos x="1917" y="3531"/>
                </a:cxn>
                <a:cxn ang="0">
                  <a:pos x="2124" y="3543"/>
                </a:cxn>
                <a:cxn ang="0">
                  <a:pos x="2160" y="3472"/>
                </a:cxn>
                <a:cxn ang="0">
                  <a:pos x="2280" y="3366"/>
                </a:cxn>
                <a:cxn ang="0">
                  <a:pos x="2370" y="3454"/>
                </a:cxn>
                <a:cxn ang="0">
                  <a:pos x="2688" y="3421"/>
                </a:cxn>
                <a:cxn ang="0">
                  <a:pos x="2936" y="3652"/>
                </a:cxn>
                <a:cxn ang="0">
                  <a:pos x="3227" y="3946"/>
                </a:cxn>
              </a:cxnLst>
              <a:rect l="0" t="0" r="r" b="b"/>
              <a:pathLst>
                <a:path w="3242" h="3946">
                  <a:moveTo>
                    <a:pt x="3227" y="3946"/>
                  </a:moveTo>
                  <a:lnTo>
                    <a:pt x="3242" y="606"/>
                  </a:lnTo>
                  <a:lnTo>
                    <a:pt x="2796" y="436"/>
                  </a:lnTo>
                  <a:lnTo>
                    <a:pt x="2633" y="484"/>
                  </a:lnTo>
                  <a:lnTo>
                    <a:pt x="2090" y="232"/>
                  </a:lnTo>
                  <a:lnTo>
                    <a:pt x="1602" y="0"/>
                  </a:lnTo>
                  <a:lnTo>
                    <a:pt x="1277" y="150"/>
                  </a:lnTo>
                  <a:lnTo>
                    <a:pt x="1305" y="330"/>
                  </a:lnTo>
                  <a:lnTo>
                    <a:pt x="1050" y="393"/>
                  </a:lnTo>
                  <a:lnTo>
                    <a:pt x="861" y="382"/>
                  </a:lnTo>
                  <a:lnTo>
                    <a:pt x="848" y="541"/>
                  </a:lnTo>
                  <a:lnTo>
                    <a:pt x="660" y="634"/>
                  </a:lnTo>
                  <a:lnTo>
                    <a:pt x="600" y="787"/>
                  </a:lnTo>
                  <a:lnTo>
                    <a:pt x="396" y="975"/>
                  </a:lnTo>
                  <a:lnTo>
                    <a:pt x="200" y="975"/>
                  </a:lnTo>
                  <a:lnTo>
                    <a:pt x="60" y="876"/>
                  </a:lnTo>
                  <a:lnTo>
                    <a:pt x="93" y="754"/>
                  </a:lnTo>
                  <a:lnTo>
                    <a:pt x="3" y="735"/>
                  </a:lnTo>
                  <a:lnTo>
                    <a:pt x="0" y="816"/>
                  </a:lnTo>
                  <a:lnTo>
                    <a:pt x="20" y="1018"/>
                  </a:lnTo>
                  <a:lnTo>
                    <a:pt x="50" y="1144"/>
                  </a:lnTo>
                  <a:lnTo>
                    <a:pt x="89" y="1188"/>
                  </a:lnTo>
                  <a:lnTo>
                    <a:pt x="167" y="1236"/>
                  </a:lnTo>
                  <a:lnTo>
                    <a:pt x="5" y="1324"/>
                  </a:lnTo>
                  <a:lnTo>
                    <a:pt x="14" y="1393"/>
                  </a:lnTo>
                  <a:lnTo>
                    <a:pt x="123" y="1470"/>
                  </a:lnTo>
                  <a:lnTo>
                    <a:pt x="278" y="1519"/>
                  </a:lnTo>
                  <a:lnTo>
                    <a:pt x="621" y="1521"/>
                  </a:lnTo>
                  <a:lnTo>
                    <a:pt x="855" y="1669"/>
                  </a:lnTo>
                  <a:lnTo>
                    <a:pt x="1349" y="1821"/>
                  </a:lnTo>
                  <a:lnTo>
                    <a:pt x="1689" y="2026"/>
                  </a:lnTo>
                  <a:lnTo>
                    <a:pt x="1728" y="2184"/>
                  </a:lnTo>
                  <a:lnTo>
                    <a:pt x="1866" y="2271"/>
                  </a:lnTo>
                  <a:lnTo>
                    <a:pt x="1943" y="2521"/>
                  </a:lnTo>
                  <a:lnTo>
                    <a:pt x="2063" y="2626"/>
                  </a:lnTo>
                  <a:lnTo>
                    <a:pt x="2063" y="2991"/>
                  </a:lnTo>
                  <a:lnTo>
                    <a:pt x="1820" y="3078"/>
                  </a:lnTo>
                  <a:lnTo>
                    <a:pt x="1673" y="3171"/>
                  </a:lnTo>
                  <a:lnTo>
                    <a:pt x="1547" y="3384"/>
                  </a:lnTo>
                  <a:lnTo>
                    <a:pt x="1518" y="3561"/>
                  </a:lnTo>
                  <a:lnTo>
                    <a:pt x="1695" y="3532"/>
                  </a:lnTo>
                  <a:lnTo>
                    <a:pt x="1917" y="3531"/>
                  </a:lnTo>
                  <a:lnTo>
                    <a:pt x="2124" y="3543"/>
                  </a:lnTo>
                  <a:lnTo>
                    <a:pt x="2160" y="3472"/>
                  </a:lnTo>
                  <a:lnTo>
                    <a:pt x="2280" y="3366"/>
                  </a:lnTo>
                  <a:lnTo>
                    <a:pt x="2370" y="3454"/>
                  </a:lnTo>
                  <a:lnTo>
                    <a:pt x="2688" y="3421"/>
                  </a:lnTo>
                  <a:lnTo>
                    <a:pt x="2936" y="3652"/>
                  </a:lnTo>
                  <a:lnTo>
                    <a:pt x="3227" y="394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77" name="Freeform 456"/>
            <p:cNvSpPr>
              <a:spLocks/>
            </p:cNvSpPr>
            <p:nvPr/>
          </p:nvSpPr>
          <p:spPr bwMode="auto">
            <a:xfrm>
              <a:off x="6092519" y="2513446"/>
              <a:ext cx="107054" cy="75335"/>
            </a:xfrm>
            <a:custGeom>
              <a:avLst/>
              <a:gdLst/>
              <a:ahLst/>
              <a:cxnLst>
                <a:cxn ang="0">
                  <a:pos x="266" y="59"/>
                </a:cxn>
                <a:cxn ang="0">
                  <a:pos x="186" y="60"/>
                </a:cxn>
                <a:cxn ang="0">
                  <a:pos x="102" y="90"/>
                </a:cxn>
                <a:cxn ang="0">
                  <a:pos x="6" y="0"/>
                </a:cxn>
                <a:cxn ang="0">
                  <a:pos x="0" y="126"/>
                </a:cxn>
                <a:cxn ang="0">
                  <a:pos x="84" y="138"/>
                </a:cxn>
                <a:cxn ang="0">
                  <a:pos x="144" y="144"/>
                </a:cxn>
                <a:cxn ang="0">
                  <a:pos x="150" y="192"/>
                </a:cxn>
                <a:cxn ang="0">
                  <a:pos x="210" y="252"/>
                </a:cxn>
                <a:cxn ang="0">
                  <a:pos x="276" y="270"/>
                </a:cxn>
                <a:cxn ang="0">
                  <a:pos x="357" y="285"/>
                </a:cxn>
                <a:cxn ang="0">
                  <a:pos x="402" y="234"/>
                </a:cxn>
                <a:cxn ang="0">
                  <a:pos x="348" y="240"/>
                </a:cxn>
                <a:cxn ang="0">
                  <a:pos x="300" y="240"/>
                </a:cxn>
                <a:cxn ang="0">
                  <a:pos x="270" y="192"/>
                </a:cxn>
                <a:cxn ang="0">
                  <a:pos x="264" y="126"/>
                </a:cxn>
                <a:cxn ang="0">
                  <a:pos x="266" y="59"/>
                </a:cxn>
              </a:cxnLst>
              <a:rect l="0" t="0" r="r" b="b"/>
              <a:pathLst>
                <a:path w="402" h="285">
                  <a:moveTo>
                    <a:pt x="266" y="59"/>
                  </a:moveTo>
                  <a:lnTo>
                    <a:pt x="186" y="60"/>
                  </a:lnTo>
                  <a:lnTo>
                    <a:pt x="102" y="90"/>
                  </a:lnTo>
                  <a:lnTo>
                    <a:pt x="6" y="0"/>
                  </a:lnTo>
                  <a:lnTo>
                    <a:pt x="0" y="126"/>
                  </a:lnTo>
                  <a:lnTo>
                    <a:pt x="84" y="138"/>
                  </a:lnTo>
                  <a:lnTo>
                    <a:pt x="144" y="144"/>
                  </a:lnTo>
                  <a:lnTo>
                    <a:pt x="150" y="192"/>
                  </a:lnTo>
                  <a:lnTo>
                    <a:pt x="210" y="252"/>
                  </a:lnTo>
                  <a:lnTo>
                    <a:pt x="276" y="270"/>
                  </a:lnTo>
                  <a:lnTo>
                    <a:pt x="357" y="285"/>
                  </a:lnTo>
                  <a:lnTo>
                    <a:pt x="402" y="234"/>
                  </a:lnTo>
                  <a:lnTo>
                    <a:pt x="348" y="240"/>
                  </a:lnTo>
                  <a:lnTo>
                    <a:pt x="300" y="240"/>
                  </a:lnTo>
                  <a:lnTo>
                    <a:pt x="270" y="192"/>
                  </a:lnTo>
                  <a:lnTo>
                    <a:pt x="264" y="126"/>
                  </a:lnTo>
                  <a:lnTo>
                    <a:pt x="266" y="5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78" name="Freeform 457"/>
            <p:cNvSpPr>
              <a:spLocks/>
            </p:cNvSpPr>
            <p:nvPr/>
          </p:nvSpPr>
          <p:spPr bwMode="auto">
            <a:xfrm>
              <a:off x="1842043" y="2085226"/>
              <a:ext cx="113663" cy="81943"/>
            </a:xfrm>
            <a:custGeom>
              <a:avLst/>
              <a:gdLst/>
              <a:ahLst/>
              <a:cxnLst>
                <a:cxn ang="0">
                  <a:pos x="64" y="0"/>
                </a:cxn>
                <a:cxn ang="0">
                  <a:pos x="0" y="96"/>
                </a:cxn>
                <a:cxn ang="0">
                  <a:pos x="64" y="136"/>
                </a:cxn>
                <a:cxn ang="0">
                  <a:pos x="144" y="176"/>
                </a:cxn>
                <a:cxn ang="0">
                  <a:pos x="232" y="208"/>
                </a:cxn>
                <a:cxn ang="0">
                  <a:pos x="360" y="312"/>
                </a:cxn>
                <a:cxn ang="0">
                  <a:pos x="427" y="227"/>
                </a:cxn>
                <a:cxn ang="0">
                  <a:pos x="360" y="208"/>
                </a:cxn>
                <a:cxn ang="0">
                  <a:pos x="280" y="152"/>
                </a:cxn>
                <a:cxn ang="0">
                  <a:pos x="152" y="88"/>
                </a:cxn>
                <a:cxn ang="0">
                  <a:pos x="64" y="0"/>
                </a:cxn>
              </a:cxnLst>
              <a:rect l="0" t="0" r="r" b="b"/>
              <a:pathLst>
                <a:path w="427" h="312">
                  <a:moveTo>
                    <a:pt x="64" y="0"/>
                  </a:moveTo>
                  <a:lnTo>
                    <a:pt x="0" y="96"/>
                  </a:lnTo>
                  <a:lnTo>
                    <a:pt x="64" y="136"/>
                  </a:lnTo>
                  <a:lnTo>
                    <a:pt x="144" y="176"/>
                  </a:lnTo>
                  <a:lnTo>
                    <a:pt x="232" y="208"/>
                  </a:lnTo>
                  <a:lnTo>
                    <a:pt x="360" y="312"/>
                  </a:lnTo>
                  <a:lnTo>
                    <a:pt x="427" y="227"/>
                  </a:lnTo>
                  <a:lnTo>
                    <a:pt x="360" y="208"/>
                  </a:lnTo>
                  <a:lnTo>
                    <a:pt x="280" y="152"/>
                  </a:lnTo>
                  <a:lnTo>
                    <a:pt x="152" y="88"/>
                  </a:lnTo>
                  <a:lnTo>
                    <a:pt x="64"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79" name="Freeform 458"/>
            <p:cNvSpPr>
              <a:spLocks/>
            </p:cNvSpPr>
            <p:nvPr/>
          </p:nvSpPr>
          <p:spPr bwMode="auto">
            <a:xfrm>
              <a:off x="3010395" y="2324448"/>
              <a:ext cx="47580" cy="37007"/>
            </a:xfrm>
            <a:custGeom>
              <a:avLst/>
              <a:gdLst/>
              <a:ahLst/>
              <a:cxnLst>
                <a:cxn ang="0">
                  <a:pos x="157" y="140"/>
                </a:cxn>
                <a:cxn ang="0">
                  <a:pos x="181" y="45"/>
                </a:cxn>
                <a:cxn ang="0">
                  <a:pos x="91" y="0"/>
                </a:cxn>
                <a:cxn ang="0">
                  <a:pos x="0" y="45"/>
                </a:cxn>
                <a:cxn ang="0">
                  <a:pos x="69" y="84"/>
                </a:cxn>
                <a:cxn ang="0">
                  <a:pos x="157" y="140"/>
                </a:cxn>
              </a:cxnLst>
              <a:rect l="0" t="0" r="r" b="b"/>
              <a:pathLst>
                <a:path w="181" h="140">
                  <a:moveTo>
                    <a:pt x="157" y="140"/>
                  </a:moveTo>
                  <a:lnTo>
                    <a:pt x="181" y="45"/>
                  </a:lnTo>
                  <a:lnTo>
                    <a:pt x="91" y="0"/>
                  </a:lnTo>
                  <a:lnTo>
                    <a:pt x="0" y="45"/>
                  </a:lnTo>
                  <a:lnTo>
                    <a:pt x="69" y="84"/>
                  </a:lnTo>
                  <a:lnTo>
                    <a:pt x="157" y="14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80" name="Freeform 459"/>
            <p:cNvSpPr>
              <a:spLocks/>
            </p:cNvSpPr>
            <p:nvPr/>
          </p:nvSpPr>
          <p:spPr bwMode="auto">
            <a:xfrm>
              <a:off x="2620505" y="2194925"/>
              <a:ext cx="42293" cy="50223"/>
            </a:xfrm>
            <a:custGeom>
              <a:avLst/>
              <a:gdLst/>
              <a:ahLst/>
              <a:cxnLst>
                <a:cxn ang="0">
                  <a:pos x="159" y="38"/>
                </a:cxn>
                <a:cxn ang="0">
                  <a:pos x="80" y="0"/>
                </a:cxn>
                <a:cxn ang="0">
                  <a:pos x="23" y="38"/>
                </a:cxn>
                <a:cxn ang="0">
                  <a:pos x="0" y="120"/>
                </a:cxn>
                <a:cxn ang="0">
                  <a:pos x="23" y="174"/>
                </a:cxn>
                <a:cxn ang="0">
                  <a:pos x="88" y="192"/>
                </a:cxn>
                <a:cxn ang="0">
                  <a:pos x="144" y="160"/>
                </a:cxn>
                <a:cxn ang="0">
                  <a:pos x="159" y="38"/>
                </a:cxn>
              </a:cxnLst>
              <a:rect l="0" t="0" r="r" b="b"/>
              <a:pathLst>
                <a:path w="159" h="192">
                  <a:moveTo>
                    <a:pt x="159" y="38"/>
                  </a:moveTo>
                  <a:lnTo>
                    <a:pt x="80" y="0"/>
                  </a:lnTo>
                  <a:lnTo>
                    <a:pt x="23" y="38"/>
                  </a:lnTo>
                  <a:lnTo>
                    <a:pt x="0" y="120"/>
                  </a:lnTo>
                  <a:lnTo>
                    <a:pt x="23" y="174"/>
                  </a:lnTo>
                  <a:lnTo>
                    <a:pt x="88" y="192"/>
                  </a:lnTo>
                  <a:lnTo>
                    <a:pt x="144" y="160"/>
                  </a:lnTo>
                  <a:lnTo>
                    <a:pt x="159" y="3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81" name="Freeform 460"/>
            <p:cNvSpPr>
              <a:spLocks/>
            </p:cNvSpPr>
            <p:nvPr/>
          </p:nvSpPr>
          <p:spPr bwMode="auto">
            <a:xfrm>
              <a:off x="2732846" y="2288763"/>
              <a:ext cx="25111" cy="58153"/>
            </a:xfrm>
            <a:custGeom>
              <a:avLst/>
              <a:gdLst/>
              <a:ahLst/>
              <a:cxnLst>
                <a:cxn ang="0">
                  <a:pos x="96" y="125"/>
                </a:cxn>
                <a:cxn ang="0">
                  <a:pos x="8" y="0"/>
                </a:cxn>
                <a:cxn ang="0">
                  <a:pos x="0" y="117"/>
                </a:cxn>
                <a:cxn ang="0">
                  <a:pos x="32" y="221"/>
                </a:cxn>
                <a:cxn ang="0">
                  <a:pos x="96" y="205"/>
                </a:cxn>
                <a:cxn ang="0">
                  <a:pos x="96" y="125"/>
                </a:cxn>
              </a:cxnLst>
              <a:rect l="0" t="0" r="r" b="b"/>
              <a:pathLst>
                <a:path w="96" h="221">
                  <a:moveTo>
                    <a:pt x="96" y="125"/>
                  </a:moveTo>
                  <a:lnTo>
                    <a:pt x="8" y="0"/>
                  </a:lnTo>
                  <a:lnTo>
                    <a:pt x="0" y="117"/>
                  </a:lnTo>
                  <a:lnTo>
                    <a:pt x="32" y="221"/>
                  </a:lnTo>
                  <a:lnTo>
                    <a:pt x="96" y="205"/>
                  </a:lnTo>
                  <a:lnTo>
                    <a:pt x="96" y="12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82" name="Freeform 461"/>
            <p:cNvSpPr>
              <a:spLocks/>
            </p:cNvSpPr>
            <p:nvPr/>
          </p:nvSpPr>
          <p:spPr bwMode="auto">
            <a:xfrm>
              <a:off x="2768531" y="2344273"/>
              <a:ext cx="52867" cy="30399"/>
            </a:xfrm>
            <a:custGeom>
              <a:avLst/>
              <a:gdLst/>
              <a:ahLst/>
              <a:cxnLst>
                <a:cxn ang="0">
                  <a:pos x="200" y="96"/>
                </a:cxn>
                <a:cxn ang="0">
                  <a:pos x="112" y="24"/>
                </a:cxn>
                <a:cxn ang="0">
                  <a:pos x="40" y="0"/>
                </a:cxn>
                <a:cxn ang="0">
                  <a:pos x="8" y="24"/>
                </a:cxn>
                <a:cxn ang="0">
                  <a:pos x="0" y="112"/>
                </a:cxn>
                <a:cxn ang="0">
                  <a:pos x="112" y="104"/>
                </a:cxn>
                <a:cxn ang="0">
                  <a:pos x="200" y="96"/>
                </a:cxn>
              </a:cxnLst>
              <a:rect l="0" t="0" r="r" b="b"/>
              <a:pathLst>
                <a:path w="200" h="112">
                  <a:moveTo>
                    <a:pt x="200" y="96"/>
                  </a:moveTo>
                  <a:lnTo>
                    <a:pt x="112" y="24"/>
                  </a:lnTo>
                  <a:lnTo>
                    <a:pt x="40" y="0"/>
                  </a:lnTo>
                  <a:lnTo>
                    <a:pt x="8" y="24"/>
                  </a:lnTo>
                  <a:lnTo>
                    <a:pt x="0" y="112"/>
                  </a:lnTo>
                  <a:lnTo>
                    <a:pt x="112" y="104"/>
                  </a:lnTo>
                  <a:lnTo>
                    <a:pt x="200" y="9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83" name="Freeform 462"/>
            <p:cNvSpPr>
              <a:spLocks/>
            </p:cNvSpPr>
            <p:nvPr/>
          </p:nvSpPr>
          <p:spPr bwMode="auto">
            <a:xfrm>
              <a:off x="2808181" y="2329735"/>
              <a:ext cx="38328" cy="30399"/>
            </a:xfrm>
            <a:custGeom>
              <a:avLst/>
              <a:gdLst/>
              <a:ahLst/>
              <a:cxnLst>
                <a:cxn ang="0">
                  <a:pos x="144" y="88"/>
                </a:cxn>
                <a:cxn ang="0">
                  <a:pos x="64" y="0"/>
                </a:cxn>
                <a:cxn ang="0">
                  <a:pos x="0" y="8"/>
                </a:cxn>
                <a:cxn ang="0">
                  <a:pos x="64" y="72"/>
                </a:cxn>
                <a:cxn ang="0">
                  <a:pos x="104" y="112"/>
                </a:cxn>
                <a:cxn ang="0">
                  <a:pos x="144" y="88"/>
                </a:cxn>
              </a:cxnLst>
              <a:rect l="0" t="0" r="r" b="b"/>
              <a:pathLst>
                <a:path w="144" h="112">
                  <a:moveTo>
                    <a:pt x="144" y="88"/>
                  </a:moveTo>
                  <a:lnTo>
                    <a:pt x="64" y="0"/>
                  </a:lnTo>
                  <a:lnTo>
                    <a:pt x="0" y="8"/>
                  </a:lnTo>
                  <a:lnTo>
                    <a:pt x="64" y="72"/>
                  </a:lnTo>
                  <a:lnTo>
                    <a:pt x="104" y="112"/>
                  </a:lnTo>
                  <a:lnTo>
                    <a:pt x="144" y="8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84" name="Freeform 463"/>
            <p:cNvSpPr>
              <a:spLocks/>
            </p:cNvSpPr>
            <p:nvPr/>
          </p:nvSpPr>
          <p:spPr bwMode="auto">
            <a:xfrm>
              <a:off x="2962815" y="2324448"/>
              <a:ext cx="23790" cy="30399"/>
            </a:xfrm>
            <a:custGeom>
              <a:avLst/>
              <a:gdLst/>
              <a:ahLst/>
              <a:cxnLst>
                <a:cxn ang="0">
                  <a:pos x="91" y="84"/>
                </a:cxn>
                <a:cxn ang="0">
                  <a:pos x="91" y="0"/>
                </a:cxn>
                <a:cxn ang="0">
                  <a:pos x="0" y="0"/>
                </a:cxn>
                <a:cxn ang="0">
                  <a:pos x="19" y="76"/>
                </a:cxn>
                <a:cxn ang="0">
                  <a:pos x="51" y="116"/>
                </a:cxn>
                <a:cxn ang="0">
                  <a:pos x="91" y="84"/>
                </a:cxn>
              </a:cxnLst>
              <a:rect l="0" t="0" r="r" b="b"/>
              <a:pathLst>
                <a:path w="91" h="116">
                  <a:moveTo>
                    <a:pt x="91" y="84"/>
                  </a:moveTo>
                  <a:lnTo>
                    <a:pt x="91" y="0"/>
                  </a:lnTo>
                  <a:lnTo>
                    <a:pt x="0" y="0"/>
                  </a:lnTo>
                  <a:lnTo>
                    <a:pt x="19" y="76"/>
                  </a:lnTo>
                  <a:lnTo>
                    <a:pt x="51" y="116"/>
                  </a:lnTo>
                  <a:lnTo>
                    <a:pt x="91" y="8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85" name="Freeform 464"/>
            <p:cNvSpPr>
              <a:spLocks/>
            </p:cNvSpPr>
            <p:nvPr/>
          </p:nvSpPr>
          <p:spPr bwMode="auto">
            <a:xfrm>
              <a:off x="3022291" y="2480405"/>
              <a:ext cx="35685" cy="71370"/>
            </a:xfrm>
            <a:custGeom>
              <a:avLst/>
              <a:gdLst/>
              <a:ahLst/>
              <a:cxnLst>
                <a:cxn ang="0">
                  <a:pos x="46" y="272"/>
                </a:cxn>
                <a:cxn ang="0">
                  <a:pos x="0" y="227"/>
                </a:cxn>
                <a:cxn ang="0">
                  <a:pos x="40" y="167"/>
                </a:cxn>
                <a:cxn ang="0">
                  <a:pos x="46" y="46"/>
                </a:cxn>
                <a:cxn ang="0">
                  <a:pos x="91" y="0"/>
                </a:cxn>
                <a:cxn ang="0">
                  <a:pos x="136" y="46"/>
                </a:cxn>
                <a:cxn ang="0">
                  <a:pos x="120" y="175"/>
                </a:cxn>
                <a:cxn ang="0">
                  <a:pos x="46" y="272"/>
                </a:cxn>
              </a:cxnLst>
              <a:rect l="0" t="0" r="r" b="b"/>
              <a:pathLst>
                <a:path w="136" h="272">
                  <a:moveTo>
                    <a:pt x="46" y="272"/>
                  </a:moveTo>
                  <a:lnTo>
                    <a:pt x="0" y="227"/>
                  </a:lnTo>
                  <a:lnTo>
                    <a:pt x="40" y="167"/>
                  </a:lnTo>
                  <a:lnTo>
                    <a:pt x="46" y="46"/>
                  </a:lnTo>
                  <a:lnTo>
                    <a:pt x="91" y="0"/>
                  </a:lnTo>
                  <a:lnTo>
                    <a:pt x="136" y="46"/>
                  </a:lnTo>
                  <a:lnTo>
                    <a:pt x="120" y="175"/>
                  </a:lnTo>
                  <a:lnTo>
                    <a:pt x="46" y="27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86" name="Freeform 465"/>
            <p:cNvSpPr>
              <a:spLocks/>
            </p:cNvSpPr>
            <p:nvPr/>
          </p:nvSpPr>
          <p:spPr bwMode="auto">
            <a:xfrm>
              <a:off x="5540062" y="3585317"/>
              <a:ext cx="111020" cy="46259"/>
            </a:xfrm>
            <a:custGeom>
              <a:avLst/>
              <a:gdLst/>
              <a:ahLst/>
              <a:cxnLst>
                <a:cxn ang="0">
                  <a:pos x="227" y="174"/>
                </a:cxn>
                <a:cxn ang="0">
                  <a:pos x="332" y="120"/>
                </a:cxn>
                <a:cxn ang="0">
                  <a:pos x="418" y="39"/>
                </a:cxn>
                <a:cxn ang="0">
                  <a:pos x="389" y="0"/>
                </a:cxn>
                <a:cxn ang="0">
                  <a:pos x="332" y="63"/>
                </a:cxn>
                <a:cxn ang="0">
                  <a:pos x="216" y="77"/>
                </a:cxn>
                <a:cxn ang="0">
                  <a:pos x="149" y="58"/>
                </a:cxn>
                <a:cxn ang="0">
                  <a:pos x="149" y="10"/>
                </a:cxn>
                <a:cxn ang="0">
                  <a:pos x="72" y="20"/>
                </a:cxn>
                <a:cxn ang="0">
                  <a:pos x="0" y="38"/>
                </a:cxn>
                <a:cxn ang="0">
                  <a:pos x="39" y="106"/>
                </a:cxn>
                <a:cxn ang="0">
                  <a:pos x="111" y="96"/>
                </a:cxn>
                <a:cxn ang="0">
                  <a:pos x="227" y="174"/>
                </a:cxn>
              </a:cxnLst>
              <a:rect l="0" t="0" r="r" b="b"/>
              <a:pathLst>
                <a:path w="418" h="174">
                  <a:moveTo>
                    <a:pt x="227" y="174"/>
                  </a:moveTo>
                  <a:lnTo>
                    <a:pt x="332" y="120"/>
                  </a:lnTo>
                  <a:lnTo>
                    <a:pt x="418" y="39"/>
                  </a:lnTo>
                  <a:lnTo>
                    <a:pt x="389" y="0"/>
                  </a:lnTo>
                  <a:lnTo>
                    <a:pt x="332" y="63"/>
                  </a:lnTo>
                  <a:lnTo>
                    <a:pt x="216" y="77"/>
                  </a:lnTo>
                  <a:lnTo>
                    <a:pt x="149" y="58"/>
                  </a:lnTo>
                  <a:lnTo>
                    <a:pt x="149" y="10"/>
                  </a:lnTo>
                  <a:lnTo>
                    <a:pt x="72" y="20"/>
                  </a:lnTo>
                  <a:lnTo>
                    <a:pt x="0" y="38"/>
                  </a:lnTo>
                  <a:lnTo>
                    <a:pt x="39" y="106"/>
                  </a:lnTo>
                  <a:lnTo>
                    <a:pt x="111" y="96"/>
                  </a:lnTo>
                  <a:lnTo>
                    <a:pt x="227" y="17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87" name="Freeform 466"/>
            <p:cNvSpPr>
              <a:spLocks/>
            </p:cNvSpPr>
            <p:nvPr/>
          </p:nvSpPr>
          <p:spPr bwMode="auto">
            <a:xfrm>
              <a:off x="5047082" y="2735485"/>
              <a:ext cx="318521" cy="515449"/>
            </a:xfrm>
            <a:custGeom>
              <a:avLst/>
              <a:gdLst/>
              <a:ahLst/>
              <a:cxnLst>
                <a:cxn ang="0">
                  <a:pos x="225" y="1950"/>
                </a:cxn>
                <a:cxn ang="0">
                  <a:pos x="50" y="1875"/>
                </a:cxn>
                <a:cxn ang="0">
                  <a:pos x="0" y="1775"/>
                </a:cxn>
                <a:cxn ang="0">
                  <a:pos x="60" y="1610"/>
                </a:cxn>
                <a:cxn ang="0">
                  <a:pos x="80" y="1470"/>
                </a:cxn>
                <a:cxn ang="0">
                  <a:pos x="150" y="1325"/>
                </a:cxn>
                <a:cxn ang="0">
                  <a:pos x="155" y="1130"/>
                </a:cxn>
                <a:cxn ang="0">
                  <a:pos x="80" y="935"/>
                </a:cxn>
                <a:cxn ang="0">
                  <a:pos x="20" y="795"/>
                </a:cxn>
                <a:cxn ang="0">
                  <a:pos x="30" y="522"/>
                </a:cxn>
                <a:cxn ang="0">
                  <a:pos x="12" y="449"/>
                </a:cxn>
                <a:cxn ang="0">
                  <a:pos x="63" y="425"/>
                </a:cxn>
                <a:cxn ang="0">
                  <a:pos x="125" y="414"/>
                </a:cxn>
                <a:cxn ang="0">
                  <a:pos x="147" y="341"/>
                </a:cxn>
                <a:cxn ang="0">
                  <a:pos x="146" y="284"/>
                </a:cxn>
                <a:cxn ang="0">
                  <a:pos x="159" y="215"/>
                </a:cxn>
                <a:cxn ang="0">
                  <a:pos x="203" y="138"/>
                </a:cxn>
                <a:cxn ang="0">
                  <a:pos x="272" y="59"/>
                </a:cxn>
                <a:cxn ang="0">
                  <a:pos x="350" y="6"/>
                </a:cxn>
                <a:cxn ang="0">
                  <a:pos x="528" y="0"/>
                </a:cxn>
                <a:cxn ang="0">
                  <a:pos x="680" y="120"/>
                </a:cxn>
                <a:cxn ang="0">
                  <a:pos x="920" y="242"/>
                </a:cxn>
                <a:cxn ang="0">
                  <a:pos x="1025" y="255"/>
                </a:cxn>
                <a:cxn ang="0">
                  <a:pos x="1205" y="395"/>
                </a:cxn>
                <a:cxn ang="0">
                  <a:pos x="1176" y="500"/>
                </a:cxn>
                <a:cxn ang="0">
                  <a:pos x="810" y="825"/>
                </a:cxn>
                <a:cxn ang="0">
                  <a:pos x="780" y="740"/>
                </a:cxn>
                <a:cxn ang="0">
                  <a:pos x="900" y="675"/>
                </a:cxn>
                <a:cxn ang="0">
                  <a:pos x="910" y="490"/>
                </a:cxn>
                <a:cxn ang="0">
                  <a:pos x="855" y="390"/>
                </a:cxn>
                <a:cxn ang="0">
                  <a:pos x="735" y="350"/>
                </a:cxn>
                <a:cxn ang="0">
                  <a:pos x="575" y="450"/>
                </a:cxn>
                <a:cxn ang="0">
                  <a:pos x="435" y="560"/>
                </a:cxn>
                <a:cxn ang="0">
                  <a:pos x="525" y="765"/>
                </a:cxn>
                <a:cxn ang="0">
                  <a:pos x="560" y="935"/>
                </a:cxn>
                <a:cxn ang="0">
                  <a:pos x="485" y="1085"/>
                </a:cxn>
                <a:cxn ang="0">
                  <a:pos x="510" y="1290"/>
                </a:cxn>
                <a:cxn ang="0">
                  <a:pos x="560" y="1395"/>
                </a:cxn>
                <a:cxn ang="0">
                  <a:pos x="465" y="1505"/>
                </a:cxn>
                <a:cxn ang="0">
                  <a:pos x="465" y="1655"/>
                </a:cxn>
                <a:cxn ang="0">
                  <a:pos x="540" y="1835"/>
                </a:cxn>
                <a:cxn ang="0">
                  <a:pos x="335" y="1880"/>
                </a:cxn>
                <a:cxn ang="0">
                  <a:pos x="225" y="1950"/>
                </a:cxn>
              </a:cxnLst>
              <a:rect l="0" t="0" r="r" b="b"/>
              <a:pathLst>
                <a:path w="1205" h="1950">
                  <a:moveTo>
                    <a:pt x="225" y="1950"/>
                  </a:moveTo>
                  <a:lnTo>
                    <a:pt x="50" y="1875"/>
                  </a:lnTo>
                  <a:lnTo>
                    <a:pt x="0" y="1775"/>
                  </a:lnTo>
                  <a:lnTo>
                    <a:pt x="60" y="1610"/>
                  </a:lnTo>
                  <a:lnTo>
                    <a:pt x="80" y="1470"/>
                  </a:lnTo>
                  <a:lnTo>
                    <a:pt x="150" y="1325"/>
                  </a:lnTo>
                  <a:lnTo>
                    <a:pt x="155" y="1130"/>
                  </a:lnTo>
                  <a:lnTo>
                    <a:pt x="80" y="935"/>
                  </a:lnTo>
                  <a:lnTo>
                    <a:pt x="20" y="795"/>
                  </a:lnTo>
                  <a:lnTo>
                    <a:pt x="30" y="522"/>
                  </a:lnTo>
                  <a:lnTo>
                    <a:pt x="12" y="449"/>
                  </a:lnTo>
                  <a:lnTo>
                    <a:pt x="63" y="425"/>
                  </a:lnTo>
                  <a:lnTo>
                    <a:pt x="125" y="414"/>
                  </a:lnTo>
                  <a:lnTo>
                    <a:pt x="147" y="341"/>
                  </a:lnTo>
                  <a:lnTo>
                    <a:pt x="146" y="284"/>
                  </a:lnTo>
                  <a:lnTo>
                    <a:pt x="159" y="215"/>
                  </a:lnTo>
                  <a:lnTo>
                    <a:pt x="203" y="138"/>
                  </a:lnTo>
                  <a:lnTo>
                    <a:pt x="272" y="59"/>
                  </a:lnTo>
                  <a:lnTo>
                    <a:pt x="350" y="6"/>
                  </a:lnTo>
                  <a:lnTo>
                    <a:pt x="528" y="0"/>
                  </a:lnTo>
                  <a:lnTo>
                    <a:pt x="680" y="120"/>
                  </a:lnTo>
                  <a:lnTo>
                    <a:pt x="920" y="242"/>
                  </a:lnTo>
                  <a:lnTo>
                    <a:pt x="1025" y="255"/>
                  </a:lnTo>
                  <a:lnTo>
                    <a:pt x="1205" y="395"/>
                  </a:lnTo>
                  <a:lnTo>
                    <a:pt x="1176" y="500"/>
                  </a:lnTo>
                  <a:lnTo>
                    <a:pt x="810" y="825"/>
                  </a:lnTo>
                  <a:lnTo>
                    <a:pt x="780" y="740"/>
                  </a:lnTo>
                  <a:lnTo>
                    <a:pt x="900" y="675"/>
                  </a:lnTo>
                  <a:lnTo>
                    <a:pt x="910" y="490"/>
                  </a:lnTo>
                  <a:lnTo>
                    <a:pt x="855" y="390"/>
                  </a:lnTo>
                  <a:lnTo>
                    <a:pt x="735" y="350"/>
                  </a:lnTo>
                  <a:lnTo>
                    <a:pt x="575" y="450"/>
                  </a:lnTo>
                  <a:lnTo>
                    <a:pt x="435" y="560"/>
                  </a:lnTo>
                  <a:lnTo>
                    <a:pt x="525" y="765"/>
                  </a:lnTo>
                  <a:lnTo>
                    <a:pt x="560" y="935"/>
                  </a:lnTo>
                  <a:lnTo>
                    <a:pt x="485" y="1085"/>
                  </a:lnTo>
                  <a:lnTo>
                    <a:pt x="510" y="1290"/>
                  </a:lnTo>
                  <a:lnTo>
                    <a:pt x="560" y="1395"/>
                  </a:lnTo>
                  <a:lnTo>
                    <a:pt x="465" y="1505"/>
                  </a:lnTo>
                  <a:lnTo>
                    <a:pt x="465" y="1655"/>
                  </a:lnTo>
                  <a:lnTo>
                    <a:pt x="540" y="1835"/>
                  </a:lnTo>
                  <a:lnTo>
                    <a:pt x="335" y="1880"/>
                  </a:lnTo>
                  <a:lnTo>
                    <a:pt x="225" y="195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88" name="Freeform 467"/>
            <p:cNvSpPr>
              <a:spLocks/>
            </p:cNvSpPr>
            <p:nvPr/>
          </p:nvSpPr>
          <p:spPr bwMode="auto">
            <a:xfrm>
              <a:off x="4966460" y="2625788"/>
              <a:ext cx="151991" cy="327773"/>
            </a:xfrm>
            <a:custGeom>
              <a:avLst/>
              <a:gdLst/>
              <a:ahLst/>
              <a:cxnLst>
                <a:cxn ang="0">
                  <a:pos x="0" y="834"/>
                </a:cxn>
                <a:cxn ang="0">
                  <a:pos x="127" y="765"/>
                </a:cxn>
                <a:cxn ang="0">
                  <a:pos x="207" y="702"/>
                </a:cxn>
                <a:cxn ang="0">
                  <a:pos x="207" y="585"/>
                </a:cxn>
                <a:cxn ang="0">
                  <a:pos x="232" y="475"/>
                </a:cxn>
                <a:cxn ang="0">
                  <a:pos x="312" y="418"/>
                </a:cxn>
                <a:cxn ang="0">
                  <a:pos x="262" y="165"/>
                </a:cxn>
                <a:cxn ang="0">
                  <a:pos x="310" y="0"/>
                </a:cxn>
                <a:cxn ang="0">
                  <a:pos x="385" y="22"/>
                </a:cxn>
                <a:cxn ang="0">
                  <a:pos x="357" y="166"/>
                </a:cxn>
                <a:cxn ang="0">
                  <a:pos x="490" y="226"/>
                </a:cxn>
                <a:cxn ang="0">
                  <a:pos x="547" y="363"/>
                </a:cxn>
                <a:cxn ang="0">
                  <a:pos x="579" y="474"/>
                </a:cxn>
                <a:cxn ang="0">
                  <a:pos x="510" y="552"/>
                </a:cxn>
                <a:cxn ang="0">
                  <a:pos x="469" y="627"/>
                </a:cxn>
                <a:cxn ang="0">
                  <a:pos x="454" y="691"/>
                </a:cxn>
                <a:cxn ang="0">
                  <a:pos x="453" y="759"/>
                </a:cxn>
                <a:cxn ang="0">
                  <a:pos x="433" y="828"/>
                </a:cxn>
                <a:cxn ang="0">
                  <a:pos x="373" y="840"/>
                </a:cxn>
                <a:cxn ang="0">
                  <a:pos x="319" y="862"/>
                </a:cxn>
                <a:cxn ang="0">
                  <a:pos x="337" y="936"/>
                </a:cxn>
                <a:cxn ang="0">
                  <a:pos x="331" y="1083"/>
                </a:cxn>
                <a:cxn ang="0">
                  <a:pos x="327" y="1210"/>
                </a:cxn>
                <a:cxn ang="0">
                  <a:pos x="141" y="1239"/>
                </a:cxn>
                <a:cxn ang="0">
                  <a:pos x="36" y="1122"/>
                </a:cxn>
                <a:cxn ang="0">
                  <a:pos x="70" y="955"/>
                </a:cxn>
                <a:cxn ang="0">
                  <a:pos x="0" y="834"/>
                </a:cxn>
              </a:cxnLst>
              <a:rect l="0" t="0" r="r" b="b"/>
              <a:pathLst>
                <a:path w="579" h="1239">
                  <a:moveTo>
                    <a:pt x="0" y="834"/>
                  </a:moveTo>
                  <a:lnTo>
                    <a:pt x="127" y="765"/>
                  </a:lnTo>
                  <a:lnTo>
                    <a:pt x="207" y="702"/>
                  </a:lnTo>
                  <a:lnTo>
                    <a:pt x="207" y="585"/>
                  </a:lnTo>
                  <a:lnTo>
                    <a:pt x="232" y="475"/>
                  </a:lnTo>
                  <a:lnTo>
                    <a:pt x="312" y="418"/>
                  </a:lnTo>
                  <a:lnTo>
                    <a:pt x="262" y="165"/>
                  </a:lnTo>
                  <a:lnTo>
                    <a:pt x="310" y="0"/>
                  </a:lnTo>
                  <a:lnTo>
                    <a:pt x="385" y="22"/>
                  </a:lnTo>
                  <a:lnTo>
                    <a:pt x="357" y="166"/>
                  </a:lnTo>
                  <a:lnTo>
                    <a:pt x="490" y="226"/>
                  </a:lnTo>
                  <a:lnTo>
                    <a:pt x="547" y="363"/>
                  </a:lnTo>
                  <a:lnTo>
                    <a:pt x="579" y="474"/>
                  </a:lnTo>
                  <a:lnTo>
                    <a:pt x="510" y="552"/>
                  </a:lnTo>
                  <a:lnTo>
                    <a:pt x="469" y="627"/>
                  </a:lnTo>
                  <a:lnTo>
                    <a:pt x="454" y="691"/>
                  </a:lnTo>
                  <a:lnTo>
                    <a:pt x="453" y="759"/>
                  </a:lnTo>
                  <a:lnTo>
                    <a:pt x="433" y="828"/>
                  </a:lnTo>
                  <a:lnTo>
                    <a:pt x="373" y="840"/>
                  </a:lnTo>
                  <a:lnTo>
                    <a:pt x="319" y="862"/>
                  </a:lnTo>
                  <a:lnTo>
                    <a:pt x="337" y="936"/>
                  </a:lnTo>
                  <a:lnTo>
                    <a:pt x="331" y="1083"/>
                  </a:lnTo>
                  <a:lnTo>
                    <a:pt x="327" y="1210"/>
                  </a:lnTo>
                  <a:lnTo>
                    <a:pt x="141" y="1239"/>
                  </a:lnTo>
                  <a:lnTo>
                    <a:pt x="36" y="1122"/>
                  </a:lnTo>
                  <a:lnTo>
                    <a:pt x="70" y="955"/>
                  </a:lnTo>
                  <a:lnTo>
                    <a:pt x="0" y="83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89" name="Freeform 468"/>
            <p:cNvSpPr>
              <a:spLocks/>
            </p:cNvSpPr>
            <p:nvPr/>
          </p:nvSpPr>
          <p:spPr bwMode="auto">
            <a:xfrm>
              <a:off x="6208825" y="2953561"/>
              <a:ext cx="109698" cy="30399"/>
            </a:xfrm>
            <a:custGeom>
              <a:avLst/>
              <a:gdLst/>
              <a:ahLst/>
              <a:cxnLst>
                <a:cxn ang="0">
                  <a:pos x="55" y="114"/>
                </a:cxn>
                <a:cxn ang="0">
                  <a:pos x="0" y="88"/>
                </a:cxn>
                <a:cxn ang="0">
                  <a:pos x="120" y="8"/>
                </a:cxn>
                <a:cxn ang="0">
                  <a:pos x="232" y="0"/>
                </a:cxn>
                <a:cxn ang="0">
                  <a:pos x="320" y="8"/>
                </a:cxn>
                <a:cxn ang="0">
                  <a:pos x="418" y="24"/>
                </a:cxn>
                <a:cxn ang="0">
                  <a:pos x="368" y="56"/>
                </a:cxn>
                <a:cxn ang="0">
                  <a:pos x="248" y="64"/>
                </a:cxn>
                <a:cxn ang="0">
                  <a:pos x="144" y="80"/>
                </a:cxn>
                <a:cxn ang="0">
                  <a:pos x="55" y="114"/>
                </a:cxn>
              </a:cxnLst>
              <a:rect l="0" t="0" r="r" b="b"/>
              <a:pathLst>
                <a:path w="418" h="114">
                  <a:moveTo>
                    <a:pt x="55" y="114"/>
                  </a:moveTo>
                  <a:lnTo>
                    <a:pt x="0" y="88"/>
                  </a:lnTo>
                  <a:lnTo>
                    <a:pt x="120" y="8"/>
                  </a:lnTo>
                  <a:lnTo>
                    <a:pt x="232" y="0"/>
                  </a:lnTo>
                  <a:lnTo>
                    <a:pt x="320" y="8"/>
                  </a:lnTo>
                  <a:lnTo>
                    <a:pt x="418" y="24"/>
                  </a:lnTo>
                  <a:lnTo>
                    <a:pt x="368" y="56"/>
                  </a:lnTo>
                  <a:lnTo>
                    <a:pt x="248" y="64"/>
                  </a:lnTo>
                  <a:lnTo>
                    <a:pt x="144" y="80"/>
                  </a:lnTo>
                  <a:lnTo>
                    <a:pt x="55" y="11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grpSp>
      <p:pic>
        <p:nvPicPr>
          <p:cNvPr id="41" name="Picture 40">
            <a:extLst>
              <a:ext uri="{FF2B5EF4-FFF2-40B4-BE49-F238E27FC236}">
                <a16:creationId xmlns:a16="http://schemas.microsoft.com/office/drawing/2014/main" id="{59618BD0-F239-4A9F-B342-FC76D374BEA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8924" y="3261074"/>
            <a:ext cx="3632200" cy="2630809"/>
          </a:xfrm>
          <a:prstGeom prst="rect">
            <a:avLst/>
          </a:prstGeom>
        </p:spPr>
      </p:pic>
    </p:spTree>
    <p:extLst>
      <p:ext uri="{BB962C8B-B14F-4D97-AF65-F5344CB8AC3E}">
        <p14:creationId xmlns:p14="http://schemas.microsoft.com/office/powerpoint/2010/main" val="2545706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2197100" y="1589669"/>
            <a:ext cx="1305729" cy="727911"/>
            <a:chOff x="10063182" y="1533961"/>
            <a:chExt cx="2104965" cy="1145818"/>
          </a:xfrm>
        </p:grpSpPr>
        <p:pic>
          <p:nvPicPr>
            <p:cNvPr id="27" name="Picture 12" descr="Hasil gambar untuk icon use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62168" y="1573800"/>
              <a:ext cx="1105979" cy="110597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descr="Hasil gambar untuk icon use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63182" y="1533961"/>
              <a:ext cx="1105979" cy="11059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4193983" y="1608374"/>
            <a:ext cx="1292418" cy="708390"/>
            <a:chOff x="9055940" y="3263744"/>
            <a:chExt cx="2083507" cy="1115090"/>
          </a:xfrm>
        </p:grpSpPr>
        <p:pic>
          <p:nvPicPr>
            <p:cNvPr id="30" name="Picture 12" descr="Hasil gambar untuk icon use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33468" y="3263744"/>
              <a:ext cx="1105979" cy="110597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 descr="Hasil gambar untuk icon user"/>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55940" y="3272855"/>
              <a:ext cx="1105979" cy="1105979"/>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406400" y="968392"/>
            <a:ext cx="6946900" cy="646331"/>
          </a:xfrm>
          <a:prstGeom prst="rect">
            <a:avLst/>
          </a:prstGeom>
          <a:gradFill>
            <a:gsLst>
              <a:gs pos="0">
                <a:schemeClr val="bg1"/>
              </a:gs>
              <a:gs pos="99457">
                <a:schemeClr val="bg1"/>
              </a:gs>
              <a:gs pos="50000">
                <a:schemeClr val="bg2"/>
              </a:gs>
            </a:gsLst>
            <a:lin ang="0" scaled="1"/>
          </a:gradFill>
        </p:spPr>
        <p:txBody>
          <a:bodyPr wrap="square" rtlCol="0">
            <a:spAutoFit/>
          </a:bodyPr>
          <a:lstStyle/>
          <a:p>
            <a:pPr algn="ctr"/>
            <a:r>
              <a:rPr lang="en-US" dirty="0" smtClean="0">
                <a:latin typeface="Segoe UI" panose="020B0502040204020203" pitchFamily="34" charset="0"/>
                <a:cs typeface="Segoe UI" panose="020B0502040204020203" pitchFamily="34" charset="0"/>
              </a:rPr>
              <a:t>Proses </a:t>
            </a:r>
            <a:r>
              <a:rPr lang="en-US" dirty="0" err="1" smtClean="0">
                <a:latin typeface="Segoe UI" panose="020B0502040204020203" pitchFamily="34" charset="0"/>
                <a:cs typeface="Segoe UI" panose="020B0502040204020203" pitchFamily="34" charset="0"/>
              </a:rPr>
              <a:t>pemadanan</a:t>
            </a:r>
            <a:r>
              <a:rPr lang="en-US" dirty="0" smtClean="0">
                <a:latin typeface="Segoe UI" panose="020B0502040204020203" pitchFamily="34" charset="0"/>
                <a:cs typeface="Segoe UI" panose="020B0502040204020203" pitchFamily="34" charset="0"/>
              </a:rPr>
              <a:t> data </a:t>
            </a:r>
            <a:r>
              <a:rPr lang="en-US" dirty="0" err="1" smtClean="0">
                <a:latin typeface="Segoe UI" panose="020B0502040204020203" pitchFamily="34" charset="0"/>
                <a:cs typeface="Segoe UI" panose="020B0502040204020203" pitchFamily="34" charset="0"/>
              </a:rPr>
              <a:t>calon</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penerima</a:t>
            </a:r>
            <a:r>
              <a:rPr lang="en-US" dirty="0" smtClean="0">
                <a:latin typeface="Segoe UI" panose="020B0502040204020203" pitchFamily="34" charset="0"/>
                <a:cs typeface="Segoe UI" panose="020B0502040204020203" pitchFamily="34" charset="0"/>
              </a:rPr>
              <a:t> PIP </a:t>
            </a:r>
            <a:r>
              <a:rPr lang="en-US" dirty="0" err="1" smtClean="0">
                <a:latin typeface="Segoe UI" panose="020B0502040204020203" pitchFamily="34" charset="0"/>
                <a:cs typeface="Segoe UI" panose="020B0502040204020203" pitchFamily="34" charset="0"/>
              </a:rPr>
              <a:t>Dikdasmen</a:t>
            </a:r>
            <a:r>
              <a:rPr lang="en-US" dirty="0" smtClean="0">
                <a:latin typeface="Segoe UI" panose="020B0502040204020203" pitchFamily="34" charset="0"/>
                <a:cs typeface="Segoe UI" panose="020B0502040204020203" pitchFamily="34" charset="0"/>
              </a:rPr>
              <a:t> </a:t>
            </a:r>
          </a:p>
          <a:p>
            <a:pPr algn="ctr"/>
            <a:r>
              <a:rPr lang="en-US" dirty="0" err="1" smtClean="0">
                <a:latin typeface="Segoe UI" panose="020B0502040204020203" pitchFamily="34" charset="0"/>
                <a:cs typeface="Segoe UI" panose="020B0502040204020203" pitchFamily="34" charset="0"/>
              </a:rPr>
              <a:t>dilakukan</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Pusdatin</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Kemensos</a:t>
            </a:r>
            <a:endParaRPr lang="en-US" dirty="0">
              <a:latin typeface="Segoe UI" panose="020B0502040204020203" pitchFamily="34" charset="0"/>
              <a:cs typeface="Segoe UI" panose="020B0502040204020203" pitchFamily="34" charset="0"/>
            </a:endParaRPr>
          </a:p>
        </p:txBody>
      </p:sp>
      <p:pic>
        <p:nvPicPr>
          <p:cNvPr id="48" name="Picture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1279" y="1001695"/>
            <a:ext cx="1725827" cy="1514069"/>
          </a:xfrm>
          <a:prstGeom prst="rect">
            <a:avLst/>
          </a:prstGeom>
        </p:spPr>
      </p:pic>
      <p:cxnSp>
        <p:nvCxnSpPr>
          <p:cNvPr id="49" name="Straight Connector 48"/>
          <p:cNvCxnSpPr/>
          <p:nvPr/>
        </p:nvCxnSpPr>
        <p:spPr>
          <a:xfrm flipH="1">
            <a:off x="9434193" y="2375883"/>
            <a:ext cx="1" cy="2664000"/>
          </a:xfrm>
          <a:prstGeom prst="line">
            <a:avLst/>
          </a:prstGeom>
          <a:ln w="508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507558" y="3302993"/>
            <a:ext cx="2125642" cy="1077218"/>
          </a:xfrm>
          <a:prstGeom prst="rect">
            <a:avLst/>
          </a:prstGeom>
          <a:gradFill>
            <a:gsLst>
              <a:gs pos="0">
                <a:schemeClr val="bg1"/>
              </a:gs>
              <a:gs pos="99457">
                <a:schemeClr val="bg1"/>
              </a:gs>
              <a:gs pos="50000">
                <a:schemeClr val="bg2"/>
              </a:gs>
            </a:gsLst>
            <a:lin ang="0" scaled="1"/>
          </a:gradFill>
        </p:spPr>
        <p:txBody>
          <a:bodyPr wrap="square" lIns="0" rIns="0" rtlCol="0">
            <a:spAutoFit/>
          </a:bodyPr>
          <a:lstStyle/>
          <a:p>
            <a:pPr algn="ctr"/>
            <a:r>
              <a:rPr lang="en-US" sz="1600" smtClean="0">
                <a:latin typeface="Segoe UI" panose="020B0502040204020203" pitchFamily="34" charset="0"/>
                <a:cs typeface="Segoe UI" panose="020B0502040204020203" pitchFamily="34" charset="0"/>
              </a:rPr>
              <a:t>Penerima PIP Dikdasmen </a:t>
            </a:r>
          </a:p>
          <a:p>
            <a:pPr algn="ctr"/>
            <a:r>
              <a:rPr lang="en-US" sz="1600" smtClean="0">
                <a:latin typeface="Segoe UI" panose="020B0502040204020203" pitchFamily="34" charset="0"/>
                <a:cs typeface="Segoe UI" panose="020B0502040204020203" pitchFamily="34" charset="0"/>
              </a:rPr>
              <a:t>ditetapkan melalui </a:t>
            </a:r>
          </a:p>
          <a:p>
            <a:pPr algn="ctr"/>
            <a:r>
              <a:rPr lang="en-US" sz="1600" smtClean="0">
                <a:latin typeface="Segoe UI" panose="020B0502040204020203" pitchFamily="34" charset="0"/>
                <a:cs typeface="Segoe UI" panose="020B0502040204020203" pitchFamily="34" charset="0"/>
              </a:rPr>
              <a:t>SK KPA Puslapdik</a:t>
            </a:r>
            <a:endParaRPr lang="en-US" sz="1600" dirty="0">
              <a:latin typeface="Segoe UI" panose="020B0502040204020203" pitchFamily="34" charset="0"/>
              <a:cs typeface="Segoe UI" panose="020B0502040204020203" pitchFamily="34" charset="0"/>
            </a:endParaRPr>
          </a:p>
        </p:txBody>
      </p:sp>
      <p:pic>
        <p:nvPicPr>
          <p:cNvPr id="53" name="Picture 6" descr="Data Validation Vector Images (over 520)"/>
          <p:cNvPicPr>
            <a:picLocks noChangeAspect="1" noChangeArrowheads="1"/>
          </p:cNvPicPr>
          <p:nvPr/>
        </p:nvPicPr>
        <p:blipFill rotWithShape="1">
          <a:blip r:embed="rId6">
            <a:extLst>
              <a:ext uri="{28A0092B-C50C-407E-A947-70E740481C1C}">
                <a14:useLocalDpi xmlns:a14="http://schemas.microsoft.com/office/drawing/2010/main" val="0"/>
              </a:ext>
            </a:extLst>
          </a:blip>
          <a:srcRect l="19742" t="25072" r="20612" b="25498"/>
          <a:stretch/>
        </p:blipFill>
        <p:spPr bwMode="auto">
          <a:xfrm>
            <a:off x="8790410" y="4666728"/>
            <a:ext cx="1034119" cy="900204"/>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7048501" y="5601079"/>
            <a:ext cx="4673600" cy="830997"/>
          </a:xfrm>
          <a:prstGeom prst="rect">
            <a:avLst/>
          </a:prstGeom>
          <a:gradFill>
            <a:gsLst>
              <a:gs pos="0">
                <a:schemeClr val="bg1"/>
              </a:gs>
              <a:gs pos="99457">
                <a:schemeClr val="bg1"/>
              </a:gs>
              <a:gs pos="50000">
                <a:schemeClr val="bg2"/>
              </a:gs>
            </a:gsLst>
            <a:lin ang="0" scaled="1"/>
          </a:gradFill>
        </p:spPr>
        <p:txBody>
          <a:bodyPr wrap="square" rtlCol="0">
            <a:spAutoFit/>
          </a:bodyPr>
          <a:lstStyle/>
          <a:p>
            <a:pPr algn="ctr"/>
            <a:r>
              <a:rPr lang="en-US" sz="1600" smtClean="0">
                <a:latin typeface="Segoe UI" panose="020B0502040204020203" pitchFamily="34" charset="0"/>
                <a:cs typeface="Segoe UI" panose="020B0502040204020203" pitchFamily="34" charset="0"/>
              </a:rPr>
              <a:t>proses verifikasi dan validasi Hasil Pemadanan antara DTKS Kemensos dan Dapodik Kemendikbud</a:t>
            </a:r>
            <a:endParaRPr lang="en-US" sz="1600" dirty="0">
              <a:latin typeface="Segoe UI" panose="020B0502040204020203" pitchFamily="34" charset="0"/>
              <a:cs typeface="Segoe UI" panose="020B0502040204020203" pitchFamily="34" charset="0"/>
            </a:endParaRPr>
          </a:p>
        </p:txBody>
      </p:sp>
      <p:grpSp>
        <p:nvGrpSpPr>
          <p:cNvPr id="10" name="Group 9"/>
          <p:cNvGrpSpPr/>
          <p:nvPr/>
        </p:nvGrpSpPr>
        <p:grpSpPr>
          <a:xfrm>
            <a:off x="2133492" y="2220014"/>
            <a:ext cx="3405831" cy="2417513"/>
            <a:chOff x="2133492" y="2308914"/>
            <a:chExt cx="3405831" cy="2417513"/>
          </a:xfrm>
        </p:grpSpPr>
        <p:cxnSp>
          <p:nvCxnSpPr>
            <p:cNvPr id="60" name="Straight Arrow Connector 59"/>
            <p:cNvCxnSpPr/>
            <p:nvPr/>
          </p:nvCxnSpPr>
          <p:spPr>
            <a:xfrm flipH="1">
              <a:off x="3841892" y="4402427"/>
              <a:ext cx="1" cy="324000"/>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849692" y="4288092"/>
              <a:ext cx="1980000" cy="2909"/>
            </a:xfrm>
            <a:prstGeom prst="straightConnector1">
              <a:avLst/>
            </a:prstGeom>
            <a:ln w="50800">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3749383" y="4194997"/>
              <a:ext cx="216000" cy="216000"/>
            </a:xfrm>
            <a:prstGeom prst="ellipse">
              <a:avLst/>
            </a:prstGeom>
            <a:solidFill>
              <a:schemeClr val="bg1"/>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p:cNvCxnSpPr/>
            <p:nvPr/>
          </p:nvCxnSpPr>
          <p:spPr>
            <a:xfrm flipH="1">
              <a:off x="4820929" y="3959344"/>
              <a:ext cx="1" cy="324000"/>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66" name="Picture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3492" y="2310330"/>
              <a:ext cx="1464462" cy="1657034"/>
            </a:xfrm>
            <a:prstGeom prst="rect">
              <a:avLst/>
            </a:prstGeom>
          </p:spPr>
        </p:pic>
        <p:pic>
          <p:nvPicPr>
            <p:cNvPr id="68" name="Picture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4861" y="2308914"/>
              <a:ext cx="1464462" cy="1657034"/>
            </a:xfrm>
            <a:prstGeom prst="rect">
              <a:avLst/>
            </a:prstGeom>
          </p:spPr>
        </p:pic>
        <p:sp>
          <p:nvSpPr>
            <p:cNvPr id="69" name="TextBox 68"/>
            <p:cNvSpPr txBox="1"/>
            <p:nvPr/>
          </p:nvSpPr>
          <p:spPr>
            <a:xfrm>
              <a:off x="2142629" y="2763730"/>
              <a:ext cx="1348302" cy="707886"/>
            </a:xfrm>
            <a:prstGeom prst="rect">
              <a:avLst/>
            </a:prstGeom>
            <a:noFill/>
          </p:spPr>
          <p:txBody>
            <a:bodyPr wrap="square" rtlCol="0">
              <a:spAutoFit/>
            </a:bodyPr>
            <a:lstStyle/>
            <a:p>
              <a:pPr algn="ctr"/>
              <a:r>
                <a:rPr lang="en-US" sz="2000" b="1" smtClean="0">
                  <a:solidFill>
                    <a:schemeClr val="bg1"/>
                  </a:solidFill>
                  <a:effectLst>
                    <a:glow rad="228600">
                      <a:schemeClr val="tx2">
                        <a:lumMod val="75000"/>
                        <a:alpha val="40000"/>
                      </a:schemeClr>
                    </a:glow>
                    <a:outerShdw blurRad="38100" dist="38100" dir="2700000" algn="tl">
                      <a:srgbClr val="000000">
                        <a:alpha val="43137"/>
                      </a:srgbClr>
                    </a:outerShdw>
                  </a:effectLst>
                </a:rPr>
                <a:t>DTKS</a:t>
              </a:r>
              <a:br>
                <a:rPr lang="en-US" sz="2000" b="1" smtClean="0">
                  <a:solidFill>
                    <a:schemeClr val="bg1"/>
                  </a:solidFill>
                  <a:effectLst>
                    <a:glow rad="228600">
                      <a:schemeClr val="tx2">
                        <a:lumMod val="75000"/>
                        <a:alpha val="40000"/>
                      </a:schemeClr>
                    </a:glow>
                    <a:outerShdw blurRad="38100" dist="38100" dir="2700000" algn="tl">
                      <a:srgbClr val="000000">
                        <a:alpha val="43137"/>
                      </a:srgbClr>
                    </a:outerShdw>
                  </a:effectLst>
                </a:rPr>
              </a:br>
              <a:r>
                <a:rPr lang="en-US" sz="2000" b="1" smtClean="0">
                  <a:solidFill>
                    <a:schemeClr val="bg1"/>
                  </a:solidFill>
                  <a:effectLst>
                    <a:glow rad="228600">
                      <a:schemeClr val="tx2">
                        <a:lumMod val="75000"/>
                        <a:alpha val="40000"/>
                      </a:schemeClr>
                    </a:glow>
                    <a:outerShdw blurRad="38100" dist="38100" dir="2700000" algn="tl">
                      <a:srgbClr val="000000">
                        <a:alpha val="43137"/>
                      </a:srgbClr>
                    </a:outerShdw>
                  </a:effectLst>
                </a:rPr>
                <a:t>Kemensos</a:t>
              </a:r>
              <a:endParaRPr lang="en-US" sz="2000" b="1" dirty="0">
                <a:solidFill>
                  <a:schemeClr val="bg1"/>
                </a:solidFill>
                <a:effectLst>
                  <a:glow rad="228600">
                    <a:schemeClr val="tx2">
                      <a:lumMod val="75000"/>
                      <a:alpha val="40000"/>
                    </a:schemeClr>
                  </a:glow>
                  <a:outerShdw blurRad="38100" dist="38100" dir="2700000" algn="tl">
                    <a:srgbClr val="000000">
                      <a:alpha val="43137"/>
                    </a:srgbClr>
                  </a:outerShdw>
                </a:effectLst>
              </a:endParaRPr>
            </a:p>
          </p:txBody>
        </p:sp>
        <p:sp>
          <p:nvSpPr>
            <p:cNvPr id="70" name="TextBox 69"/>
            <p:cNvSpPr txBox="1"/>
            <p:nvPr/>
          </p:nvSpPr>
          <p:spPr>
            <a:xfrm>
              <a:off x="4082915" y="2789276"/>
              <a:ext cx="1448354" cy="707886"/>
            </a:xfrm>
            <a:prstGeom prst="rect">
              <a:avLst/>
            </a:prstGeom>
            <a:noFill/>
          </p:spPr>
          <p:txBody>
            <a:bodyPr wrap="square" rtlCol="0">
              <a:spAutoFit/>
            </a:bodyPr>
            <a:lstStyle/>
            <a:p>
              <a:pPr algn="ctr"/>
              <a:r>
                <a:rPr lang="en-US" sz="2000" b="1" smtClean="0">
                  <a:solidFill>
                    <a:schemeClr val="bg1"/>
                  </a:solidFill>
                  <a:effectLst>
                    <a:glow rad="228600">
                      <a:schemeClr val="tx2">
                        <a:lumMod val="75000"/>
                        <a:alpha val="40000"/>
                      </a:schemeClr>
                    </a:glow>
                    <a:outerShdw blurRad="38100" dist="38100" dir="2700000" algn="tl">
                      <a:srgbClr val="000000">
                        <a:alpha val="43137"/>
                      </a:srgbClr>
                    </a:outerShdw>
                  </a:effectLst>
                </a:rPr>
                <a:t>Dapodik</a:t>
              </a:r>
              <a:br>
                <a:rPr lang="en-US" sz="2000" b="1" smtClean="0">
                  <a:solidFill>
                    <a:schemeClr val="bg1"/>
                  </a:solidFill>
                  <a:effectLst>
                    <a:glow rad="228600">
                      <a:schemeClr val="tx2">
                        <a:lumMod val="75000"/>
                        <a:alpha val="40000"/>
                      </a:schemeClr>
                    </a:glow>
                    <a:outerShdw blurRad="38100" dist="38100" dir="2700000" algn="tl">
                      <a:srgbClr val="000000">
                        <a:alpha val="43137"/>
                      </a:srgbClr>
                    </a:outerShdw>
                  </a:effectLst>
                </a:rPr>
              </a:br>
              <a:r>
                <a:rPr lang="en-US" sz="2000" b="1" smtClean="0">
                  <a:solidFill>
                    <a:schemeClr val="bg1"/>
                  </a:solidFill>
                  <a:effectLst>
                    <a:glow rad="228600">
                      <a:schemeClr val="tx2">
                        <a:lumMod val="75000"/>
                        <a:alpha val="40000"/>
                      </a:schemeClr>
                    </a:glow>
                    <a:outerShdw blurRad="38100" dist="38100" dir="2700000" algn="tl">
                      <a:srgbClr val="000000">
                        <a:alpha val="43137"/>
                      </a:srgbClr>
                    </a:outerShdw>
                  </a:effectLst>
                </a:rPr>
                <a:t>Kemdikbud</a:t>
              </a:r>
              <a:endParaRPr lang="en-US" sz="2000" b="1" dirty="0">
                <a:solidFill>
                  <a:schemeClr val="bg1"/>
                </a:solidFill>
                <a:effectLst>
                  <a:glow rad="228600">
                    <a:schemeClr val="tx2">
                      <a:lumMod val="75000"/>
                      <a:alpha val="40000"/>
                    </a:schemeClr>
                  </a:glow>
                  <a:outerShdw blurRad="38100" dist="38100" dir="2700000" algn="tl">
                    <a:srgbClr val="000000">
                      <a:alpha val="43137"/>
                    </a:srgbClr>
                  </a:outerShdw>
                </a:effectLst>
              </a:endParaRPr>
            </a:p>
          </p:txBody>
        </p:sp>
        <p:cxnSp>
          <p:nvCxnSpPr>
            <p:cNvPr id="72" name="Straight Arrow Connector 71"/>
            <p:cNvCxnSpPr/>
            <p:nvPr/>
          </p:nvCxnSpPr>
          <p:spPr>
            <a:xfrm flipH="1">
              <a:off x="2865723" y="3953492"/>
              <a:ext cx="1" cy="324000"/>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p:cNvCxnSpPr/>
          <p:nvPr/>
        </p:nvCxnSpPr>
        <p:spPr>
          <a:xfrm flipV="1">
            <a:off x="4542986" y="5155556"/>
            <a:ext cx="4320000" cy="36000"/>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5152" y="4635388"/>
            <a:ext cx="1464462" cy="1657034"/>
          </a:xfrm>
          <a:prstGeom prst="rect">
            <a:avLst/>
          </a:prstGeom>
        </p:spPr>
      </p:pic>
      <p:sp>
        <p:nvSpPr>
          <p:cNvPr id="79" name="TextBox 78"/>
          <p:cNvSpPr txBox="1"/>
          <p:nvPr/>
        </p:nvSpPr>
        <p:spPr>
          <a:xfrm>
            <a:off x="3060758" y="5102362"/>
            <a:ext cx="1564241" cy="707886"/>
          </a:xfrm>
          <a:prstGeom prst="rect">
            <a:avLst/>
          </a:prstGeom>
          <a:noFill/>
        </p:spPr>
        <p:txBody>
          <a:bodyPr wrap="square" rtlCol="0">
            <a:spAutoFit/>
          </a:bodyPr>
          <a:lstStyle/>
          <a:p>
            <a:pPr algn="ctr"/>
            <a:r>
              <a:rPr lang="en-US" sz="2000" b="1" smtClean="0">
                <a:solidFill>
                  <a:schemeClr val="bg1"/>
                </a:solidFill>
                <a:effectLst>
                  <a:glow rad="228600">
                    <a:schemeClr val="tx2">
                      <a:lumMod val="75000"/>
                      <a:alpha val="40000"/>
                    </a:schemeClr>
                  </a:glow>
                  <a:outerShdw blurRad="38100" dist="38100" dir="2700000" algn="tl">
                    <a:srgbClr val="000000">
                      <a:alpha val="43137"/>
                    </a:srgbClr>
                  </a:outerShdw>
                </a:effectLst>
              </a:rPr>
              <a:t>Data Hasil</a:t>
            </a:r>
          </a:p>
          <a:p>
            <a:pPr algn="ctr"/>
            <a:r>
              <a:rPr lang="en-US" sz="2000" b="1" smtClean="0">
                <a:solidFill>
                  <a:schemeClr val="bg1"/>
                </a:solidFill>
                <a:effectLst>
                  <a:glow rad="228600">
                    <a:schemeClr val="tx2">
                      <a:lumMod val="75000"/>
                      <a:alpha val="40000"/>
                    </a:schemeClr>
                  </a:glow>
                  <a:outerShdw blurRad="38100" dist="38100" dir="2700000" algn="tl">
                    <a:srgbClr val="000000">
                      <a:alpha val="43137"/>
                    </a:srgbClr>
                  </a:outerShdw>
                </a:effectLst>
              </a:rPr>
              <a:t>Pemadanan</a:t>
            </a:r>
            <a:endParaRPr lang="en-US" sz="2000" b="1" dirty="0">
              <a:solidFill>
                <a:schemeClr val="bg1"/>
              </a:solidFill>
              <a:effectLst>
                <a:glow rad="228600">
                  <a:schemeClr val="tx2">
                    <a:lumMod val="75000"/>
                    <a:alpha val="40000"/>
                  </a:schemeClr>
                </a:glow>
                <a:outerShdw blurRad="38100" dist="38100" dir="2700000" algn="tl">
                  <a:srgbClr val="000000">
                    <a:alpha val="43137"/>
                  </a:srgbClr>
                </a:outerShdw>
              </a:effectLst>
            </a:endParaRPr>
          </a:p>
        </p:txBody>
      </p:sp>
      <p:sp>
        <p:nvSpPr>
          <p:cNvPr id="32" name="Title 1"/>
          <p:cNvSpPr>
            <a:spLocks noGrp="1"/>
          </p:cNvSpPr>
          <p:nvPr>
            <p:ph type="title"/>
          </p:nvPr>
        </p:nvSpPr>
        <p:spPr>
          <a:xfrm>
            <a:off x="292673" y="166797"/>
            <a:ext cx="6075470" cy="607332"/>
          </a:xfrm>
          <a:gradFill>
            <a:gsLst>
              <a:gs pos="94000">
                <a:schemeClr val="accent2">
                  <a:lumMod val="20000"/>
                  <a:lumOff val="80000"/>
                </a:schemeClr>
              </a:gs>
              <a:gs pos="88000">
                <a:schemeClr val="bg1"/>
              </a:gs>
            </a:gsLst>
            <a:lin ang="10800000" scaled="0"/>
          </a:gradFill>
        </p:spPr>
        <p:txBody>
          <a:bodyPr wrap="none" tIns="54000" bIns="0">
            <a:noAutofit/>
            <a:scene3d>
              <a:camera prst="orthographicFront"/>
              <a:lightRig rig="threePt" dir="t"/>
            </a:scene3d>
            <a:sp3d extrusionH="57150">
              <a:bevelT h="25400" prst="softRound"/>
            </a:sp3d>
          </a:bodyPr>
          <a:lstStyle/>
          <a:p>
            <a:r>
              <a:rPr lang="fi-FI" sz="4000" dirty="0">
                <a:latin typeface="Agency FB" panose="020B0503020202020204" pitchFamily="34" charset="0"/>
              </a:rPr>
              <a:t>Mekanisme </a:t>
            </a:r>
            <a:r>
              <a:rPr lang="fi-FI" sz="4000" dirty="0" smtClean="0">
                <a:latin typeface="Agency FB" panose="020B0503020202020204" pitchFamily="34" charset="0"/>
              </a:rPr>
              <a:t>Penetapan </a:t>
            </a:r>
            <a:r>
              <a:rPr lang="fi-FI" sz="4000" dirty="0">
                <a:latin typeface="Agency FB" panose="020B0503020202020204" pitchFamily="34" charset="0"/>
              </a:rPr>
              <a:t>Penerima Berdasarkan DTKS</a:t>
            </a:r>
          </a:p>
        </p:txBody>
      </p:sp>
      <p:sp>
        <p:nvSpPr>
          <p:cNvPr id="2" name="Rounded Rectangle 1"/>
          <p:cNvSpPr/>
          <p:nvPr/>
        </p:nvSpPr>
        <p:spPr>
          <a:xfrm>
            <a:off x="1625600" y="4433523"/>
            <a:ext cx="4409440" cy="18588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err="1" smtClean="0">
                <a:solidFill>
                  <a:schemeClr val="tx1"/>
                </a:solidFill>
              </a:rPr>
              <a:t>Pusdatin</a:t>
            </a:r>
            <a:endParaRPr lang="en-US" dirty="0">
              <a:solidFill>
                <a:schemeClr val="tx1"/>
              </a:solidFill>
            </a:endParaRPr>
          </a:p>
        </p:txBody>
      </p:sp>
    </p:spTree>
    <p:extLst>
      <p:ext uri="{BB962C8B-B14F-4D97-AF65-F5344CB8AC3E}">
        <p14:creationId xmlns:p14="http://schemas.microsoft.com/office/powerpoint/2010/main" val="3459794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7811" y="1001695"/>
            <a:ext cx="1725827" cy="1514069"/>
          </a:xfrm>
          <a:prstGeom prst="rect">
            <a:avLst/>
          </a:prstGeom>
        </p:spPr>
      </p:pic>
      <p:pic>
        <p:nvPicPr>
          <p:cNvPr id="5" name="Picture 6" descr="Data Validation Vector Images (over 520)"/>
          <p:cNvPicPr>
            <a:picLocks noChangeAspect="1" noChangeArrowheads="1"/>
          </p:cNvPicPr>
          <p:nvPr/>
        </p:nvPicPr>
        <p:blipFill rotWithShape="1">
          <a:blip r:embed="rId3">
            <a:extLst>
              <a:ext uri="{28A0092B-C50C-407E-A947-70E740481C1C}">
                <a14:useLocalDpi xmlns:a14="http://schemas.microsoft.com/office/drawing/2010/main" val="0"/>
              </a:ext>
            </a:extLst>
          </a:blip>
          <a:srcRect l="19742" t="25072" r="20612" b="25498"/>
          <a:stretch/>
        </p:blipFill>
        <p:spPr bwMode="auto">
          <a:xfrm>
            <a:off x="9316942" y="4666728"/>
            <a:ext cx="1034119" cy="9002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07605" y="5650446"/>
            <a:ext cx="2052000" cy="338554"/>
          </a:xfrm>
          <a:prstGeom prst="rect">
            <a:avLst/>
          </a:prstGeom>
          <a:gradFill>
            <a:gsLst>
              <a:gs pos="0">
                <a:schemeClr val="bg1"/>
              </a:gs>
              <a:gs pos="99457">
                <a:schemeClr val="bg1"/>
              </a:gs>
              <a:gs pos="50000">
                <a:schemeClr val="bg2"/>
              </a:gs>
            </a:gsLst>
            <a:lin ang="0" scaled="1"/>
          </a:gradFill>
        </p:spPr>
        <p:txBody>
          <a:bodyPr wrap="square" rtlCol="0">
            <a:spAutoFit/>
          </a:bodyPr>
          <a:lstStyle/>
          <a:p>
            <a:pPr algn="ctr"/>
            <a:r>
              <a:rPr lang="en-US" sz="1600" dirty="0" smtClean="0">
                <a:latin typeface="Segoe UI" panose="020B0502040204020203" pitchFamily="34" charset="0"/>
                <a:cs typeface="Segoe UI" panose="020B0502040204020203" pitchFamily="34" charset="0"/>
              </a:rPr>
              <a:t>proses </a:t>
            </a:r>
            <a:r>
              <a:rPr lang="en-US" sz="1600" dirty="0" err="1" smtClean="0">
                <a:latin typeface="Segoe UI" panose="020B0502040204020203" pitchFamily="34" charset="0"/>
                <a:cs typeface="Segoe UI" panose="020B0502040204020203" pitchFamily="34" charset="0"/>
              </a:rPr>
              <a:t>verifikasi</a:t>
            </a:r>
            <a:endParaRPr lang="en-US" sz="1600" dirty="0">
              <a:latin typeface="Segoe UI" panose="020B0502040204020203" pitchFamily="34" charset="0"/>
              <a:cs typeface="Segoe UI" panose="020B0502040204020203"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7516" y="3068573"/>
            <a:ext cx="1464462" cy="1657034"/>
          </a:xfrm>
          <a:prstGeom prst="rect">
            <a:avLst/>
          </a:prstGeom>
        </p:spPr>
      </p:pic>
      <p:sp>
        <p:nvSpPr>
          <p:cNvPr id="8" name="TextBox 7"/>
          <p:cNvSpPr txBox="1"/>
          <p:nvPr/>
        </p:nvSpPr>
        <p:spPr>
          <a:xfrm>
            <a:off x="5193218" y="3726465"/>
            <a:ext cx="1564241" cy="400110"/>
          </a:xfrm>
          <a:prstGeom prst="rect">
            <a:avLst/>
          </a:prstGeom>
          <a:noFill/>
        </p:spPr>
        <p:txBody>
          <a:bodyPr wrap="square" rtlCol="0">
            <a:spAutoFit/>
          </a:bodyPr>
          <a:lstStyle/>
          <a:p>
            <a:pPr algn="ctr"/>
            <a:r>
              <a:rPr lang="en-US" sz="2000" b="1" dirty="0" smtClean="0">
                <a:solidFill>
                  <a:schemeClr val="bg1"/>
                </a:solidFill>
                <a:effectLst>
                  <a:glow rad="228600">
                    <a:schemeClr val="tx2">
                      <a:lumMod val="75000"/>
                      <a:alpha val="40000"/>
                    </a:schemeClr>
                  </a:glow>
                  <a:outerShdw blurRad="38100" dist="38100" dir="2700000" algn="tl">
                    <a:srgbClr val="000000">
                      <a:alpha val="43137"/>
                    </a:srgbClr>
                  </a:outerShdw>
                </a:effectLst>
              </a:rPr>
              <a:t>Data </a:t>
            </a:r>
            <a:r>
              <a:rPr lang="en-US" sz="2000" b="1" dirty="0" err="1" smtClean="0">
                <a:solidFill>
                  <a:schemeClr val="bg1"/>
                </a:solidFill>
                <a:effectLst>
                  <a:glow rad="228600">
                    <a:schemeClr val="tx2">
                      <a:lumMod val="75000"/>
                      <a:alpha val="40000"/>
                    </a:schemeClr>
                  </a:glow>
                  <a:outerShdw blurRad="38100" dist="38100" dir="2700000" algn="tl">
                    <a:srgbClr val="000000">
                      <a:alpha val="43137"/>
                    </a:srgbClr>
                  </a:outerShdw>
                </a:effectLst>
              </a:rPr>
              <a:t>Usulan</a:t>
            </a:r>
            <a:endParaRPr lang="en-US" sz="2000" b="1" dirty="0">
              <a:solidFill>
                <a:schemeClr val="bg1"/>
              </a:solidFill>
              <a:effectLst>
                <a:glow rad="228600">
                  <a:schemeClr val="tx2">
                    <a:lumMod val="75000"/>
                    <a:alpha val="40000"/>
                  </a:schemeClr>
                </a:glow>
                <a:outerShdw blurRad="38100" dist="38100" dir="2700000" algn="tl">
                  <a:srgbClr val="000000">
                    <a:alpha val="43137"/>
                  </a:srgbClr>
                </a:outerShdw>
              </a:effectLst>
            </a:endParaRPr>
          </a:p>
        </p:txBody>
      </p:sp>
      <p:pic>
        <p:nvPicPr>
          <p:cNvPr id="9" name="Picture 6" descr="Data Validation Vector Images (over 520)"/>
          <p:cNvPicPr>
            <a:picLocks noChangeAspect="1" noChangeArrowheads="1"/>
          </p:cNvPicPr>
          <p:nvPr/>
        </p:nvPicPr>
        <p:blipFill rotWithShape="1">
          <a:blip r:embed="rId3">
            <a:extLst>
              <a:ext uri="{28A0092B-C50C-407E-A947-70E740481C1C}">
                <a14:useLocalDpi xmlns:a14="http://schemas.microsoft.com/office/drawing/2010/main" val="0"/>
              </a:ext>
            </a:extLst>
          </a:blip>
          <a:srcRect l="19742" t="25072" r="20612" b="25498"/>
          <a:stretch/>
        </p:blipFill>
        <p:spPr bwMode="auto">
          <a:xfrm>
            <a:off x="7229518" y="4666728"/>
            <a:ext cx="1034119" cy="90020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8302381" y="5191556"/>
            <a:ext cx="1077124" cy="0"/>
          </a:xfrm>
          <a:prstGeom prst="straightConnector1">
            <a:avLst/>
          </a:prstGeom>
          <a:ln w="50800">
            <a:solidFill>
              <a:srgbClr val="FFC000"/>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867139" y="5650446"/>
            <a:ext cx="2052000" cy="338554"/>
          </a:xfrm>
          <a:prstGeom prst="rect">
            <a:avLst/>
          </a:prstGeom>
          <a:gradFill>
            <a:gsLst>
              <a:gs pos="0">
                <a:schemeClr val="bg1"/>
              </a:gs>
              <a:gs pos="99457">
                <a:schemeClr val="bg1"/>
              </a:gs>
              <a:gs pos="50000">
                <a:schemeClr val="bg2"/>
              </a:gs>
            </a:gsLst>
            <a:lin ang="0" scaled="1"/>
          </a:gradFill>
        </p:spPr>
        <p:txBody>
          <a:bodyPr wrap="square" rtlCol="0">
            <a:spAutoFit/>
          </a:bodyPr>
          <a:lstStyle/>
          <a:p>
            <a:pPr algn="ctr"/>
            <a:r>
              <a:rPr lang="en-US" sz="1600" dirty="0" smtClean="0">
                <a:latin typeface="Segoe UI" panose="020B0502040204020203" pitchFamily="34" charset="0"/>
                <a:cs typeface="Segoe UI" panose="020B0502040204020203" pitchFamily="34" charset="0"/>
              </a:rPr>
              <a:t>proses </a:t>
            </a:r>
            <a:r>
              <a:rPr lang="en-US" sz="1600" dirty="0" err="1" smtClean="0">
                <a:latin typeface="Segoe UI" panose="020B0502040204020203" pitchFamily="34" charset="0"/>
                <a:cs typeface="Segoe UI" panose="020B0502040204020203" pitchFamily="34" charset="0"/>
              </a:rPr>
              <a:t>validasi</a:t>
            </a:r>
            <a:endParaRPr lang="en-US" sz="1600" dirty="0">
              <a:latin typeface="Segoe UI" panose="020B0502040204020203" pitchFamily="34" charset="0"/>
              <a:cs typeface="Segoe UI" panose="020B0502040204020203" pitchFamily="34" charset="0"/>
            </a:endParaRPr>
          </a:p>
        </p:txBody>
      </p:sp>
      <p:sp>
        <p:nvSpPr>
          <p:cNvPr id="12" name="TextBox 11"/>
          <p:cNvSpPr txBox="1"/>
          <p:nvPr/>
        </p:nvSpPr>
        <p:spPr>
          <a:xfrm>
            <a:off x="8308871" y="4495517"/>
            <a:ext cx="620554" cy="646331"/>
          </a:xfrm>
          <a:prstGeom prst="rect">
            <a:avLst/>
          </a:prstGeom>
          <a:noFill/>
        </p:spPr>
        <p:txBody>
          <a:bodyPr wrap="none" rtlCol="0">
            <a:spAutoFit/>
          </a:bodyPr>
          <a:lstStyle/>
          <a:p>
            <a:r>
              <a:rPr lang="en-US" dirty="0" smtClean="0"/>
              <a:t>Data</a:t>
            </a:r>
          </a:p>
          <a:p>
            <a:r>
              <a:rPr lang="en-US" dirty="0" err="1" smtClean="0"/>
              <a:t>Unik</a:t>
            </a:r>
            <a:endParaRPr lang="en-US" dirty="0"/>
          </a:p>
        </p:txBody>
      </p:sp>
      <p:sp>
        <p:nvSpPr>
          <p:cNvPr id="13" name="TextBox 12"/>
          <p:cNvSpPr txBox="1"/>
          <p:nvPr/>
        </p:nvSpPr>
        <p:spPr>
          <a:xfrm>
            <a:off x="10398169" y="4495517"/>
            <a:ext cx="961353" cy="646331"/>
          </a:xfrm>
          <a:prstGeom prst="rect">
            <a:avLst/>
          </a:prstGeom>
          <a:noFill/>
        </p:spPr>
        <p:txBody>
          <a:bodyPr wrap="none" rtlCol="0">
            <a:spAutoFit/>
          </a:bodyPr>
          <a:lstStyle/>
          <a:p>
            <a:r>
              <a:rPr lang="en-US" dirty="0" smtClean="0"/>
              <a:t>Data</a:t>
            </a:r>
          </a:p>
          <a:p>
            <a:r>
              <a:rPr lang="en-US" dirty="0" err="1" smtClean="0"/>
              <a:t>Lengkap</a:t>
            </a:r>
            <a:endParaRPr lang="en-US" dirty="0"/>
          </a:p>
        </p:txBody>
      </p:sp>
      <p:cxnSp>
        <p:nvCxnSpPr>
          <p:cNvPr id="14" name="Elbow Connector 13"/>
          <p:cNvCxnSpPr>
            <a:stCxn id="7" idx="2"/>
            <a:endCxn id="9" idx="1"/>
          </p:cNvCxnSpPr>
          <p:nvPr/>
        </p:nvCxnSpPr>
        <p:spPr>
          <a:xfrm rot="16200000" flipH="1">
            <a:off x="6404021" y="4291332"/>
            <a:ext cx="391223" cy="1259771"/>
          </a:xfrm>
          <a:prstGeom prst="bentConnector2">
            <a:avLst/>
          </a:prstGeom>
          <a:ln w="38100">
            <a:solidFill>
              <a:srgbClr val="FFC000"/>
            </a:solidFill>
            <a:tailEnd type="arrow" w="lg" len="lg"/>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1263" y="1903609"/>
            <a:ext cx="1078562" cy="1220389"/>
          </a:xfrm>
          <a:prstGeom prst="rect">
            <a:avLst/>
          </a:prstGeom>
        </p:spPr>
      </p:pic>
      <p:sp>
        <p:nvSpPr>
          <p:cNvPr id="16" name="TextBox 15"/>
          <p:cNvSpPr txBox="1"/>
          <p:nvPr/>
        </p:nvSpPr>
        <p:spPr>
          <a:xfrm>
            <a:off x="2620108" y="2180801"/>
            <a:ext cx="2100871" cy="1077218"/>
          </a:xfrm>
          <a:prstGeom prst="rect">
            <a:avLst/>
          </a:prstGeom>
          <a:noFill/>
        </p:spPr>
        <p:txBody>
          <a:bodyPr wrap="square" rtlCol="0">
            <a:spAutoFit/>
          </a:bodyPr>
          <a:lstStyle/>
          <a:p>
            <a:pPr algn="ctr"/>
            <a:r>
              <a:rPr lang="en-US" sz="1600" b="1" dirty="0" smtClean="0">
                <a:solidFill>
                  <a:schemeClr val="bg1"/>
                </a:solidFill>
                <a:effectLst>
                  <a:glow rad="228600">
                    <a:schemeClr val="tx2">
                      <a:lumMod val="75000"/>
                      <a:alpha val="40000"/>
                    </a:schemeClr>
                  </a:glow>
                  <a:outerShdw blurRad="38100" dist="38100" dir="2700000" algn="tl">
                    <a:srgbClr val="000000">
                      <a:alpha val="43137"/>
                    </a:srgbClr>
                  </a:outerShdw>
                </a:effectLst>
              </a:rPr>
              <a:t>Data </a:t>
            </a:r>
            <a:r>
              <a:rPr lang="en-US" sz="1600" b="1" dirty="0" err="1" smtClean="0">
                <a:solidFill>
                  <a:schemeClr val="bg1"/>
                </a:solidFill>
                <a:effectLst>
                  <a:glow rad="228600">
                    <a:schemeClr val="tx2">
                      <a:lumMod val="75000"/>
                      <a:alpha val="40000"/>
                    </a:schemeClr>
                  </a:glow>
                  <a:outerShdw blurRad="38100" dist="38100" dir="2700000" algn="tl">
                    <a:srgbClr val="000000">
                      <a:alpha val="43137"/>
                    </a:srgbClr>
                  </a:outerShdw>
                </a:effectLst>
              </a:rPr>
              <a:t>Usulan</a:t>
            </a:r>
            <a:endParaRPr lang="en-US" sz="1600" b="1" dirty="0" smtClean="0">
              <a:solidFill>
                <a:schemeClr val="bg1"/>
              </a:solidFill>
              <a:effectLst>
                <a:glow rad="228600">
                  <a:schemeClr val="tx2">
                    <a:lumMod val="75000"/>
                    <a:alpha val="40000"/>
                  </a:schemeClr>
                </a:glow>
                <a:outerShdw blurRad="38100" dist="38100" dir="2700000" algn="tl">
                  <a:srgbClr val="000000">
                    <a:alpha val="43137"/>
                  </a:srgbClr>
                </a:outerShdw>
              </a:effectLst>
            </a:endParaRPr>
          </a:p>
          <a:p>
            <a:pPr algn="ctr"/>
            <a:r>
              <a:rPr lang="en-US" sz="1600" b="1" dirty="0" err="1" smtClean="0">
                <a:solidFill>
                  <a:schemeClr val="bg1"/>
                </a:solidFill>
                <a:effectLst>
                  <a:glow rad="228600">
                    <a:schemeClr val="tx2">
                      <a:lumMod val="75000"/>
                      <a:alpha val="40000"/>
                    </a:schemeClr>
                  </a:glow>
                  <a:outerShdw blurRad="38100" dist="38100" dir="2700000" algn="tl">
                    <a:srgbClr val="000000">
                      <a:alpha val="43137"/>
                    </a:srgbClr>
                  </a:outerShdw>
                </a:effectLst>
              </a:rPr>
              <a:t>Dinas</a:t>
            </a:r>
            <a:r>
              <a:rPr lang="en-US" sz="1600" b="1" dirty="0" smtClean="0">
                <a:solidFill>
                  <a:schemeClr val="bg1"/>
                </a:solidFill>
                <a:effectLst>
                  <a:glow rad="228600">
                    <a:schemeClr val="tx2">
                      <a:lumMod val="75000"/>
                      <a:alpha val="40000"/>
                    </a:schemeClr>
                  </a:glow>
                  <a:outerShdw blurRad="38100" dist="38100" dir="2700000" algn="tl">
                    <a:srgbClr val="000000">
                      <a:alpha val="43137"/>
                    </a:srgbClr>
                  </a:outerShdw>
                </a:effectLst>
              </a:rPr>
              <a:t> </a:t>
            </a:r>
            <a:r>
              <a:rPr lang="en-US" sz="1600" b="1" dirty="0" err="1" smtClean="0">
                <a:solidFill>
                  <a:schemeClr val="bg1"/>
                </a:solidFill>
                <a:effectLst>
                  <a:glow rad="228600">
                    <a:schemeClr val="tx2">
                      <a:lumMod val="75000"/>
                      <a:alpha val="40000"/>
                    </a:schemeClr>
                  </a:glow>
                  <a:outerShdw blurRad="38100" dist="38100" dir="2700000" algn="tl">
                    <a:srgbClr val="000000">
                      <a:alpha val="43137"/>
                    </a:srgbClr>
                  </a:outerShdw>
                </a:effectLst>
              </a:rPr>
              <a:t>Pendidikan</a:t>
            </a:r>
            <a:r>
              <a:rPr lang="en-US" sz="1600" b="1" dirty="0" smtClean="0">
                <a:solidFill>
                  <a:schemeClr val="bg1"/>
                </a:solidFill>
                <a:effectLst>
                  <a:glow rad="228600">
                    <a:schemeClr val="tx2">
                      <a:lumMod val="75000"/>
                      <a:alpha val="40000"/>
                    </a:schemeClr>
                  </a:glow>
                  <a:outerShdw blurRad="38100" dist="38100" dir="2700000" algn="tl">
                    <a:srgbClr val="000000">
                      <a:alpha val="43137"/>
                    </a:srgbClr>
                  </a:outerShdw>
                </a:effectLst>
              </a:rPr>
              <a:t> </a:t>
            </a:r>
            <a:endParaRPr lang="en-US" sz="1600" b="1" dirty="0" smtClean="0">
              <a:solidFill>
                <a:schemeClr val="bg1"/>
              </a:solidFill>
              <a:effectLst>
                <a:glow rad="228600">
                  <a:schemeClr val="tx2">
                    <a:lumMod val="75000"/>
                    <a:alpha val="40000"/>
                  </a:schemeClr>
                </a:glow>
                <a:outerShdw blurRad="38100" dist="38100" dir="2700000" algn="tl">
                  <a:srgbClr val="000000">
                    <a:alpha val="43137"/>
                  </a:srgbClr>
                </a:outerShdw>
              </a:effectLst>
            </a:endParaRPr>
          </a:p>
          <a:p>
            <a:pPr algn="ctr"/>
            <a:r>
              <a:rPr lang="en-US" sz="1600" b="1" dirty="0" err="1" smtClean="0">
                <a:solidFill>
                  <a:schemeClr val="bg1"/>
                </a:solidFill>
                <a:effectLst>
                  <a:glow rad="228600">
                    <a:schemeClr val="tx2">
                      <a:lumMod val="75000"/>
                      <a:alpha val="40000"/>
                    </a:schemeClr>
                  </a:glow>
                  <a:outerShdw blurRad="38100" dist="38100" dir="2700000" algn="tl">
                    <a:srgbClr val="000000">
                      <a:alpha val="43137"/>
                    </a:srgbClr>
                  </a:outerShdw>
                </a:effectLst>
              </a:rPr>
              <a:t>Provinsi</a:t>
            </a:r>
            <a:r>
              <a:rPr lang="en-US" sz="1600" b="1" dirty="0" smtClean="0">
                <a:solidFill>
                  <a:schemeClr val="bg1"/>
                </a:solidFill>
                <a:effectLst>
                  <a:glow rad="228600">
                    <a:schemeClr val="tx2">
                      <a:lumMod val="75000"/>
                      <a:alpha val="40000"/>
                    </a:schemeClr>
                  </a:glow>
                  <a:outerShdw blurRad="38100" dist="38100" dir="2700000" algn="tl">
                    <a:srgbClr val="000000">
                      <a:alpha val="43137"/>
                    </a:srgbClr>
                  </a:outerShdw>
                </a:effectLst>
              </a:rPr>
              <a:t> </a:t>
            </a:r>
            <a:r>
              <a:rPr lang="en-US" sz="1600" b="1" dirty="0" err="1" smtClean="0">
                <a:solidFill>
                  <a:schemeClr val="bg1"/>
                </a:solidFill>
                <a:effectLst>
                  <a:glow rad="228600">
                    <a:schemeClr val="tx2">
                      <a:lumMod val="75000"/>
                      <a:alpha val="40000"/>
                    </a:schemeClr>
                  </a:glow>
                  <a:outerShdw blurRad="38100" dist="38100" dir="2700000" algn="tl">
                    <a:srgbClr val="000000">
                      <a:alpha val="43137"/>
                    </a:srgbClr>
                  </a:outerShdw>
                </a:effectLst>
              </a:rPr>
              <a:t>dan</a:t>
            </a:r>
            <a:endParaRPr lang="en-US" sz="1600" b="1" dirty="0" smtClean="0">
              <a:solidFill>
                <a:schemeClr val="bg1"/>
              </a:solidFill>
              <a:effectLst>
                <a:glow rad="228600">
                  <a:schemeClr val="tx2">
                    <a:lumMod val="75000"/>
                    <a:alpha val="40000"/>
                  </a:schemeClr>
                </a:glow>
                <a:outerShdw blurRad="38100" dist="38100" dir="2700000" algn="tl">
                  <a:srgbClr val="000000">
                    <a:alpha val="43137"/>
                  </a:srgbClr>
                </a:outerShdw>
              </a:effectLst>
            </a:endParaRPr>
          </a:p>
          <a:p>
            <a:pPr algn="ctr"/>
            <a:r>
              <a:rPr lang="en-US" sz="1600" b="1" dirty="0" err="1" smtClean="0">
                <a:solidFill>
                  <a:schemeClr val="bg1"/>
                </a:solidFill>
                <a:effectLst>
                  <a:glow rad="228600">
                    <a:schemeClr val="tx2">
                      <a:lumMod val="75000"/>
                      <a:alpha val="40000"/>
                    </a:schemeClr>
                  </a:glow>
                  <a:outerShdw blurRad="38100" dist="38100" dir="2700000" algn="tl">
                    <a:srgbClr val="000000">
                      <a:alpha val="43137"/>
                    </a:srgbClr>
                  </a:outerShdw>
                </a:effectLst>
              </a:rPr>
              <a:t>Kabupaten</a:t>
            </a:r>
            <a:r>
              <a:rPr lang="en-US" sz="1600" b="1" dirty="0" smtClean="0">
                <a:solidFill>
                  <a:schemeClr val="bg1"/>
                </a:solidFill>
                <a:effectLst>
                  <a:glow rad="228600">
                    <a:schemeClr val="tx2">
                      <a:lumMod val="75000"/>
                      <a:alpha val="40000"/>
                    </a:schemeClr>
                  </a:glow>
                  <a:outerShdw blurRad="38100" dist="38100" dir="2700000" algn="tl">
                    <a:srgbClr val="000000">
                      <a:alpha val="43137"/>
                    </a:srgbClr>
                  </a:outerShdw>
                </a:effectLst>
              </a:rPr>
              <a:t> </a:t>
            </a:r>
            <a:r>
              <a:rPr lang="en-US" sz="1600" b="1" dirty="0" smtClean="0">
                <a:solidFill>
                  <a:schemeClr val="bg1"/>
                </a:solidFill>
                <a:effectLst>
                  <a:glow rad="228600">
                    <a:schemeClr val="tx2">
                      <a:lumMod val="75000"/>
                      <a:alpha val="40000"/>
                    </a:schemeClr>
                  </a:glow>
                  <a:outerShdw blurRad="38100" dist="38100" dir="2700000" algn="tl">
                    <a:srgbClr val="000000">
                      <a:alpha val="43137"/>
                    </a:srgbClr>
                  </a:outerShdw>
                </a:effectLst>
              </a:rPr>
              <a:t>Kota</a:t>
            </a:r>
            <a:endParaRPr lang="en-US" sz="1600" b="1" dirty="0">
              <a:solidFill>
                <a:schemeClr val="bg1"/>
              </a:solidFill>
              <a:effectLst>
                <a:glow rad="228600">
                  <a:schemeClr val="tx2">
                    <a:lumMod val="75000"/>
                    <a:alpha val="40000"/>
                  </a:schemeClr>
                </a:glow>
                <a:outerShdw blurRad="38100" dist="38100" dir="2700000" algn="tl">
                  <a:srgbClr val="000000">
                    <a:alpha val="43137"/>
                  </a:srgbClr>
                </a:outerShdw>
              </a:effectLst>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1194" y="3377110"/>
            <a:ext cx="1078562" cy="1220389"/>
          </a:xfrm>
          <a:prstGeom prst="rect">
            <a:avLst/>
          </a:prstGeom>
        </p:spPr>
      </p:pic>
      <p:sp>
        <p:nvSpPr>
          <p:cNvPr id="18" name="TextBox 17"/>
          <p:cNvSpPr txBox="1"/>
          <p:nvPr/>
        </p:nvSpPr>
        <p:spPr>
          <a:xfrm>
            <a:off x="2545749" y="3654302"/>
            <a:ext cx="2100871" cy="830997"/>
          </a:xfrm>
          <a:prstGeom prst="rect">
            <a:avLst/>
          </a:prstGeom>
          <a:noFill/>
        </p:spPr>
        <p:txBody>
          <a:bodyPr wrap="square" rtlCol="0">
            <a:spAutoFit/>
          </a:bodyPr>
          <a:lstStyle/>
          <a:p>
            <a:pPr algn="ctr"/>
            <a:r>
              <a:rPr lang="en-US" sz="1600" b="1" dirty="0" smtClean="0">
                <a:solidFill>
                  <a:schemeClr val="bg1"/>
                </a:solidFill>
                <a:effectLst>
                  <a:glow rad="228600">
                    <a:schemeClr val="tx2">
                      <a:lumMod val="75000"/>
                      <a:alpha val="40000"/>
                    </a:schemeClr>
                  </a:glow>
                  <a:outerShdw blurRad="38100" dist="38100" dir="2700000" algn="tl">
                    <a:srgbClr val="000000">
                      <a:alpha val="43137"/>
                    </a:srgbClr>
                  </a:outerShdw>
                </a:effectLst>
              </a:rPr>
              <a:t>Data </a:t>
            </a:r>
            <a:r>
              <a:rPr lang="en-US" sz="1600" b="1" dirty="0" err="1" smtClean="0">
                <a:solidFill>
                  <a:schemeClr val="bg1"/>
                </a:solidFill>
                <a:effectLst>
                  <a:glow rad="228600">
                    <a:schemeClr val="tx2">
                      <a:lumMod val="75000"/>
                      <a:alpha val="40000"/>
                    </a:schemeClr>
                  </a:glow>
                  <a:outerShdw blurRad="38100" dist="38100" dir="2700000" algn="tl">
                    <a:srgbClr val="000000">
                      <a:alpha val="43137"/>
                    </a:srgbClr>
                  </a:outerShdw>
                </a:effectLst>
              </a:rPr>
              <a:t>Usulan</a:t>
            </a:r>
            <a:endParaRPr lang="en-US" sz="1600" b="1" dirty="0" smtClean="0">
              <a:solidFill>
                <a:schemeClr val="bg1"/>
              </a:solidFill>
              <a:effectLst>
                <a:glow rad="228600">
                  <a:schemeClr val="tx2">
                    <a:lumMod val="75000"/>
                    <a:alpha val="40000"/>
                  </a:schemeClr>
                </a:glow>
                <a:outerShdw blurRad="38100" dist="38100" dir="2700000" algn="tl">
                  <a:srgbClr val="000000">
                    <a:alpha val="43137"/>
                  </a:srgbClr>
                </a:outerShdw>
              </a:effectLst>
            </a:endParaRPr>
          </a:p>
          <a:p>
            <a:pPr algn="ctr"/>
            <a:r>
              <a:rPr lang="en-US" sz="1600" b="1" dirty="0" err="1" smtClean="0">
                <a:solidFill>
                  <a:schemeClr val="bg1"/>
                </a:solidFill>
                <a:effectLst>
                  <a:glow rad="228600">
                    <a:schemeClr val="tx2">
                      <a:lumMod val="75000"/>
                      <a:alpha val="40000"/>
                    </a:schemeClr>
                  </a:glow>
                  <a:outerShdw blurRad="38100" dist="38100" dir="2700000" algn="tl">
                    <a:srgbClr val="000000">
                      <a:alpha val="43137"/>
                    </a:srgbClr>
                  </a:outerShdw>
                </a:effectLst>
              </a:rPr>
              <a:t>Pemangku</a:t>
            </a:r>
            <a:r>
              <a:rPr lang="en-US" sz="1600" b="1" dirty="0" smtClean="0">
                <a:solidFill>
                  <a:schemeClr val="bg1"/>
                </a:solidFill>
                <a:effectLst>
                  <a:glow rad="228600">
                    <a:schemeClr val="tx2">
                      <a:lumMod val="75000"/>
                      <a:alpha val="40000"/>
                    </a:schemeClr>
                  </a:glow>
                  <a:outerShdw blurRad="38100" dist="38100" dir="2700000" algn="tl">
                    <a:srgbClr val="000000">
                      <a:alpha val="43137"/>
                    </a:srgbClr>
                  </a:outerShdw>
                </a:effectLst>
              </a:rPr>
              <a:t> </a:t>
            </a:r>
            <a:r>
              <a:rPr lang="en-US" sz="1600" b="1" dirty="0" err="1" smtClean="0">
                <a:solidFill>
                  <a:schemeClr val="bg1"/>
                </a:solidFill>
                <a:effectLst>
                  <a:glow rad="228600">
                    <a:schemeClr val="tx2">
                      <a:lumMod val="75000"/>
                      <a:alpha val="40000"/>
                    </a:schemeClr>
                  </a:glow>
                  <a:outerShdw blurRad="38100" dist="38100" dir="2700000" algn="tl">
                    <a:srgbClr val="000000">
                      <a:alpha val="43137"/>
                    </a:srgbClr>
                  </a:outerShdw>
                </a:effectLst>
              </a:rPr>
              <a:t>Kepentingan</a:t>
            </a:r>
            <a:endParaRPr lang="en-US" sz="1600" b="1" dirty="0">
              <a:solidFill>
                <a:schemeClr val="bg1"/>
              </a:solidFill>
              <a:effectLst>
                <a:glow rad="228600">
                  <a:schemeClr val="tx2">
                    <a:lumMod val="75000"/>
                    <a:alpha val="40000"/>
                  </a:schemeClr>
                </a:glow>
                <a:outerShdw blurRad="38100" dist="38100" dir="2700000" algn="tl">
                  <a:srgbClr val="000000">
                    <a:alpha val="43137"/>
                  </a:srgbClr>
                </a:outerShdw>
              </a:effectLst>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1194" y="4850611"/>
            <a:ext cx="1078562" cy="1220389"/>
          </a:xfrm>
          <a:prstGeom prst="rect">
            <a:avLst/>
          </a:prstGeom>
        </p:spPr>
      </p:pic>
      <p:sp>
        <p:nvSpPr>
          <p:cNvPr id="20" name="TextBox 19"/>
          <p:cNvSpPr txBox="1"/>
          <p:nvPr/>
        </p:nvSpPr>
        <p:spPr>
          <a:xfrm>
            <a:off x="2545749" y="5127803"/>
            <a:ext cx="2100871" cy="584775"/>
          </a:xfrm>
          <a:prstGeom prst="rect">
            <a:avLst/>
          </a:prstGeom>
          <a:noFill/>
        </p:spPr>
        <p:txBody>
          <a:bodyPr wrap="square" rtlCol="0">
            <a:spAutoFit/>
          </a:bodyPr>
          <a:lstStyle/>
          <a:p>
            <a:pPr algn="ctr"/>
            <a:r>
              <a:rPr lang="en-US" sz="1600" b="1" dirty="0" smtClean="0">
                <a:solidFill>
                  <a:schemeClr val="bg1"/>
                </a:solidFill>
                <a:effectLst>
                  <a:glow rad="228600">
                    <a:schemeClr val="tx2">
                      <a:lumMod val="75000"/>
                      <a:alpha val="40000"/>
                    </a:schemeClr>
                  </a:glow>
                  <a:outerShdw blurRad="38100" dist="38100" dir="2700000" algn="tl">
                    <a:srgbClr val="000000">
                      <a:alpha val="43137"/>
                    </a:srgbClr>
                  </a:outerShdw>
                </a:effectLst>
              </a:rPr>
              <a:t>Data </a:t>
            </a:r>
            <a:r>
              <a:rPr lang="en-US" sz="1600" b="1" dirty="0" err="1" smtClean="0">
                <a:solidFill>
                  <a:schemeClr val="bg1"/>
                </a:solidFill>
                <a:effectLst>
                  <a:glow rad="228600">
                    <a:schemeClr val="tx2">
                      <a:lumMod val="75000"/>
                      <a:alpha val="40000"/>
                    </a:schemeClr>
                  </a:glow>
                  <a:outerShdw blurRad="38100" dist="38100" dir="2700000" algn="tl">
                    <a:srgbClr val="000000">
                      <a:alpha val="43137"/>
                    </a:srgbClr>
                  </a:outerShdw>
                </a:effectLst>
              </a:rPr>
              <a:t>Usulan</a:t>
            </a:r>
            <a:endParaRPr lang="en-US" sz="1600" b="1" dirty="0" smtClean="0">
              <a:solidFill>
                <a:schemeClr val="bg1"/>
              </a:solidFill>
              <a:effectLst>
                <a:glow rad="228600">
                  <a:schemeClr val="tx2">
                    <a:lumMod val="75000"/>
                    <a:alpha val="40000"/>
                  </a:schemeClr>
                </a:glow>
                <a:outerShdw blurRad="38100" dist="38100" dir="2700000" algn="tl">
                  <a:srgbClr val="000000">
                    <a:alpha val="43137"/>
                  </a:srgbClr>
                </a:outerShdw>
              </a:effectLst>
            </a:endParaRPr>
          </a:p>
          <a:p>
            <a:pPr algn="ctr"/>
            <a:r>
              <a:rPr lang="en-US" sz="1600" b="1" dirty="0" err="1" smtClean="0">
                <a:solidFill>
                  <a:schemeClr val="bg1"/>
                </a:solidFill>
                <a:effectLst>
                  <a:glow rad="228600">
                    <a:schemeClr val="tx2">
                      <a:lumMod val="75000"/>
                      <a:alpha val="40000"/>
                    </a:schemeClr>
                  </a:glow>
                  <a:outerShdw blurRad="38100" dist="38100" dir="2700000" algn="tl">
                    <a:srgbClr val="000000">
                      <a:alpha val="43137"/>
                    </a:srgbClr>
                  </a:outerShdw>
                </a:effectLst>
              </a:rPr>
              <a:t>Perorangan</a:t>
            </a:r>
            <a:endParaRPr lang="en-US" sz="1600" b="1" dirty="0">
              <a:solidFill>
                <a:schemeClr val="bg1"/>
              </a:solidFill>
              <a:effectLst>
                <a:glow rad="228600">
                  <a:schemeClr val="tx2">
                    <a:lumMod val="75000"/>
                    <a:alpha val="40000"/>
                  </a:schemeClr>
                </a:glow>
                <a:outerShdw blurRad="38100" dist="38100" dir="2700000" algn="tl">
                  <a:srgbClr val="000000">
                    <a:alpha val="43137"/>
                  </a:srgbClr>
                </a:outerShdw>
              </a:effectLst>
            </a:endParaRP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7202" y="1903609"/>
            <a:ext cx="1078562" cy="1220389"/>
          </a:xfrm>
          <a:prstGeom prst="rect">
            <a:avLst/>
          </a:prstGeom>
        </p:spPr>
      </p:pic>
      <p:sp>
        <p:nvSpPr>
          <p:cNvPr id="22" name="TextBox 21"/>
          <p:cNvSpPr txBox="1"/>
          <p:nvPr/>
        </p:nvSpPr>
        <p:spPr>
          <a:xfrm>
            <a:off x="366047" y="2180801"/>
            <a:ext cx="2100871" cy="584775"/>
          </a:xfrm>
          <a:prstGeom prst="rect">
            <a:avLst/>
          </a:prstGeom>
          <a:noFill/>
        </p:spPr>
        <p:txBody>
          <a:bodyPr wrap="square" rtlCol="0">
            <a:spAutoFit/>
          </a:bodyPr>
          <a:lstStyle/>
          <a:p>
            <a:pPr algn="ctr"/>
            <a:r>
              <a:rPr lang="en-US" sz="1600" b="1" dirty="0" smtClean="0">
                <a:solidFill>
                  <a:schemeClr val="bg1"/>
                </a:solidFill>
                <a:effectLst>
                  <a:glow rad="228600">
                    <a:schemeClr val="tx2">
                      <a:lumMod val="75000"/>
                      <a:alpha val="40000"/>
                    </a:schemeClr>
                  </a:glow>
                  <a:outerShdw blurRad="38100" dist="38100" dir="2700000" algn="tl">
                    <a:srgbClr val="000000">
                      <a:alpha val="43137"/>
                    </a:srgbClr>
                  </a:outerShdw>
                </a:effectLst>
              </a:rPr>
              <a:t>Data </a:t>
            </a:r>
            <a:r>
              <a:rPr lang="en-US" sz="1600" b="1" dirty="0" err="1" smtClean="0">
                <a:solidFill>
                  <a:schemeClr val="bg1"/>
                </a:solidFill>
                <a:effectLst>
                  <a:glow rad="228600">
                    <a:schemeClr val="tx2">
                      <a:lumMod val="75000"/>
                      <a:alpha val="40000"/>
                    </a:schemeClr>
                  </a:glow>
                  <a:outerShdw blurRad="38100" dist="38100" dir="2700000" algn="tl">
                    <a:srgbClr val="000000">
                      <a:alpha val="43137"/>
                    </a:srgbClr>
                  </a:outerShdw>
                </a:effectLst>
              </a:rPr>
              <a:t>Usulan</a:t>
            </a:r>
            <a:endParaRPr lang="en-US" sz="1600" b="1" dirty="0" smtClean="0">
              <a:solidFill>
                <a:schemeClr val="bg1"/>
              </a:solidFill>
              <a:effectLst>
                <a:glow rad="228600">
                  <a:schemeClr val="tx2">
                    <a:lumMod val="75000"/>
                    <a:alpha val="40000"/>
                  </a:schemeClr>
                </a:glow>
                <a:outerShdw blurRad="38100" dist="38100" dir="2700000" algn="tl">
                  <a:srgbClr val="000000">
                    <a:alpha val="43137"/>
                  </a:srgbClr>
                </a:outerShdw>
              </a:effectLst>
            </a:endParaRPr>
          </a:p>
          <a:p>
            <a:pPr algn="ctr"/>
            <a:r>
              <a:rPr lang="en-US" sz="1600" b="1" dirty="0" err="1" smtClean="0">
                <a:solidFill>
                  <a:schemeClr val="bg1"/>
                </a:solidFill>
                <a:effectLst>
                  <a:glow rad="228600">
                    <a:schemeClr val="tx2">
                      <a:lumMod val="75000"/>
                      <a:alpha val="40000"/>
                    </a:schemeClr>
                  </a:glow>
                  <a:outerShdw blurRad="38100" dist="38100" dir="2700000" algn="tl">
                    <a:srgbClr val="000000">
                      <a:alpha val="43137"/>
                    </a:srgbClr>
                  </a:outerShdw>
                </a:effectLst>
              </a:rPr>
              <a:t>Satuan</a:t>
            </a:r>
            <a:r>
              <a:rPr lang="en-US" sz="1600" b="1" dirty="0" smtClean="0">
                <a:solidFill>
                  <a:schemeClr val="bg1"/>
                </a:solidFill>
                <a:effectLst>
                  <a:glow rad="228600">
                    <a:schemeClr val="tx2">
                      <a:lumMod val="75000"/>
                      <a:alpha val="40000"/>
                    </a:schemeClr>
                  </a:glow>
                  <a:outerShdw blurRad="38100" dist="38100" dir="2700000" algn="tl">
                    <a:srgbClr val="000000">
                      <a:alpha val="43137"/>
                    </a:srgbClr>
                  </a:outerShdw>
                </a:effectLst>
              </a:rPr>
              <a:t> </a:t>
            </a:r>
            <a:r>
              <a:rPr lang="en-US" sz="1600" b="1" dirty="0" err="1" smtClean="0">
                <a:solidFill>
                  <a:schemeClr val="bg1"/>
                </a:solidFill>
                <a:effectLst>
                  <a:glow rad="228600">
                    <a:schemeClr val="tx2">
                      <a:lumMod val="75000"/>
                      <a:alpha val="40000"/>
                    </a:schemeClr>
                  </a:glow>
                  <a:outerShdw blurRad="38100" dist="38100" dir="2700000" algn="tl">
                    <a:srgbClr val="000000">
                      <a:alpha val="43137"/>
                    </a:srgbClr>
                  </a:outerShdw>
                </a:effectLst>
              </a:rPr>
              <a:t>Pendidikan</a:t>
            </a:r>
            <a:endParaRPr lang="en-US" sz="1600" b="1" dirty="0">
              <a:solidFill>
                <a:schemeClr val="bg1"/>
              </a:solidFill>
              <a:effectLst>
                <a:glow rad="228600">
                  <a:schemeClr val="tx2">
                    <a:lumMod val="75000"/>
                    <a:alpha val="40000"/>
                  </a:schemeClr>
                </a:glow>
                <a:outerShdw blurRad="38100" dist="38100" dir="2700000" algn="tl">
                  <a:srgbClr val="000000">
                    <a:alpha val="43137"/>
                  </a:srgbClr>
                </a:outerShdw>
              </a:effectLst>
            </a:endParaRPr>
          </a:p>
        </p:txBody>
      </p:sp>
      <p:cxnSp>
        <p:nvCxnSpPr>
          <p:cNvPr id="23" name="Straight Arrow Connector 22"/>
          <p:cNvCxnSpPr/>
          <p:nvPr/>
        </p:nvCxnSpPr>
        <p:spPr>
          <a:xfrm>
            <a:off x="2016918" y="2343971"/>
            <a:ext cx="900000" cy="0"/>
          </a:xfrm>
          <a:prstGeom prst="straightConnector1">
            <a:avLst/>
          </a:prstGeom>
          <a:ln w="50800">
            <a:solidFill>
              <a:srgbClr val="FFC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4" name="Elbow Connector 23"/>
          <p:cNvCxnSpPr>
            <a:endCxn id="7" idx="0"/>
          </p:cNvCxnSpPr>
          <p:nvPr/>
        </p:nvCxnSpPr>
        <p:spPr>
          <a:xfrm>
            <a:off x="4395149" y="2375883"/>
            <a:ext cx="1574598" cy="692690"/>
          </a:xfrm>
          <a:prstGeom prst="bentConnector2">
            <a:avLst/>
          </a:prstGeom>
          <a:ln w="38100">
            <a:solidFill>
              <a:srgbClr val="FFC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170413" y="3987304"/>
            <a:ext cx="1101131" cy="0"/>
          </a:xfrm>
          <a:prstGeom prst="straightConnector1">
            <a:avLst/>
          </a:prstGeom>
          <a:ln w="50800">
            <a:solidFill>
              <a:srgbClr val="FFC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209825" y="4200212"/>
            <a:ext cx="963881" cy="1125414"/>
          </a:xfrm>
          <a:prstGeom prst="straightConnector1">
            <a:avLst/>
          </a:prstGeom>
          <a:ln w="50800">
            <a:solidFill>
              <a:srgbClr val="FFC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4" idx="2"/>
          </p:cNvCxnSpPr>
          <p:nvPr/>
        </p:nvCxnSpPr>
        <p:spPr>
          <a:xfrm flipV="1">
            <a:off x="9941839" y="2515764"/>
            <a:ext cx="18886" cy="2081735"/>
          </a:xfrm>
          <a:prstGeom prst="straightConnector1">
            <a:avLst/>
          </a:prstGeom>
          <a:ln w="50800">
            <a:solidFill>
              <a:srgbClr val="FFC000"/>
            </a:solidFill>
            <a:tailEnd type="arrow"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042319" y="2975980"/>
            <a:ext cx="2125642" cy="1077218"/>
          </a:xfrm>
          <a:prstGeom prst="rect">
            <a:avLst/>
          </a:prstGeom>
          <a:gradFill>
            <a:gsLst>
              <a:gs pos="0">
                <a:schemeClr val="bg1"/>
              </a:gs>
              <a:gs pos="99457">
                <a:schemeClr val="bg1"/>
              </a:gs>
              <a:gs pos="50000">
                <a:schemeClr val="bg2"/>
              </a:gs>
            </a:gsLst>
            <a:lin ang="0" scaled="1"/>
          </a:gradFill>
        </p:spPr>
        <p:txBody>
          <a:bodyPr wrap="square" lIns="0" rIns="0" rtlCol="0">
            <a:spAutoFit/>
          </a:bodyPr>
          <a:lstStyle/>
          <a:p>
            <a:pPr algn="ctr"/>
            <a:r>
              <a:rPr lang="en-US" sz="1600" dirty="0" err="1" smtClean="0">
                <a:latin typeface="Segoe UI" panose="020B0502040204020203" pitchFamily="34" charset="0"/>
                <a:cs typeface="Segoe UI" panose="020B0502040204020203" pitchFamily="34" charset="0"/>
              </a:rPr>
              <a:t>Penerima</a:t>
            </a:r>
            <a:r>
              <a:rPr lang="en-US" sz="1600" dirty="0" smtClean="0">
                <a:latin typeface="Segoe UI" panose="020B0502040204020203" pitchFamily="34" charset="0"/>
                <a:cs typeface="Segoe UI" panose="020B0502040204020203" pitchFamily="34" charset="0"/>
              </a:rPr>
              <a:t> PIP </a:t>
            </a:r>
            <a:r>
              <a:rPr lang="en-US" sz="1600" dirty="0" err="1" smtClean="0">
                <a:latin typeface="Segoe UI" panose="020B0502040204020203" pitchFamily="34" charset="0"/>
                <a:cs typeface="Segoe UI" panose="020B0502040204020203" pitchFamily="34" charset="0"/>
              </a:rPr>
              <a:t>Dikdasmen</a:t>
            </a:r>
            <a:r>
              <a:rPr lang="en-US" sz="1600" dirty="0" smtClean="0">
                <a:latin typeface="Segoe UI" panose="020B0502040204020203" pitchFamily="34" charset="0"/>
                <a:cs typeface="Segoe UI" panose="020B0502040204020203" pitchFamily="34" charset="0"/>
              </a:rPr>
              <a:t> </a:t>
            </a:r>
          </a:p>
          <a:p>
            <a:pPr algn="ctr"/>
            <a:r>
              <a:rPr lang="en-US" sz="1600" dirty="0" err="1" smtClean="0">
                <a:latin typeface="Segoe UI" panose="020B0502040204020203" pitchFamily="34" charset="0"/>
                <a:cs typeface="Segoe UI" panose="020B0502040204020203" pitchFamily="34" charset="0"/>
              </a:rPr>
              <a:t>ditetapkan</a:t>
            </a:r>
            <a:r>
              <a:rPr lang="en-US" sz="1600" dirty="0" smtClean="0">
                <a:latin typeface="Segoe UI" panose="020B0502040204020203" pitchFamily="34" charset="0"/>
                <a:cs typeface="Segoe UI" panose="020B0502040204020203" pitchFamily="34" charset="0"/>
              </a:rPr>
              <a:t> </a:t>
            </a:r>
            <a:r>
              <a:rPr lang="en-US" sz="1600" dirty="0" err="1" smtClean="0">
                <a:latin typeface="Segoe UI" panose="020B0502040204020203" pitchFamily="34" charset="0"/>
                <a:cs typeface="Segoe UI" panose="020B0502040204020203" pitchFamily="34" charset="0"/>
              </a:rPr>
              <a:t>melalui</a:t>
            </a:r>
            <a:r>
              <a:rPr lang="en-US" sz="1600" dirty="0" smtClean="0">
                <a:latin typeface="Segoe UI" panose="020B0502040204020203" pitchFamily="34" charset="0"/>
                <a:cs typeface="Segoe UI" panose="020B0502040204020203" pitchFamily="34" charset="0"/>
              </a:rPr>
              <a:t> </a:t>
            </a:r>
          </a:p>
          <a:p>
            <a:pPr algn="ctr"/>
            <a:r>
              <a:rPr lang="en-US" sz="1600" dirty="0" smtClean="0">
                <a:latin typeface="Segoe UI" panose="020B0502040204020203" pitchFamily="34" charset="0"/>
                <a:cs typeface="Segoe UI" panose="020B0502040204020203" pitchFamily="34" charset="0"/>
              </a:rPr>
              <a:t>SK KPA </a:t>
            </a:r>
            <a:r>
              <a:rPr lang="en-US" sz="1600" dirty="0" err="1" smtClean="0">
                <a:latin typeface="Segoe UI" panose="020B0502040204020203" pitchFamily="34" charset="0"/>
                <a:cs typeface="Segoe UI" panose="020B0502040204020203" pitchFamily="34" charset="0"/>
              </a:rPr>
              <a:t>Puslapdik</a:t>
            </a:r>
            <a:endParaRPr lang="en-US" sz="1600" dirty="0">
              <a:latin typeface="Segoe UI" panose="020B0502040204020203" pitchFamily="34" charset="0"/>
              <a:cs typeface="Segoe UI" panose="020B0502040204020203" pitchFamily="34" charset="0"/>
            </a:endParaRPr>
          </a:p>
        </p:txBody>
      </p:sp>
      <p:grpSp>
        <p:nvGrpSpPr>
          <p:cNvPr id="29" name="Group 28"/>
          <p:cNvGrpSpPr/>
          <p:nvPr/>
        </p:nvGrpSpPr>
        <p:grpSpPr>
          <a:xfrm>
            <a:off x="774477" y="3259393"/>
            <a:ext cx="1305729" cy="727911"/>
            <a:chOff x="10063182" y="1533961"/>
            <a:chExt cx="2104965" cy="1145818"/>
          </a:xfrm>
        </p:grpSpPr>
        <p:pic>
          <p:nvPicPr>
            <p:cNvPr id="30" name="Picture 12" descr="Hasil gambar untuk icon use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62168" y="1573800"/>
              <a:ext cx="1105979" cy="110597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 descr="Hasil gambar untuk icon use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63182" y="1533961"/>
              <a:ext cx="1105979" cy="11059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p:nvPr/>
        </p:nvGrpSpPr>
        <p:grpSpPr>
          <a:xfrm>
            <a:off x="773738" y="4142221"/>
            <a:ext cx="1292418" cy="708390"/>
            <a:chOff x="9055940" y="3263744"/>
            <a:chExt cx="2083507" cy="1115090"/>
          </a:xfrm>
        </p:grpSpPr>
        <p:pic>
          <p:nvPicPr>
            <p:cNvPr id="33" name="Picture 12" descr="Hasil gambar untuk icon user"/>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33468" y="3263744"/>
              <a:ext cx="1105979" cy="110597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6" descr="Hasil gambar untuk icon user"/>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55940" y="3272855"/>
              <a:ext cx="1105979" cy="1105979"/>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Rounded Rectangle 34"/>
          <p:cNvSpPr/>
          <p:nvPr/>
        </p:nvSpPr>
        <p:spPr>
          <a:xfrm>
            <a:off x="366047" y="1001695"/>
            <a:ext cx="2122123" cy="22830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tx1"/>
                </a:solidFill>
              </a:rPr>
              <a:t>DAPODIK</a:t>
            </a:r>
            <a:br>
              <a:rPr lang="en-US" b="1" dirty="0" smtClean="0">
                <a:solidFill>
                  <a:schemeClr val="tx1"/>
                </a:solidFill>
              </a:rPr>
            </a:br>
            <a:r>
              <a:rPr lang="en-US" b="1" dirty="0" smtClean="0">
                <a:solidFill>
                  <a:schemeClr val="tx1"/>
                </a:solidFill>
              </a:rPr>
              <a:t>KEMDIKBUD</a:t>
            </a:r>
            <a:endParaRPr lang="en-US" b="1" dirty="0">
              <a:solidFill>
                <a:schemeClr val="tx1"/>
              </a:solidFill>
            </a:endParaRPr>
          </a:p>
        </p:txBody>
      </p:sp>
      <p:sp>
        <p:nvSpPr>
          <p:cNvPr id="36" name="Rounded Rectangle 35"/>
          <p:cNvSpPr/>
          <p:nvPr/>
        </p:nvSpPr>
        <p:spPr>
          <a:xfrm>
            <a:off x="2621187" y="976386"/>
            <a:ext cx="4347005" cy="52171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solidFill>
              </a:rPr>
              <a:t>SIPINTAR</a:t>
            </a:r>
            <a:endParaRPr lang="en-US" b="1" dirty="0">
              <a:solidFill>
                <a:schemeClr val="tx1"/>
              </a:solidFill>
            </a:endParaRPr>
          </a:p>
        </p:txBody>
      </p:sp>
      <p:sp>
        <p:nvSpPr>
          <p:cNvPr id="37" name="Can 36"/>
          <p:cNvSpPr/>
          <p:nvPr/>
        </p:nvSpPr>
        <p:spPr>
          <a:xfrm>
            <a:off x="1881566" y="1293255"/>
            <a:ext cx="490830" cy="424706"/>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an 37"/>
          <p:cNvSpPr/>
          <p:nvPr/>
        </p:nvSpPr>
        <p:spPr>
          <a:xfrm>
            <a:off x="2726473" y="1293841"/>
            <a:ext cx="490830" cy="424706"/>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 Arrow 38"/>
          <p:cNvSpPr/>
          <p:nvPr/>
        </p:nvSpPr>
        <p:spPr>
          <a:xfrm>
            <a:off x="2184868" y="1446618"/>
            <a:ext cx="732050" cy="216083"/>
          </a:xfrm>
          <a:prstGeom prst="leftRightArrow">
            <a:avLst>
              <a:gd name="adj1" fmla="val 40543"/>
              <a:gd name="adj2" fmla="val 5000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1"/>
          <p:cNvSpPr>
            <a:spLocks noGrp="1"/>
          </p:cNvSpPr>
          <p:nvPr>
            <p:ph type="title"/>
          </p:nvPr>
        </p:nvSpPr>
        <p:spPr>
          <a:xfrm>
            <a:off x="292673" y="166797"/>
            <a:ext cx="6075470" cy="607332"/>
          </a:xfrm>
          <a:gradFill>
            <a:gsLst>
              <a:gs pos="94000">
                <a:schemeClr val="accent2">
                  <a:lumMod val="20000"/>
                  <a:lumOff val="80000"/>
                </a:schemeClr>
              </a:gs>
              <a:gs pos="88000">
                <a:schemeClr val="bg1"/>
              </a:gs>
            </a:gsLst>
            <a:lin ang="10800000" scaled="0"/>
          </a:gradFill>
        </p:spPr>
        <p:txBody>
          <a:bodyPr wrap="none" tIns="54000" bIns="0">
            <a:noAutofit/>
            <a:scene3d>
              <a:camera prst="orthographicFront"/>
              <a:lightRig rig="threePt" dir="t"/>
            </a:scene3d>
            <a:sp3d extrusionH="57150">
              <a:bevelT h="25400" prst="softRound"/>
            </a:sp3d>
          </a:bodyPr>
          <a:lstStyle/>
          <a:p>
            <a:r>
              <a:rPr lang="fi-FI" sz="4000" dirty="0">
                <a:latin typeface="Agency FB" panose="020B0503020202020204" pitchFamily="34" charset="0"/>
              </a:rPr>
              <a:t>Mekanisme </a:t>
            </a:r>
            <a:r>
              <a:rPr lang="fi-FI" sz="4000" dirty="0" smtClean="0">
                <a:latin typeface="Agency FB" panose="020B0503020202020204" pitchFamily="34" charset="0"/>
              </a:rPr>
              <a:t>Penetapan </a:t>
            </a:r>
            <a:r>
              <a:rPr lang="fi-FI" sz="4000" dirty="0">
                <a:latin typeface="Agency FB" panose="020B0503020202020204" pitchFamily="34" charset="0"/>
              </a:rPr>
              <a:t>Penerima Berdasarkan </a:t>
            </a:r>
            <a:r>
              <a:rPr lang="fi-FI" sz="4000" dirty="0" smtClean="0">
                <a:latin typeface="Agency FB" panose="020B0503020202020204" pitchFamily="34" charset="0"/>
              </a:rPr>
              <a:t>Usulan</a:t>
            </a:r>
            <a:endParaRPr lang="fi-FI" sz="4000" dirty="0">
              <a:latin typeface="Agency FB" panose="020B0503020202020204" pitchFamily="34" charset="0"/>
            </a:endParaRPr>
          </a:p>
        </p:txBody>
      </p:sp>
    </p:spTree>
    <p:extLst>
      <p:ext uri="{BB962C8B-B14F-4D97-AF65-F5344CB8AC3E}">
        <p14:creationId xmlns:p14="http://schemas.microsoft.com/office/powerpoint/2010/main" val="1791803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700" y="8314"/>
            <a:ext cx="9632390" cy="6305510"/>
          </a:xfrm>
          <a:prstGeom prst="rect">
            <a:avLst/>
          </a:prstGeom>
        </p:spPr>
      </p:pic>
      <p:graphicFrame>
        <p:nvGraphicFramePr>
          <p:cNvPr id="19" name="Table 18"/>
          <p:cNvGraphicFramePr>
            <a:graphicFrameLocks noGrp="1"/>
          </p:cNvGraphicFramePr>
          <p:nvPr>
            <p:extLst>
              <p:ext uri="{D42A27DB-BD31-4B8C-83A1-F6EECF244321}">
                <p14:modId xmlns:p14="http://schemas.microsoft.com/office/powerpoint/2010/main" val="515557017"/>
              </p:ext>
            </p:extLst>
          </p:nvPr>
        </p:nvGraphicFramePr>
        <p:xfrm>
          <a:off x="12701" y="1193800"/>
          <a:ext cx="10896599" cy="4261430"/>
        </p:xfrm>
        <a:graphic>
          <a:graphicData uri="http://schemas.openxmlformats.org/drawingml/2006/table">
            <a:tbl>
              <a:tblPr firstRow="1" firstCol="1" bandRow="1">
                <a:tableStyleId>{5C22544A-7EE6-4342-B048-85BDC9FD1C3A}</a:tableStyleId>
              </a:tblPr>
              <a:tblGrid>
                <a:gridCol w="2456872">
                  <a:extLst>
                    <a:ext uri="{9D8B030D-6E8A-4147-A177-3AD203B41FA5}">
                      <a16:colId xmlns:a16="http://schemas.microsoft.com/office/drawing/2014/main" val="20000"/>
                    </a:ext>
                  </a:extLst>
                </a:gridCol>
                <a:gridCol w="4167977">
                  <a:extLst>
                    <a:ext uri="{9D8B030D-6E8A-4147-A177-3AD203B41FA5}">
                      <a16:colId xmlns:a16="http://schemas.microsoft.com/office/drawing/2014/main" val="20001"/>
                    </a:ext>
                  </a:extLst>
                </a:gridCol>
                <a:gridCol w="4271750">
                  <a:extLst>
                    <a:ext uri="{9D8B030D-6E8A-4147-A177-3AD203B41FA5}">
                      <a16:colId xmlns:a16="http://schemas.microsoft.com/office/drawing/2014/main" val="20002"/>
                    </a:ext>
                  </a:extLst>
                </a:gridCol>
              </a:tblGrid>
              <a:tr h="852286">
                <a:tc>
                  <a:txBody>
                    <a:bodyPr/>
                    <a:lstStyle/>
                    <a:p>
                      <a:pPr algn="ctr">
                        <a:lnSpc>
                          <a:spcPct val="107000"/>
                        </a:lnSpc>
                        <a:spcAft>
                          <a:spcPts val="0"/>
                        </a:spcAft>
                      </a:pPr>
                      <a:r>
                        <a:rPr lang="en-US" sz="1900" smtClean="0">
                          <a:effectLst/>
                        </a:rPr>
                        <a:t>Satuan</a:t>
                      </a:r>
                      <a:r>
                        <a:rPr lang="en-US" sz="1900" baseline="0" smtClean="0">
                          <a:effectLst/>
                        </a:rPr>
                        <a:t> Pendidikan</a:t>
                      </a:r>
                      <a:endParaRPr lang="id-ID" sz="19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lnL w="12700" cmpd="sng">
                      <a:noFill/>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lnSpc>
                          <a:spcPct val="107000"/>
                        </a:lnSpc>
                        <a:spcAft>
                          <a:spcPts val="0"/>
                        </a:spcAft>
                      </a:pPr>
                      <a:r>
                        <a:rPr lang="en-US" sz="1900" dirty="0" err="1" smtClean="0">
                          <a:effectLst/>
                        </a:rPr>
                        <a:t>Jumlah</a:t>
                      </a:r>
                      <a:r>
                        <a:rPr lang="en-US" sz="1900" dirty="0" smtClean="0">
                          <a:effectLst/>
                        </a:rPr>
                        <a:t> Dana </a:t>
                      </a:r>
                      <a:r>
                        <a:rPr lang="en-US" sz="1900" dirty="0" err="1" smtClean="0">
                          <a:effectLst/>
                        </a:rPr>
                        <a:t>pada</a:t>
                      </a:r>
                      <a:r>
                        <a:rPr lang="en-US" sz="1900" dirty="0" smtClean="0">
                          <a:effectLst/>
                        </a:rPr>
                        <a:t> </a:t>
                      </a:r>
                      <a:r>
                        <a:rPr lang="id-ID" sz="1900" dirty="0" smtClean="0">
                          <a:effectLst/>
                        </a:rPr>
                        <a:t>Tahun </a:t>
                      </a:r>
                      <a:r>
                        <a:rPr lang="id-ID" sz="1900" dirty="0">
                          <a:effectLst/>
                        </a:rPr>
                        <a:t>Pelajaran </a:t>
                      </a:r>
                    </a:p>
                    <a:p>
                      <a:pPr algn="ctr">
                        <a:lnSpc>
                          <a:spcPct val="107000"/>
                        </a:lnSpc>
                        <a:spcAft>
                          <a:spcPts val="0"/>
                        </a:spcAft>
                      </a:pPr>
                      <a:r>
                        <a:rPr lang="id-ID" sz="1900" dirty="0">
                          <a:effectLst/>
                        </a:rPr>
                        <a:t>Semester </a:t>
                      </a:r>
                      <a:r>
                        <a:rPr lang="id-ID" sz="1900" dirty="0" smtClean="0">
                          <a:effectLst/>
                        </a:rPr>
                        <a:t>Genap</a:t>
                      </a:r>
                      <a:endParaRPr lang="id-ID" sz="19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lnSpc>
                          <a:spcPct val="107000"/>
                        </a:lnSpc>
                        <a:spcAft>
                          <a:spcPts val="0"/>
                        </a:spcAft>
                      </a:pPr>
                      <a:r>
                        <a:rPr lang="en-US" sz="1900" smtClean="0">
                          <a:effectLst/>
                        </a:rPr>
                        <a:t>Jumlah Dana pada </a:t>
                      </a:r>
                      <a:r>
                        <a:rPr lang="id-ID" sz="1900" smtClean="0">
                          <a:effectLst/>
                        </a:rPr>
                        <a:t>Tahun </a:t>
                      </a:r>
                      <a:r>
                        <a:rPr lang="id-ID" sz="1900">
                          <a:effectLst/>
                        </a:rPr>
                        <a:t>Pelajaran</a:t>
                      </a:r>
                    </a:p>
                    <a:p>
                      <a:pPr algn="ctr">
                        <a:lnSpc>
                          <a:spcPct val="107000"/>
                        </a:lnSpc>
                        <a:spcAft>
                          <a:spcPts val="0"/>
                        </a:spcAft>
                      </a:pPr>
                      <a:r>
                        <a:rPr lang="id-ID" sz="1900">
                          <a:effectLst/>
                        </a:rPr>
                        <a:t>Semester </a:t>
                      </a:r>
                      <a:r>
                        <a:rPr lang="id-ID" sz="1900" smtClean="0">
                          <a:effectLst/>
                        </a:rPr>
                        <a:t>Ga</a:t>
                      </a:r>
                      <a:r>
                        <a:rPr lang="en-US" sz="1900" smtClean="0">
                          <a:effectLst/>
                        </a:rPr>
                        <a:t>sal</a:t>
                      </a:r>
                      <a:endParaRPr lang="id-ID" sz="190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lnL w="3175" cap="flat" cmpd="sng" algn="ctr">
                      <a:noFill/>
                      <a:prstDash val="solid"/>
                      <a:round/>
                      <a:headEnd type="none" w="med" len="med"/>
                      <a:tailEnd type="none" w="med" len="med"/>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852286">
                <a:tc>
                  <a:txBody>
                    <a:bodyPr/>
                    <a:lstStyle/>
                    <a:p>
                      <a:pPr marL="88900" indent="0">
                        <a:lnSpc>
                          <a:spcPct val="107000"/>
                        </a:lnSpc>
                        <a:spcAft>
                          <a:spcPts val="0"/>
                        </a:spcAft>
                      </a:pPr>
                      <a:r>
                        <a:rPr lang="id-ID" sz="1900" smtClean="0">
                          <a:effectLst/>
                        </a:rPr>
                        <a:t>SD/</a:t>
                      </a:r>
                      <a:r>
                        <a:rPr lang="en-US" sz="1900" smtClean="0">
                          <a:effectLst/>
                        </a:rPr>
                        <a:t>SDLB/</a:t>
                      </a:r>
                      <a:r>
                        <a:rPr lang="id-ID" sz="1900" smtClean="0">
                          <a:effectLst/>
                        </a:rPr>
                        <a:t>Paket </a:t>
                      </a:r>
                      <a:r>
                        <a:rPr lang="id-ID" sz="1900" dirty="0">
                          <a:effectLst/>
                        </a:rPr>
                        <a:t>A</a:t>
                      </a:r>
                      <a:endParaRPr lang="id-ID" sz="19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lnSpc>
                          <a:spcPct val="107000"/>
                        </a:lnSpc>
                        <a:spcAft>
                          <a:spcPts val="0"/>
                        </a:spcAft>
                      </a:pPr>
                      <a:r>
                        <a:rPr lang="id-ID" sz="1900" smtClean="0">
                          <a:effectLst/>
                        </a:rPr>
                        <a:t>Rp225.000 </a:t>
                      </a:r>
                      <a:r>
                        <a:rPr lang="en-US" sz="1900" smtClean="0">
                          <a:effectLst/>
                        </a:rPr>
                        <a:t>untuk k</a:t>
                      </a:r>
                      <a:r>
                        <a:rPr lang="id-ID" sz="1900" smtClean="0">
                          <a:effectLst/>
                        </a:rPr>
                        <a:t>elas </a:t>
                      </a:r>
                      <a:r>
                        <a:rPr lang="id-ID" sz="1900" dirty="0">
                          <a:effectLst/>
                        </a:rPr>
                        <a:t>6</a:t>
                      </a:r>
                    </a:p>
                    <a:p>
                      <a:pPr algn="ctr">
                        <a:lnSpc>
                          <a:spcPct val="107000"/>
                        </a:lnSpc>
                        <a:spcAft>
                          <a:spcPts val="0"/>
                        </a:spcAft>
                      </a:pPr>
                      <a:r>
                        <a:rPr lang="id-ID" sz="1900" smtClean="0">
                          <a:effectLst/>
                        </a:rPr>
                        <a:t>Rp450.000</a:t>
                      </a:r>
                      <a:r>
                        <a:rPr lang="en-US" sz="1900" baseline="0" smtClean="0">
                          <a:effectLst/>
                        </a:rPr>
                        <a:t> untuk</a:t>
                      </a:r>
                      <a:r>
                        <a:rPr lang="id-ID" sz="1900" smtClean="0">
                          <a:effectLst/>
                        </a:rPr>
                        <a:t> </a:t>
                      </a:r>
                      <a:r>
                        <a:rPr lang="en-US" sz="1900" smtClean="0">
                          <a:effectLst/>
                        </a:rPr>
                        <a:t>k</a:t>
                      </a:r>
                      <a:r>
                        <a:rPr lang="id-ID" sz="1900" smtClean="0">
                          <a:effectLst/>
                        </a:rPr>
                        <a:t>elas </a:t>
                      </a:r>
                      <a:r>
                        <a:rPr lang="id-ID" sz="1900" dirty="0">
                          <a:effectLst/>
                        </a:rPr>
                        <a:t>1, 2, 3, 4, dan 5</a:t>
                      </a:r>
                      <a:endParaRPr lang="id-ID" sz="19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id-ID" sz="1900" smtClean="0">
                          <a:effectLst/>
                        </a:rPr>
                        <a:t>Rp225.000 </a:t>
                      </a:r>
                      <a:r>
                        <a:rPr lang="en-US" sz="1900" smtClean="0">
                          <a:effectLst/>
                        </a:rPr>
                        <a:t>untuk k</a:t>
                      </a:r>
                      <a:r>
                        <a:rPr lang="id-ID" sz="1900" smtClean="0">
                          <a:effectLst/>
                        </a:rPr>
                        <a:t>elas </a:t>
                      </a:r>
                      <a:r>
                        <a:rPr lang="id-ID" sz="1900">
                          <a:effectLst/>
                        </a:rPr>
                        <a:t>1</a:t>
                      </a:r>
                    </a:p>
                    <a:p>
                      <a:pPr algn="ctr">
                        <a:lnSpc>
                          <a:spcPct val="107000"/>
                        </a:lnSpc>
                        <a:spcAft>
                          <a:spcPts val="0"/>
                        </a:spcAft>
                      </a:pPr>
                      <a:r>
                        <a:rPr lang="id-ID" sz="1900" smtClean="0">
                          <a:effectLst/>
                        </a:rPr>
                        <a:t>Rp450.000</a:t>
                      </a:r>
                      <a:r>
                        <a:rPr lang="en-US" sz="1900" smtClean="0">
                          <a:effectLst/>
                        </a:rPr>
                        <a:t> untuk</a:t>
                      </a:r>
                      <a:r>
                        <a:rPr lang="id-ID" sz="1900" smtClean="0">
                          <a:effectLst/>
                        </a:rPr>
                        <a:t> </a:t>
                      </a:r>
                      <a:r>
                        <a:rPr lang="en-US" sz="1900" smtClean="0">
                          <a:effectLst/>
                        </a:rPr>
                        <a:t>k</a:t>
                      </a:r>
                      <a:r>
                        <a:rPr lang="id-ID" sz="1900" smtClean="0">
                          <a:effectLst/>
                        </a:rPr>
                        <a:t>elas </a:t>
                      </a:r>
                      <a:r>
                        <a:rPr lang="id-ID" sz="1900">
                          <a:effectLst/>
                        </a:rPr>
                        <a:t>2, 3, 4, 5, dan 6</a:t>
                      </a:r>
                      <a:endParaRPr lang="id-ID" sz="190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52286">
                <a:tc>
                  <a:txBody>
                    <a:bodyPr/>
                    <a:lstStyle/>
                    <a:p>
                      <a:pPr marL="88900" indent="0">
                        <a:lnSpc>
                          <a:spcPct val="107000"/>
                        </a:lnSpc>
                        <a:spcAft>
                          <a:spcPts val="0"/>
                        </a:spcAft>
                      </a:pPr>
                      <a:r>
                        <a:rPr lang="id-ID" sz="1900" smtClean="0">
                          <a:effectLst/>
                        </a:rPr>
                        <a:t>SMP/</a:t>
                      </a:r>
                      <a:r>
                        <a:rPr lang="en-US" sz="1900" smtClean="0">
                          <a:effectLst/>
                        </a:rPr>
                        <a:t>SMPLB/</a:t>
                      </a:r>
                      <a:r>
                        <a:rPr lang="id-ID" sz="1900" smtClean="0">
                          <a:effectLst/>
                        </a:rPr>
                        <a:t>Paket </a:t>
                      </a:r>
                      <a:r>
                        <a:rPr lang="id-ID" sz="1900" dirty="0">
                          <a:effectLst/>
                        </a:rPr>
                        <a:t>B</a:t>
                      </a:r>
                      <a:endParaRPr lang="id-ID" sz="19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lnL w="12700" cmpd="sng">
                      <a:noFill/>
                    </a:lnL>
                    <a:lnR w="3175" cap="flat" cmpd="sng" algn="ctr">
                      <a:no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lnSpc>
                          <a:spcPct val="107000"/>
                        </a:lnSpc>
                        <a:spcAft>
                          <a:spcPts val="0"/>
                        </a:spcAft>
                      </a:pPr>
                      <a:r>
                        <a:rPr lang="id-ID" sz="1900" smtClean="0">
                          <a:effectLst/>
                        </a:rPr>
                        <a:t>Rp375.000</a:t>
                      </a:r>
                      <a:r>
                        <a:rPr lang="en-US" sz="1900" smtClean="0">
                          <a:effectLst/>
                        </a:rPr>
                        <a:t> untuk</a:t>
                      </a:r>
                      <a:r>
                        <a:rPr lang="id-ID" sz="1900" smtClean="0">
                          <a:effectLst/>
                        </a:rPr>
                        <a:t> </a:t>
                      </a:r>
                      <a:r>
                        <a:rPr lang="en-US" sz="1900" smtClean="0">
                          <a:effectLst/>
                        </a:rPr>
                        <a:t>k</a:t>
                      </a:r>
                      <a:r>
                        <a:rPr lang="id-ID" sz="1900" smtClean="0">
                          <a:effectLst/>
                        </a:rPr>
                        <a:t>elas </a:t>
                      </a:r>
                      <a:r>
                        <a:rPr lang="id-ID" sz="1900">
                          <a:effectLst/>
                        </a:rPr>
                        <a:t>9</a:t>
                      </a:r>
                    </a:p>
                    <a:p>
                      <a:pPr algn="ctr">
                        <a:lnSpc>
                          <a:spcPct val="107000"/>
                        </a:lnSpc>
                        <a:spcAft>
                          <a:spcPts val="0"/>
                        </a:spcAft>
                      </a:pPr>
                      <a:r>
                        <a:rPr lang="id-ID" sz="1900" smtClean="0">
                          <a:effectLst/>
                        </a:rPr>
                        <a:t>Rp750.000</a:t>
                      </a:r>
                      <a:r>
                        <a:rPr lang="en-US" sz="1900" smtClean="0">
                          <a:effectLst/>
                        </a:rPr>
                        <a:t> untuk</a:t>
                      </a:r>
                      <a:r>
                        <a:rPr lang="id-ID" sz="1900" smtClean="0">
                          <a:effectLst/>
                        </a:rPr>
                        <a:t> </a:t>
                      </a:r>
                      <a:r>
                        <a:rPr lang="en-US" sz="1900" smtClean="0">
                          <a:effectLst/>
                        </a:rPr>
                        <a:t>k</a:t>
                      </a:r>
                      <a:r>
                        <a:rPr lang="id-ID" sz="1900" smtClean="0">
                          <a:effectLst/>
                        </a:rPr>
                        <a:t>elas </a:t>
                      </a:r>
                      <a:r>
                        <a:rPr lang="id-ID" sz="1900">
                          <a:effectLst/>
                        </a:rPr>
                        <a:t>7 dan 8</a:t>
                      </a:r>
                      <a:endParaRPr lang="id-ID" sz="190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id-ID" sz="1900" smtClean="0">
                          <a:effectLst/>
                        </a:rPr>
                        <a:t>Rp375.000</a:t>
                      </a:r>
                      <a:r>
                        <a:rPr lang="en-US" sz="1900" smtClean="0">
                          <a:effectLst/>
                        </a:rPr>
                        <a:t> untuk</a:t>
                      </a:r>
                      <a:r>
                        <a:rPr lang="id-ID" sz="1900" smtClean="0">
                          <a:effectLst/>
                        </a:rPr>
                        <a:t> </a:t>
                      </a:r>
                      <a:r>
                        <a:rPr lang="en-US" sz="1900" smtClean="0">
                          <a:effectLst/>
                        </a:rPr>
                        <a:t>k</a:t>
                      </a:r>
                      <a:r>
                        <a:rPr lang="id-ID" sz="1900" smtClean="0">
                          <a:effectLst/>
                        </a:rPr>
                        <a:t>elas </a:t>
                      </a:r>
                      <a:r>
                        <a:rPr lang="id-ID" sz="1900" dirty="0">
                          <a:effectLst/>
                        </a:rPr>
                        <a:t>7</a:t>
                      </a:r>
                    </a:p>
                    <a:p>
                      <a:pPr algn="ctr">
                        <a:lnSpc>
                          <a:spcPct val="107000"/>
                        </a:lnSpc>
                        <a:spcAft>
                          <a:spcPts val="0"/>
                        </a:spcAft>
                      </a:pPr>
                      <a:r>
                        <a:rPr lang="id-ID" sz="1900" smtClean="0">
                          <a:effectLst/>
                        </a:rPr>
                        <a:t>Rp750.000</a:t>
                      </a:r>
                      <a:r>
                        <a:rPr lang="en-US" sz="1900" smtClean="0">
                          <a:effectLst/>
                        </a:rPr>
                        <a:t> untuk</a:t>
                      </a:r>
                      <a:r>
                        <a:rPr lang="id-ID" sz="1900" smtClean="0">
                          <a:effectLst/>
                        </a:rPr>
                        <a:t> </a:t>
                      </a:r>
                      <a:r>
                        <a:rPr lang="en-US" sz="1900" smtClean="0">
                          <a:effectLst/>
                        </a:rPr>
                        <a:t>k</a:t>
                      </a:r>
                      <a:r>
                        <a:rPr lang="id-ID" sz="1900" smtClean="0">
                          <a:effectLst/>
                        </a:rPr>
                        <a:t>elas </a:t>
                      </a:r>
                      <a:r>
                        <a:rPr lang="id-ID" sz="1900" dirty="0">
                          <a:effectLst/>
                        </a:rPr>
                        <a:t>8 dan 9</a:t>
                      </a:r>
                      <a:endParaRPr lang="id-ID" sz="19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52286">
                <a:tc>
                  <a:txBody>
                    <a:bodyPr/>
                    <a:lstStyle/>
                    <a:p>
                      <a:pPr marL="88900" indent="0">
                        <a:lnSpc>
                          <a:spcPct val="107000"/>
                        </a:lnSpc>
                        <a:spcAft>
                          <a:spcPts val="0"/>
                        </a:spcAft>
                      </a:pPr>
                      <a:r>
                        <a:rPr lang="id-ID" sz="1900" dirty="0" smtClean="0">
                          <a:effectLst/>
                        </a:rPr>
                        <a:t>SMA/</a:t>
                      </a:r>
                      <a:r>
                        <a:rPr lang="en-US" sz="1900" dirty="0" smtClean="0">
                          <a:effectLst/>
                        </a:rPr>
                        <a:t>SMALB/</a:t>
                      </a:r>
                      <a:r>
                        <a:rPr lang="id-ID" sz="1900" dirty="0" smtClean="0">
                          <a:effectLst/>
                        </a:rPr>
                        <a:t>Paket </a:t>
                      </a:r>
                      <a:r>
                        <a:rPr lang="id-ID" sz="1900" dirty="0">
                          <a:effectLst/>
                        </a:rPr>
                        <a:t>C</a:t>
                      </a:r>
                      <a:endParaRPr lang="id-ID" sz="19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lnL w="12700" cmpd="sng">
                      <a:noFill/>
                    </a:lnL>
                    <a:lnR w="3175" cap="flat" cmpd="sng" algn="ctr">
                      <a:no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lnSpc>
                          <a:spcPct val="107000"/>
                        </a:lnSpc>
                        <a:spcAft>
                          <a:spcPts val="0"/>
                        </a:spcAft>
                      </a:pPr>
                      <a:r>
                        <a:rPr lang="id-ID" sz="1900" smtClean="0">
                          <a:effectLst/>
                        </a:rPr>
                        <a:t>Rp500.000</a:t>
                      </a:r>
                      <a:r>
                        <a:rPr lang="en-US" sz="1900" smtClean="0">
                          <a:effectLst/>
                        </a:rPr>
                        <a:t> untuk</a:t>
                      </a:r>
                      <a:r>
                        <a:rPr lang="id-ID" sz="1900" smtClean="0">
                          <a:effectLst/>
                        </a:rPr>
                        <a:t> </a:t>
                      </a:r>
                      <a:r>
                        <a:rPr lang="en-US" sz="1900" smtClean="0">
                          <a:effectLst/>
                        </a:rPr>
                        <a:t>k</a:t>
                      </a:r>
                      <a:r>
                        <a:rPr lang="id-ID" sz="1900" smtClean="0">
                          <a:effectLst/>
                        </a:rPr>
                        <a:t>elas </a:t>
                      </a:r>
                      <a:r>
                        <a:rPr lang="id-ID" sz="1900">
                          <a:effectLst/>
                        </a:rPr>
                        <a:t>12</a:t>
                      </a:r>
                    </a:p>
                    <a:p>
                      <a:pPr algn="ctr">
                        <a:lnSpc>
                          <a:spcPct val="107000"/>
                        </a:lnSpc>
                        <a:spcAft>
                          <a:spcPts val="0"/>
                        </a:spcAft>
                      </a:pPr>
                      <a:r>
                        <a:rPr lang="id-ID" sz="1900" smtClean="0">
                          <a:effectLst/>
                        </a:rPr>
                        <a:t>Rp1.000.000</a:t>
                      </a:r>
                      <a:r>
                        <a:rPr lang="en-US" sz="1900" smtClean="0">
                          <a:effectLst/>
                        </a:rPr>
                        <a:t> untuk</a:t>
                      </a:r>
                      <a:r>
                        <a:rPr lang="id-ID" sz="1900" smtClean="0">
                          <a:effectLst/>
                        </a:rPr>
                        <a:t> </a:t>
                      </a:r>
                      <a:r>
                        <a:rPr lang="en-US" sz="1900" smtClean="0">
                          <a:effectLst/>
                        </a:rPr>
                        <a:t>k</a:t>
                      </a:r>
                      <a:r>
                        <a:rPr lang="id-ID" sz="1900" smtClean="0">
                          <a:effectLst/>
                        </a:rPr>
                        <a:t>elas </a:t>
                      </a:r>
                      <a:r>
                        <a:rPr lang="id-ID" sz="1900">
                          <a:effectLst/>
                        </a:rPr>
                        <a:t>10 dan 11</a:t>
                      </a:r>
                      <a:endParaRPr lang="id-ID" sz="190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id-ID" sz="1900" smtClean="0">
                          <a:effectLst/>
                        </a:rPr>
                        <a:t>Rp500.000</a:t>
                      </a:r>
                      <a:r>
                        <a:rPr lang="en-US" sz="1900" smtClean="0">
                          <a:effectLst/>
                        </a:rPr>
                        <a:t> untuk</a:t>
                      </a:r>
                      <a:r>
                        <a:rPr lang="id-ID" sz="1900" smtClean="0">
                          <a:effectLst/>
                        </a:rPr>
                        <a:t> </a:t>
                      </a:r>
                      <a:r>
                        <a:rPr lang="en-US" sz="1900" smtClean="0">
                          <a:effectLst/>
                        </a:rPr>
                        <a:t>k</a:t>
                      </a:r>
                      <a:r>
                        <a:rPr lang="id-ID" sz="1900" smtClean="0">
                          <a:effectLst/>
                        </a:rPr>
                        <a:t>elas </a:t>
                      </a:r>
                      <a:r>
                        <a:rPr lang="id-ID" sz="1900" dirty="0">
                          <a:effectLst/>
                        </a:rPr>
                        <a:t>10</a:t>
                      </a:r>
                    </a:p>
                    <a:p>
                      <a:pPr algn="ctr">
                        <a:lnSpc>
                          <a:spcPct val="107000"/>
                        </a:lnSpc>
                        <a:spcAft>
                          <a:spcPts val="0"/>
                        </a:spcAft>
                      </a:pPr>
                      <a:r>
                        <a:rPr lang="id-ID" sz="1900" smtClean="0">
                          <a:effectLst/>
                        </a:rPr>
                        <a:t>Rp1.000.000</a:t>
                      </a:r>
                      <a:r>
                        <a:rPr lang="en-US" sz="1900" smtClean="0">
                          <a:effectLst/>
                        </a:rPr>
                        <a:t> untuk</a:t>
                      </a:r>
                      <a:r>
                        <a:rPr lang="id-ID" sz="1900" smtClean="0">
                          <a:effectLst/>
                        </a:rPr>
                        <a:t> </a:t>
                      </a:r>
                      <a:r>
                        <a:rPr lang="en-US" sz="1900" smtClean="0">
                          <a:effectLst/>
                        </a:rPr>
                        <a:t>k</a:t>
                      </a:r>
                      <a:r>
                        <a:rPr lang="id-ID" sz="1900" smtClean="0">
                          <a:effectLst/>
                        </a:rPr>
                        <a:t>elas </a:t>
                      </a:r>
                      <a:r>
                        <a:rPr lang="id-ID" sz="1900" dirty="0">
                          <a:effectLst/>
                        </a:rPr>
                        <a:t>11 dan 12</a:t>
                      </a:r>
                      <a:endParaRPr lang="id-ID" sz="19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52286">
                <a:tc>
                  <a:txBody>
                    <a:bodyPr/>
                    <a:lstStyle/>
                    <a:p>
                      <a:pPr marL="88900" indent="0">
                        <a:lnSpc>
                          <a:spcPct val="107000"/>
                        </a:lnSpc>
                        <a:spcAft>
                          <a:spcPts val="0"/>
                        </a:spcAft>
                      </a:pPr>
                      <a:r>
                        <a:rPr lang="id-ID" sz="1900">
                          <a:effectLst/>
                        </a:rPr>
                        <a:t>SMK</a:t>
                      </a:r>
                      <a:endParaRPr lang="id-ID" sz="190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lnL w="12700" cmpd="sng">
                      <a:noFill/>
                    </a:lnL>
                    <a:lnR w="3175" cap="flat" cmpd="sng" algn="ctr">
                      <a:no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lnSpc>
                          <a:spcPct val="107000"/>
                        </a:lnSpc>
                        <a:spcAft>
                          <a:spcPts val="0"/>
                        </a:spcAft>
                      </a:pPr>
                      <a:r>
                        <a:rPr lang="id-ID" sz="1900" smtClean="0">
                          <a:effectLst/>
                        </a:rPr>
                        <a:t>Rp500.000</a:t>
                      </a:r>
                      <a:r>
                        <a:rPr lang="en-US" sz="1900" smtClean="0">
                          <a:effectLst/>
                        </a:rPr>
                        <a:t> untuk</a:t>
                      </a:r>
                      <a:r>
                        <a:rPr lang="id-ID" sz="1900" smtClean="0">
                          <a:effectLst/>
                        </a:rPr>
                        <a:t> </a:t>
                      </a:r>
                      <a:r>
                        <a:rPr lang="en-US" sz="1900" smtClean="0">
                          <a:effectLst/>
                        </a:rPr>
                        <a:t>k</a:t>
                      </a:r>
                      <a:r>
                        <a:rPr lang="id-ID" sz="1900" smtClean="0">
                          <a:effectLst/>
                        </a:rPr>
                        <a:t>elas 12</a:t>
                      </a:r>
                      <a:r>
                        <a:rPr lang="en-US" sz="1900" baseline="0" smtClean="0">
                          <a:effectLst/>
                        </a:rPr>
                        <a:t> dan 13</a:t>
                      </a:r>
                      <a:endParaRPr lang="id-ID" sz="1900">
                        <a:effectLst/>
                      </a:endParaRPr>
                    </a:p>
                    <a:p>
                      <a:pPr algn="ctr">
                        <a:lnSpc>
                          <a:spcPct val="107000"/>
                        </a:lnSpc>
                        <a:spcAft>
                          <a:spcPts val="0"/>
                        </a:spcAft>
                      </a:pPr>
                      <a:r>
                        <a:rPr lang="id-ID" sz="1900" smtClean="0">
                          <a:effectLst/>
                        </a:rPr>
                        <a:t>Rp1.000.000</a:t>
                      </a:r>
                      <a:r>
                        <a:rPr lang="en-US" sz="1900" smtClean="0">
                          <a:effectLst/>
                        </a:rPr>
                        <a:t> untuk</a:t>
                      </a:r>
                      <a:r>
                        <a:rPr lang="id-ID" sz="1900" smtClean="0">
                          <a:effectLst/>
                        </a:rPr>
                        <a:t> </a:t>
                      </a:r>
                      <a:r>
                        <a:rPr lang="en-US" sz="1900" smtClean="0">
                          <a:effectLst/>
                        </a:rPr>
                        <a:t>k</a:t>
                      </a:r>
                      <a:r>
                        <a:rPr lang="id-ID" sz="1900" smtClean="0">
                          <a:effectLst/>
                        </a:rPr>
                        <a:t>elas </a:t>
                      </a:r>
                      <a:r>
                        <a:rPr lang="id-ID" sz="1900">
                          <a:effectLst/>
                        </a:rPr>
                        <a:t>10 dan 11</a:t>
                      </a:r>
                      <a:endParaRPr lang="id-ID" sz="190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r>
                        <a:rPr lang="id-ID" sz="1900" dirty="0" smtClean="0">
                          <a:effectLst/>
                        </a:rPr>
                        <a:t>Rp500.000</a:t>
                      </a:r>
                      <a:r>
                        <a:rPr lang="en-US" sz="1900" dirty="0" smtClean="0">
                          <a:effectLst/>
                        </a:rPr>
                        <a:t> </a:t>
                      </a:r>
                      <a:r>
                        <a:rPr lang="en-US" sz="1900" dirty="0" err="1" smtClean="0">
                          <a:effectLst/>
                        </a:rPr>
                        <a:t>untuk</a:t>
                      </a:r>
                      <a:r>
                        <a:rPr lang="id-ID" sz="1900" dirty="0" smtClean="0">
                          <a:effectLst/>
                        </a:rPr>
                        <a:t> </a:t>
                      </a:r>
                      <a:r>
                        <a:rPr lang="en-US" sz="1900" dirty="0" smtClean="0">
                          <a:effectLst/>
                        </a:rPr>
                        <a:t>k</a:t>
                      </a:r>
                      <a:r>
                        <a:rPr lang="id-ID" sz="1900" dirty="0" smtClean="0">
                          <a:effectLst/>
                        </a:rPr>
                        <a:t>elas </a:t>
                      </a:r>
                      <a:r>
                        <a:rPr lang="id-ID" sz="1900" dirty="0">
                          <a:effectLst/>
                        </a:rPr>
                        <a:t>10</a:t>
                      </a:r>
                    </a:p>
                    <a:p>
                      <a:pPr algn="ctr">
                        <a:lnSpc>
                          <a:spcPct val="107000"/>
                        </a:lnSpc>
                        <a:spcAft>
                          <a:spcPts val="0"/>
                        </a:spcAft>
                      </a:pPr>
                      <a:r>
                        <a:rPr lang="id-ID" sz="1900" dirty="0" smtClean="0">
                          <a:effectLst/>
                        </a:rPr>
                        <a:t>Rp1.000.000</a:t>
                      </a:r>
                      <a:r>
                        <a:rPr lang="en-US" sz="1900" dirty="0" smtClean="0">
                          <a:effectLst/>
                        </a:rPr>
                        <a:t> </a:t>
                      </a:r>
                      <a:r>
                        <a:rPr lang="en-US" sz="1900" dirty="0" err="1" smtClean="0">
                          <a:effectLst/>
                        </a:rPr>
                        <a:t>untuk</a:t>
                      </a:r>
                      <a:r>
                        <a:rPr lang="id-ID" sz="1900" dirty="0" smtClean="0">
                          <a:effectLst/>
                        </a:rPr>
                        <a:t> </a:t>
                      </a:r>
                      <a:r>
                        <a:rPr lang="en-US" sz="1900" dirty="0" smtClean="0">
                          <a:effectLst/>
                        </a:rPr>
                        <a:t>k</a:t>
                      </a:r>
                      <a:r>
                        <a:rPr lang="id-ID" sz="1900" dirty="0" smtClean="0">
                          <a:effectLst/>
                        </a:rPr>
                        <a:t>elas 11</a:t>
                      </a:r>
                      <a:r>
                        <a:rPr lang="en-US" sz="1900" dirty="0" smtClean="0">
                          <a:effectLst/>
                        </a:rPr>
                        <a:t>,</a:t>
                      </a:r>
                      <a:r>
                        <a:rPr lang="id-ID" sz="1900" dirty="0" smtClean="0">
                          <a:effectLst/>
                        </a:rPr>
                        <a:t> 12</a:t>
                      </a:r>
                      <a:r>
                        <a:rPr lang="en-US" sz="1900" dirty="0" smtClean="0">
                          <a:effectLst/>
                        </a:rPr>
                        <a:t>, </a:t>
                      </a:r>
                      <a:r>
                        <a:rPr lang="en-US" sz="1900" dirty="0" err="1" smtClean="0">
                          <a:effectLst/>
                        </a:rPr>
                        <a:t>dan</a:t>
                      </a:r>
                      <a:r>
                        <a:rPr lang="en-US" sz="1900" dirty="0" smtClean="0">
                          <a:effectLst/>
                        </a:rPr>
                        <a:t> 13</a:t>
                      </a:r>
                      <a:endParaRPr lang="id-ID" sz="19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nchor="ct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7" name="Title 1"/>
          <p:cNvSpPr>
            <a:spLocks noGrp="1"/>
          </p:cNvSpPr>
          <p:nvPr>
            <p:ph type="title"/>
          </p:nvPr>
        </p:nvSpPr>
        <p:spPr>
          <a:xfrm>
            <a:off x="292673" y="166797"/>
            <a:ext cx="6075470" cy="607332"/>
          </a:xfrm>
          <a:gradFill>
            <a:gsLst>
              <a:gs pos="94000">
                <a:schemeClr val="accent2">
                  <a:lumMod val="20000"/>
                  <a:lumOff val="80000"/>
                </a:schemeClr>
              </a:gs>
              <a:gs pos="88000">
                <a:schemeClr val="bg1"/>
              </a:gs>
            </a:gsLst>
            <a:lin ang="10800000" scaled="0"/>
          </a:gradFill>
        </p:spPr>
        <p:txBody>
          <a:bodyPr wrap="none" tIns="54000" bIns="0">
            <a:noAutofit/>
            <a:scene3d>
              <a:camera prst="orthographicFront"/>
              <a:lightRig rig="threePt" dir="t"/>
            </a:scene3d>
            <a:sp3d extrusionH="57150">
              <a:bevelT h="25400" prst="softRound"/>
            </a:sp3d>
          </a:bodyPr>
          <a:lstStyle/>
          <a:p>
            <a:r>
              <a:rPr lang="es-ES" sz="4000" dirty="0">
                <a:latin typeface="Agency FB" panose="020B0503020202020204" pitchFamily="34" charset="0"/>
              </a:rPr>
              <a:t>Besaran </a:t>
            </a:r>
            <a:r>
              <a:rPr lang="es-ES" sz="4000" dirty="0" err="1">
                <a:latin typeface="Agency FB" panose="020B0503020202020204" pitchFamily="34" charset="0"/>
              </a:rPr>
              <a:t>Bantuan</a:t>
            </a:r>
            <a:r>
              <a:rPr lang="es-ES" sz="4000" dirty="0">
                <a:latin typeface="Agency FB" panose="020B0503020202020204" pitchFamily="34" charset="0"/>
              </a:rPr>
              <a:t> PIP </a:t>
            </a:r>
            <a:r>
              <a:rPr lang="es-ES" sz="4000" dirty="0" err="1">
                <a:latin typeface="Agency FB" panose="020B0503020202020204" pitchFamily="34" charset="0"/>
              </a:rPr>
              <a:t>Dikdasmen</a:t>
            </a:r>
            <a:endParaRPr lang="es-ES" sz="4000" dirty="0">
              <a:latin typeface="Agency FB" panose="020B0503020202020204" pitchFamily="34" charset="0"/>
            </a:endParaRPr>
          </a:p>
        </p:txBody>
      </p:sp>
    </p:spTree>
    <p:extLst>
      <p:ext uri="{BB962C8B-B14F-4D97-AF65-F5344CB8AC3E}">
        <p14:creationId xmlns:p14="http://schemas.microsoft.com/office/powerpoint/2010/main" val="693202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695311" y="1043425"/>
            <a:ext cx="2950596" cy="1941530"/>
            <a:chOff x="123811" y="1106925"/>
            <a:chExt cx="2950596" cy="1941530"/>
          </a:xfrm>
        </p:grpSpPr>
        <p:grpSp>
          <p:nvGrpSpPr>
            <p:cNvPr id="49" name="Group 48"/>
            <p:cNvGrpSpPr/>
            <p:nvPr/>
          </p:nvGrpSpPr>
          <p:grpSpPr>
            <a:xfrm>
              <a:off x="382342" y="1106925"/>
              <a:ext cx="2692065" cy="1941530"/>
              <a:chOff x="64842" y="1106925"/>
              <a:chExt cx="2692065" cy="1941530"/>
            </a:xfrm>
          </p:grpSpPr>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839" y="1296120"/>
                <a:ext cx="2284073" cy="1182449"/>
              </a:xfrm>
              <a:prstGeom prst="rect">
                <a:avLst/>
              </a:prstGeom>
            </p:spPr>
          </p:pic>
          <p:sp>
            <p:nvSpPr>
              <p:cNvPr id="24" name="Rounded Rectangle 23"/>
              <p:cNvSpPr/>
              <p:nvPr/>
            </p:nvSpPr>
            <p:spPr>
              <a:xfrm>
                <a:off x="288133" y="1106925"/>
                <a:ext cx="2277268" cy="1547375"/>
              </a:xfrm>
              <a:prstGeom prst="roundRect">
                <a:avLst/>
              </a:prstGeom>
              <a:noFill/>
              <a:ln w="38100">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TextBox 26"/>
              <p:cNvSpPr txBox="1"/>
              <p:nvPr/>
            </p:nvSpPr>
            <p:spPr>
              <a:xfrm>
                <a:off x="64842" y="2700110"/>
                <a:ext cx="2692065" cy="348345"/>
              </a:xfrm>
              <a:prstGeom prst="rect">
                <a:avLst/>
              </a:prstGeom>
              <a:gradFill flip="none" rotWithShape="1">
                <a:gsLst>
                  <a:gs pos="0">
                    <a:schemeClr val="bg1"/>
                  </a:gs>
                  <a:gs pos="99457">
                    <a:schemeClr val="bg1"/>
                  </a:gs>
                  <a:gs pos="50000">
                    <a:schemeClr val="bg2"/>
                  </a:gs>
                </a:gsLst>
                <a:lin ang="0" scaled="1"/>
                <a:tileRect/>
              </a:gradFill>
              <a:ln>
                <a:noFill/>
              </a:ln>
            </p:spPr>
            <p:style>
              <a:lnRef idx="1">
                <a:schemeClr val="accent4"/>
              </a:lnRef>
              <a:fillRef idx="2">
                <a:schemeClr val="accent4"/>
              </a:fillRef>
              <a:effectRef idx="1">
                <a:schemeClr val="accent4"/>
              </a:effectRef>
              <a:fontRef idx="minor">
                <a:schemeClr val="dk1"/>
              </a:fontRef>
            </p:style>
            <p:txBody>
              <a:bodyPr wrap="square" lIns="0" tIns="0" rIns="0" bIns="0" rtlCol="0">
                <a:normAutofit/>
              </a:bodyPr>
              <a:lstStyle/>
              <a:p>
                <a:pPr algn="ctr"/>
                <a:r>
                  <a:rPr lang="fi-FI"/>
                  <a:t>membeli </a:t>
                </a:r>
                <a:r>
                  <a:rPr lang="fi-FI" smtClean="0"/>
                  <a:t>buku dan </a:t>
                </a:r>
                <a:r>
                  <a:rPr lang="fi-FI"/>
                  <a:t>alat tulis</a:t>
                </a:r>
                <a:endParaRPr lang="en-US"/>
              </a:p>
              <a:p>
                <a:pPr algn="ctr"/>
                <a:endParaRPr lang="en-US"/>
              </a:p>
            </p:txBody>
          </p:sp>
        </p:grpSp>
        <p:pic>
          <p:nvPicPr>
            <p:cNvPr id="71" name="Picture 7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3811" y="1352077"/>
              <a:ext cx="394115" cy="900000"/>
            </a:xfrm>
            <a:prstGeom prst="rect">
              <a:avLst/>
            </a:prstGeom>
          </p:spPr>
        </p:pic>
      </p:grpSp>
      <p:grpSp>
        <p:nvGrpSpPr>
          <p:cNvPr id="79" name="Group 78"/>
          <p:cNvGrpSpPr/>
          <p:nvPr/>
        </p:nvGrpSpPr>
        <p:grpSpPr>
          <a:xfrm>
            <a:off x="4351645" y="1044726"/>
            <a:ext cx="3115275" cy="2469655"/>
            <a:chOff x="3424545" y="1108226"/>
            <a:chExt cx="3115275" cy="2469655"/>
          </a:xfrm>
        </p:grpSpPr>
        <p:grpSp>
          <p:nvGrpSpPr>
            <p:cNvPr id="50" name="Group 49"/>
            <p:cNvGrpSpPr/>
            <p:nvPr/>
          </p:nvGrpSpPr>
          <p:grpSpPr>
            <a:xfrm>
              <a:off x="4009223" y="1108226"/>
              <a:ext cx="2530597" cy="2469655"/>
              <a:chOff x="3341986" y="1090467"/>
              <a:chExt cx="2530597" cy="2469655"/>
            </a:xfrm>
          </p:grpSpPr>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0489" y="2182018"/>
                <a:ext cx="956627" cy="424192"/>
              </a:xfrm>
              <a:prstGeom prst="rect">
                <a:avLst/>
              </a:prstGeom>
            </p:spPr>
          </p:pic>
          <p:sp>
            <p:nvSpPr>
              <p:cNvPr id="30" name="Rounded Rectangle 29"/>
              <p:cNvSpPr/>
              <p:nvPr/>
            </p:nvSpPr>
            <p:spPr>
              <a:xfrm>
                <a:off x="3468651" y="1090467"/>
                <a:ext cx="2277268" cy="1547375"/>
              </a:xfrm>
              <a:prstGeom prst="roundRect">
                <a:avLst/>
              </a:prstGeom>
              <a:noFill/>
              <a:ln w="38100">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4562" y="1182894"/>
                <a:ext cx="1391477" cy="1148044"/>
              </a:xfrm>
              <a:prstGeom prst="rect">
                <a:avLst/>
              </a:prstGeom>
            </p:spPr>
          </p:pic>
          <p:sp>
            <p:nvSpPr>
              <p:cNvPr id="41" name="TextBox 40"/>
              <p:cNvSpPr txBox="1"/>
              <p:nvPr/>
            </p:nvSpPr>
            <p:spPr>
              <a:xfrm>
                <a:off x="3341986" y="2683944"/>
                <a:ext cx="2530597" cy="876178"/>
              </a:xfrm>
              <a:prstGeom prst="rect">
                <a:avLst/>
              </a:prstGeom>
              <a:gradFill>
                <a:gsLst>
                  <a:gs pos="0">
                    <a:schemeClr val="bg1"/>
                  </a:gs>
                  <a:gs pos="99457">
                    <a:schemeClr val="bg1"/>
                  </a:gs>
                  <a:gs pos="50000">
                    <a:schemeClr val="bg2"/>
                  </a:gs>
                </a:gsLst>
                <a:lin ang="0" scaled="1"/>
              </a:gradFill>
              <a:ln>
                <a:noFill/>
              </a:ln>
            </p:spPr>
            <p:style>
              <a:lnRef idx="1">
                <a:schemeClr val="accent4"/>
              </a:lnRef>
              <a:fillRef idx="2">
                <a:schemeClr val="accent4"/>
              </a:fillRef>
              <a:effectRef idx="1">
                <a:schemeClr val="accent4"/>
              </a:effectRef>
              <a:fontRef idx="minor">
                <a:schemeClr val="dk1"/>
              </a:fontRef>
            </p:style>
            <p:txBody>
              <a:bodyPr wrap="square" lIns="0" tIns="0" rIns="0" bIns="0" rtlCol="0">
                <a:noAutofit/>
              </a:bodyPr>
              <a:lstStyle/>
              <a:p>
                <a:pPr algn="ctr"/>
                <a:r>
                  <a:rPr lang="en-US"/>
                  <a:t>membeli pakaian seragam sekolah/praktik dan perlengkapan sekolah</a:t>
                </a:r>
              </a:p>
            </p:txBody>
          </p:sp>
        </p:grpSp>
        <p:pic>
          <p:nvPicPr>
            <p:cNvPr id="72" name="Picture 71"/>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24545" y="1426112"/>
              <a:ext cx="655630" cy="900000"/>
            </a:xfrm>
            <a:prstGeom prst="rect">
              <a:avLst/>
            </a:prstGeom>
          </p:spPr>
        </p:pic>
      </p:grpSp>
      <p:grpSp>
        <p:nvGrpSpPr>
          <p:cNvPr id="80" name="Group 79"/>
          <p:cNvGrpSpPr/>
          <p:nvPr/>
        </p:nvGrpSpPr>
        <p:grpSpPr>
          <a:xfrm>
            <a:off x="8286699" y="1043425"/>
            <a:ext cx="3009853" cy="1943144"/>
            <a:chOff x="6546799" y="1106925"/>
            <a:chExt cx="3009853" cy="1943144"/>
          </a:xfrm>
        </p:grpSpPr>
        <p:grpSp>
          <p:nvGrpSpPr>
            <p:cNvPr id="51" name="Group 50"/>
            <p:cNvGrpSpPr/>
            <p:nvPr/>
          </p:nvGrpSpPr>
          <p:grpSpPr>
            <a:xfrm>
              <a:off x="7026055" y="1106925"/>
              <a:ext cx="2530597" cy="1943144"/>
              <a:chOff x="6597535" y="1066756"/>
              <a:chExt cx="2530597" cy="1943144"/>
            </a:xfrm>
          </p:grpSpPr>
          <p:sp>
            <p:nvSpPr>
              <p:cNvPr id="32" name="Rounded Rectangle 31"/>
              <p:cNvSpPr/>
              <p:nvPr/>
            </p:nvSpPr>
            <p:spPr>
              <a:xfrm>
                <a:off x="6779716" y="1066756"/>
                <a:ext cx="2277268" cy="1547375"/>
              </a:xfrm>
              <a:prstGeom prst="roundRect">
                <a:avLst/>
              </a:prstGeom>
              <a:noFill/>
              <a:ln w="38100">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3256" y="1106924"/>
                <a:ext cx="1423337" cy="1490205"/>
              </a:xfrm>
              <a:prstGeom prst="rect">
                <a:avLst/>
              </a:prstGeom>
            </p:spPr>
          </p:pic>
          <p:sp>
            <p:nvSpPr>
              <p:cNvPr id="42" name="TextBox 41"/>
              <p:cNvSpPr txBox="1"/>
              <p:nvPr/>
            </p:nvSpPr>
            <p:spPr>
              <a:xfrm>
                <a:off x="6597535" y="2661555"/>
                <a:ext cx="2530597" cy="348345"/>
              </a:xfrm>
              <a:prstGeom prst="rect">
                <a:avLst/>
              </a:prstGeom>
              <a:gradFill>
                <a:gsLst>
                  <a:gs pos="0">
                    <a:schemeClr val="bg1"/>
                  </a:gs>
                  <a:gs pos="99457">
                    <a:schemeClr val="bg1"/>
                  </a:gs>
                  <a:gs pos="50000">
                    <a:schemeClr val="bg2"/>
                  </a:gs>
                </a:gsLst>
                <a:lin ang="0" scaled="1"/>
              </a:gradFill>
              <a:ln>
                <a:noFill/>
              </a:ln>
            </p:spPr>
            <p:style>
              <a:lnRef idx="1">
                <a:schemeClr val="accent4"/>
              </a:lnRef>
              <a:fillRef idx="2">
                <a:schemeClr val="accent4"/>
              </a:fillRef>
              <a:effectRef idx="1">
                <a:schemeClr val="accent4"/>
              </a:effectRef>
              <a:fontRef idx="minor">
                <a:schemeClr val="dk1"/>
              </a:fontRef>
            </p:style>
            <p:txBody>
              <a:bodyPr wrap="square" lIns="0" tIns="0" rIns="0" bIns="0" rtlCol="0">
                <a:noAutofit/>
              </a:bodyPr>
              <a:lstStyle/>
              <a:p>
                <a:pPr algn="ctr"/>
                <a:r>
                  <a:rPr lang="en-US"/>
                  <a:t>membiayai transportasi</a:t>
                </a:r>
              </a:p>
            </p:txBody>
          </p:sp>
        </p:grpSp>
        <p:pic>
          <p:nvPicPr>
            <p:cNvPr id="73" name="Picture 72"/>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46799" y="1436802"/>
              <a:ext cx="613125" cy="900000"/>
            </a:xfrm>
            <a:prstGeom prst="rect">
              <a:avLst/>
            </a:prstGeom>
          </p:spPr>
        </p:pic>
      </p:grpSp>
      <p:grpSp>
        <p:nvGrpSpPr>
          <p:cNvPr id="86" name="Group 85"/>
          <p:cNvGrpSpPr/>
          <p:nvPr/>
        </p:nvGrpSpPr>
        <p:grpSpPr>
          <a:xfrm>
            <a:off x="431832" y="3816734"/>
            <a:ext cx="3149233" cy="1955541"/>
            <a:chOff x="431832" y="3816734"/>
            <a:chExt cx="3149233" cy="1955541"/>
          </a:xfrm>
        </p:grpSpPr>
        <p:sp>
          <p:nvSpPr>
            <p:cNvPr id="36" name="Rounded Rectangle 35"/>
            <p:cNvSpPr/>
            <p:nvPr/>
          </p:nvSpPr>
          <p:spPr>
            <a:xfrm>
              <a:off x="1177133" y="3816734"/>
              <a:ext cx="2277268" cy="1547375"/>
            </a:xfrm>
            <a:prstGeom prst="roundRect">
              <a:avLst/>
            </a:prstGeom>
            <a:noFill/>
            <a:ln w="38100">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4" name="TextBox 43"/>
            <p:cNvSpPr txBox="1"/>
            <p:nvPr/>
          </p:nvSpPr>
          <p:spPr>
            <a:xfrm>
              <a:off x="1050468" y="5414016"/>
              <a:ext cx="2530597" cy="358259"/>
            </a:xfrm>
            <a:prstGeom prst="rect">
              <a:avLst/>
            </a:prstGeom>
            <a:gradFill>
              <a:gsLst>
                <a:gs pos="0">
                  <a:schemeClr val="bg1"/>
                </a:gs>
                <a:gs pos="99457">
                  <a:schemeClr val="bg1"/>
                </a:gs>
                <a:gs pos="50000">
                  <a:schemeClr val="bg2"/>
                </a:gs>
              </a:gsLst>
              <a:lin ang="0" scaled="1"/>
            </a:gradFill>
            <a:ln>
              <a:noFill/>
            </a:ln>
          </p:spPr>
          <p:style>
            <a:lnRef idx="1">
              <a:schemeClr val="accent4"/>
            </a:lnRef>
            <a:fillRef idx="2">
              <a:schemeClr val="accent4"/>
            </a:fillRef>
            <a:effectRef idx="1">
              <a:schemeClr val="accent4"/>
            </a:effectRef>
            <a:fontRef idx="minor">
              <a:schemeClr val="dk1"/>
            </a:fontRef>
          </p:style>
          <p:txBody>
            <a:bodyPr wrap="square" lIns="0" tIns="0" rIns="0" bIns="0" rtlCol="0">
              <a:noAutofit/>
            </a:bodyPr>
            <a:lstStyle/>
            <a:p>
              <a:pPr algn="ctr"/>
              <a:r>
                <a:rPr lang="en-US"/>
                <a:t>uang saku Peserta Didik</a:t>
              </a:r>
            </a:p>
          </p:txBody>
        </p:sp>
        <p:pic>
          <p:nvPicPr>
            <p:cNvPr id="74" name="Picture 73"/>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1832" y="4140421"/>
              <a:ext cx="685433" cy="900000"/>
            </a:xfrm>
            <a:prstGeom prst="rect">
              <a:avLst/>
            </a:prstGeom>
          </p:spPr>
        </p:pic>
      </p:grpSp>
      <p:grpSp>
        <p:nvGrpSpPr>
          <p:cNvPr id="82" name="Group 81"/>
          <p:cNvGrpSpPr/>
          <p:nvPr/>
        </p:nvGrpSpPr>
        <p:grpSpPr>
          <a:xfrm>
            <a:off x="4421239" y="3843642"/>
            <a:ext cx="2974051" cy="2458006"/>
            <a:chOff x="5317302" y="3924868"/>
            <a:chExt cx="2974051" cy="2458006"/>
          </a:xfrm>
        </p:grpSpPr>
        <p:grpSp>
          <p:nvGrpSpPr>
            <p:cNvPr id="54" name="Group 53"/>
            <p:cNvGrpSpPr/>
            <p:nvPr/>
          </p:nvGrpSpPr>
          <p:grpSpPr>
            <a:xfrm>
              <a:off x="5760756" y="3924868"/>
              <a:ext cx="2530597" cy="2458006"/>
              <a:chOff x="3778033" y="3728159"/>
              <a:chExt cx="2530597" cy="2458006"/>
            </a:xfrm>
          </p:grpSpPr>
          <p:sp>
            <p:nvSpPr>
              <p:cNvPr id="35" name="Rounded Rectangle 34"/>
              <p:cNvSpPr/>
              <p:nvPr/>
            </p:nvSpPr>
            <p:spPr>
              <a:xfrm>
                <a:off x="4027239" y="3728159"/>
                <a:ext cx="2277268" cy="1547375"/>
              </a:xfrm>
              <a:prstGeom prst="roundRect">
                <a:avLst/>
              </a:prstGeom>
              <a:noFill/>
              <a:ln w="38100">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8" name="Picture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03994" y="3793727"/>
                <a:ext cx="1933254" cy="1423313"/>
              </a:xfrm>
              <a:prstGeom prst="rect">
                <a:avLst/>
              </a:prstGeom>
            </p:spPr>
          </p:pic>
          <p:sp>
            <p:nvSpPr>
              <p:cNvPr id="45" name="TextBox 44"/>
              <p:cNvSpPr txBox="1"/>
              <p:nvPr/>
            </p:nvSpPr>
            <p:spPr>
              <a:xfrm>
                <a:off x="3778033" y="5330659"/>
                <a:ext cx="2530597" cy="855506"/>
              </a:xfrm>
              <a:prstGeom prst="rect">
                <a:avLst/>
              </a:prstGeom>
              <a:gradFill>
                <a:gsLst>
                  <a:gs pos="0">
                    <a:schemeClr val="bg1"/>
                  </a:gs>
                  <a:gs pos="99457">
                    <a:schemeClr val="bg1"/>
                  </a:gs>
                  <a:gs pos="50000">
                    <a:schemeClr val="bg2"/>
                  </a:gs>
                </a:gsLst>
                <a:lin ang="0" scaled="1"/>
              </a:gradFill>
              <a:ln>
                <a:noFill/>
              </a:ln>
            </p:spPr>
            <p:style>
              <a:lnRef idx="1">
                <a:schemeClr val="accent4"/>
              </a:lnRef>
              <a:fillRef idx="2">
                <a:schemeClr val="accent4"/>
              </a:fillRef>
              <a:effectRef idx="1">
                <a:schemeClr val="accent4"/>
              </a:effectRef>
              <a:fontRef idx="minor">
                <a:schemeClr val="dk1"/>
              </a:fontRef>
            </p:style>
            <p:txBody>
              <a:bodyPr wrap="square" lIns="0" tIns="0" rIns="0" bIns="0" rtlCol="0">
                <a:noAutofit/>
              </a:bodyPr>
              <a:lstStyle/>
              <a:p>
                <a:pPr algn="ctr"/>
                <a:r>
                  <a:rPr lang="en-US"/>
                  <a:t>biaya kursus/les tambahan bagi </a:t>
                </a:r>
                <a:r>
                  <a:rPr lang="en-US" smtClean="0"/>
                  <a:t>peserta didik </a:t>
                </a:r>
                <a:r>
                  <a:rPr lang="en-US"/>
                  <a:t>pendidikan formal</a:t>
                </a:r>
              </a:p>
            </p:txBody>
          </p:sp>
        </p:grpSp>
        <p:pic>
          <p:nvPicPr>
            <p:cNvPr id="75" name="Picture 74"/>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17302" y="4279292"/>
              <a:ext cx="624000" cy="900000"/>
            </a:xfrm>
            <a:prstGeom prst="rect">
              <a:avLst/>
            </a:prstGeom>
          </p:spPr>
        </p:pic>
      </p:grpSp>
      <p:grpSp>
        <p:nvGrpSpPr>
          <p:cNvPr id="83" name="Group 82"/>
          <p:cNvGrpSpPr/>
          <p:nvPr/>
        </p:nvGrpSpPr>
        <p:grpSpPr>
          <a:xfrm>
            <a:off x="8170632" y="3817651"/>
            <a:ext cx="3125920" cy="2450340"/>
            <a:chOff x="8840790" y="3924868"/>
            <a:chExt cx="3125920" cy="2450340"/>
          </a:xfrm>
        </p:grpSpPr>
        <p:grpSp>
          <p:nvGrpSpPr>
            <p:cNvPr id="52" name="Group 51"/>
            <p:cNvGrpSpPr/>
            <p:nvPr/>
          </p:nvGrpSpPr>
          <p:grpSpPr>
            <a:xfrm>
              <a:off x="9436113" y="3924868"/>
              <a:ext cx="2530597" cy="2450340"/>
              <a:chOff x="9294495" y="2178538"/>
              <a:chExt cx="2530597" cy="2450340"/>
            </a:xfrm>
          </p:grpSpPr>
          <p:pic>
            <p:nvPicPr>
              <p:cNvPr id="39" name="Picture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33080" y="2318238"/>
                <a:ext cx="2080080" cy="1288697"/>
              </a:xfrm>
              <a:prstGeom prst="rect">
                <a:avLst/>
              </a:prstGeom>
            </p:spPr>
          </p:pic>
          <p:sp>
            <p:nvSpPr>
              <p:cNvPr id="34" name="Rounded Rectangle 33"/>
              <p:cNvSpPr/>
              <p:nvPr/>
            </p:nvSpPr>
            <p:spPr>
              <a:xfrm>
                <a:off x="9421160" y="2178538"/>
                <a:ext cx="2277268" cy="1547375"/>
              </a:xfrm>
              <a:prstGeom prst="roundRect">
                <a:avLst/>
              </a:prstGeom>
              <a:noFill/>
              <a:ln w="38100">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3" name="TextBox 42"/>
              <p:cNvSpPr txBox="1"/>
              <p:nvPr/>
            </p:nvSpPr>
            <p:spPr>
              <a:xfrm>
                <a:off x="9294495" y="3765696"/>
                <a:ext cx="2530597" cy="863182"/>
              </a:xfrm>
              <a:prstGeom prst="rect">
                <a:avLst/>
              </a:prstGeom>
              <a:gradFill>
                <a:gsLst>
                  <a:gs pos="0">
                    <a:schemeClr val="bg1"/>
                  </a:gs>
                  <a:gs pos="99457">
                    <a:schemeClr val="bg1"/>
                  </a:gs>
                  <a:gs pos="50000">
                    <a:schemeClr val="bg2"/>
                  </a:gs>
                </a:gsLst>
                <a:lin ang="0" scaled="1"/>
              </a:gradFill>
              <a:ln>
                <a:noFill/>
              </a:ln>
            </p:spPr>
            <p:style>
              <a:lnRef idx="1">
                <a:schemeClr val="accent4"/>
              </a:lnRef>
              <a:fillRef idx="2">
                <a:schemeClr val="accent4"/>
              </a:fillRef>
              <a:effectRef idx="1">
                <a:schemeClr val="accent4"/>
              </a:effectRef>
              <a:fontRef idx="minor">
                <a:schemeClr val="dk1"/>
              </a:fontRef>
            </p:style>
            <p:txBody>
              <a:bodyPr wrap="square" lIns="0" tIns="0" rIns="0" bIns="0" rtlCol="0">
                <a:noAutofit/>
              </a:bodyPr>
              <a:lstStyle/>
              <a:p>
                <a:pPr algn="ctr"/>
                <a:r>
                  <a:rPr lang="en-US"/>
                  <a:t>biaya praktik tambahan dan biaya magang</a:t>
                </a:r>
                <a:r>
                  <a:rPr lang="en-US" smtClean="0"/>
                  <a:t>/ penempatan </a:t>
                </a:r>
                <a:r>
                  <a:rPr lang="en-US"/>
                  <a:t>kerja</a:t>
                </a:r>
              </a:p>
            </p:txBody>
          </p:sp>
        </p:grpSp>
        <p:pic>
          <p:nvPicPr>
            <p:cNvPr id="76" name="Picture 75"/>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40790" y="4271616"/>
              <a:ext cx="658823" cy="900000"/>
            </a:xfrm>
            <a:prstGeom prst="rect">
              <a:avLst/>
            </a:prstGeom>
          </p:spPr>
        </p:pic>
      </p:grpSp>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86539" y="3957351"/>
            <a:ext cx="2041451" cy="1288697"/>
          </a:xfrm>
          <a:prstGeom prst="rect">
            <a:avLst/>
          </a:prstGeom>
        </p:spPr>
      </p:pic>
      <p:sp>
        <p:nvSpPr>
          <p:cNvPr id="40" name="Title 1"/>
          <p:cNvSpPr>
            <a:spLocks noGrp="1"/>
          </p:cNvSpPr>
          <p:nvPr>
            <p:ph type="title"/>
          </p:nvPr>
        </p:nvSpPr>
        <p:spPr>
          <a:xfrm>
            <a:off x="292673" y="166797"/>
            <a:ext cx="6075470" cy="607332"/>
          </a:xfrm>
          <a:gradFill>
            <a:gsLst>
              <a:gs pos="94000">
                <a:schemeClr val="accent2">
                  <a:lumMod val="20000"/>
                  <a:lumOff val="80000"/>
                </a:schemeClr>
              </a:gs>
              <a:gs pos="88000">
                <a:schemeClr val="bg1"/>
              </a:gs>
            </a:gsLst>
            <a:lin ang="10800000" scaled="0"/>
          </a:gradFill>
        </p:spPr>
        <p:txBody>
          <a:bodyPr wrap="none" tIns="54000" bIns="0">
            <a:noAutofit/>
            <a:scene3d>
              <a:camera prst="orthographicFront"/>
              <a:lightRig rig="threePt" dir="t"/>
            </a:scene3d>
            <a:sp3d extrusionH="57150">
              <a:bevelT h="25400" prst="softRound"/>
            </a:sp3d>
          </a:bodyPr>
          <a:lstStyle/>
          <a:p>
            <a:r>
              <a:rPr lang="es-ES" sz="4000" dirty="0" err="1" smtClean="0">
                <a:latin typeface="Agency FB" panose="020B0503020202020204" pitchFamily="34" charset="0"/>
              </a:rPr>
              <a:t>Peruntukan</a:t>
            </a:r>
            <a:r>
              <a:rPr lang="es-ES" sz="4000" dirty="0" smtClean="0">
                <a:latin typeface="Agency FB" panose="020B0503020202020204" pitchFamily="34" charset="0"/>
              </a:rPr>
              <a:t> </a:t>
            </a:r>
            <a:r>
              <a:rPr lang="es-ES" sz="4000" dirty="0" err="1" smtClean="0">
                <a:latin typeface="Agency FB" panose="020B0503020202020204" pitchFamily="34" charset="0"/>
              </a:rPr>
              <a:t>Bantuan</a:t>
            </a:r>
            <a:r>
              <a:rPr lang="es-ES" sz="4000" dirty="0" smtClean="0">
                <a:latin typeface="Agency FB" panose="020B0503020202020204" pitchFamily="34" charset="0"/>
              </a:rPr>
              <a:t> </a:t>
            </a:r>
            <a:r>
              <a:rPr lang="es-ES" sz="4000" dirty="0">
                <a:latin typeface="Agency FB" panose="020B0503020202020204" pitchFamily="34" charset="0"/>
              </a:rPr>
              <a:t>PIP </a:t>
            </a:r>
            <a:r>
              <a:rPr lang="es-ES" sz="4000" dirty="0" err="1">
                <a:latin typeface="Agency FB" panose="020B0503020202020204" pitchFamily="34" charset="0"/>
              </a:rPr>
              <a:t>Dikdasmen</a:t>
            </a:r>
            <a:endParaRPr lang="es-ES" sz="4000" dirty="0">
              <a:latin typeface="Agency FB" panose="020B0503020202020204" pitchFamily="34" charset="0"/>
            </a:endParaRPr>
          </a:p>
        </p:txBody>
      </p:sp>
    </p:spTree>
    <p:extLst>
      <p:ext uri="{BB962C8B-B14F-4D97-AF65-F5344CB8AC3E}">
        <p14:creationId xmlns:p14="http://schemas.microsoft.com/office/powerpoint/2010/main" val="3564167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4359" y="0"/>
            <a:ext cx="8923283" cy="6298946"/>
          </a:xfrm>
          <a:prstGeom prst="rect">
            <a:avLst/>
          </a:prstGeom>
        </p:spPr>
      </p:pic>
    </p:spTree>
    <p:extLst>
      <p:ext uri="{BB962C8B-B14F-4D97-AF65-F5344CB8AC3E}">
        <p14:creationId xmlns:p14="http://schemas.microsoft.com/office/powerpoint/2010/main" val="3734267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duotone>
              <a:schemeClr val="accent6">
                <a:shade val="45000"/>
                <a:satMod val="135000"/>
              </a:schemeClr>
              <a:prstClr val="white"/>
            </a:duotone>
          </a:blip>
          <a:stretch>
            <a:fillRect/>
          </a:stretch>
        </p:blipFill>
        <p:spPr>
          <a:xfrm>
            <a:off x="214625" y="388578"/>
            <a:ext cx="8816344" cy="5080000"/>
          </a:xfrm>
          <a:prstGeom prst="rect">
            <a:avLst/>
          </a:prstGeom>
        </p:spPr>
      </p:pic>
      <p:sp>
        <p:nvSpPr>
          <p:cNvPr id="4" name="Rounded Rectangle 3"/>
          <p:cNvSpPr/>
          <p:nvPr/>
        </p:nvSpPr>
        <p:spPr>
          <a:xfrm>
            <a:off x="3019424" y="1070528"/>
            <a:ext cx="3038475" cy="130492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PEMDA</a:t>
            </a:r>
          </a:p>
          <a:p>
            <a:pPr algn="ctr"/>
            <a:r>
              <a:rPr lang="en-US" sz="2400"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a:t>
            </a:r>
            <a:r>
              <a:rPr lang="en-US" sz="2400" dirty="0" err="1" smtClean="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Pemkot</a:t>
            </a:r>
            <a:r>
              <a:rPr lang="en-US" sz="2400"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a:t>
            </a:r>
            <a:r>
              <a:rPr lang="en-US" sz="2400" dirty="0" err="1" smtClean="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Pemkab</a:t>
            </a:r>
            <a:r>
              <a:rPr lang="en-US" sz="2400"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a:t>
            </a:r>
            <a:endParaRPr lang="en-US" sz="2400"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endParaRPr>
          </a:p>
        </p:txBody>
      </p:sp>
      <p:sp>
        <p:nvSpPr>
          <p:cNvPr id="5" name="Rounded Rectangle 4"/>
          <p:cNvSpPr/>
          <p:nvPr/>
        </p:nvSpPr>
        <p:spPr>
          <a:xfrm>
            <a:off x="676275" y="3041805"/>
            <a:ext cx="2741607" cy="1304925"/>
          </a:xfrm>
          <a:prstGeom prst="roundRect">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000"/>
            <a:r>
              <a:rPr lang="en-US" sz="2400" dirty="0" err="1" smtClean="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Dinas</a:t>
            </a:r>
            <a:endParaRPr lang="en-US" sz="2400"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endParaRPr>
          </a:p>
          <a:p>
            <a:pPr marL="900000"/>
            <a:r>
              <a:rPr lang="en-US" sz="2400" dirty="0" err="1" smtClean="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Pendidikan</a:t>
            </a:r>
            <a:endParaRPr lang="en-US" sz="2400"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endParaRPr>
          </a:p>
        </p:txBody>
      </p:sp>
      <p:sp>
        <p:nvSpPr>
          <p:cNvPr id="6" name="Rounded Rectangle 5"/>
          <p:cNvSpPr/>
          <p:nvPr/>
        </p:nvSpPr>
        <p:spPr>
          <a:xfrm>
            <a:off x="5777959" y="3093801"/>
            <a:ext cx="2623091" cy="1304925"/>
          </a:xfrm>
          <a:prstGeom prst="roundRect">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000"/>
            <a:r>
              <a:rPr lang="en-US" sz="2400" dirty="0" err="1" smtClean="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Dinas</a:t>
            </a:r>
            <a:endParaRPr lang="en-US" sz="2400"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endParaRPr>
          </a:p>
          <a:p>
            <a:pPr marL="900000"/>
            <a:r>
              <a:rPr lang="en-US" sz="2400" dirty="0" err="1" smtClean="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rPr>
              <a:t>Sosial</a:t>
            </a:r>
            <a:endParaRPr lang="en-US" sz="2400" dirty="0">
              <a:ln w="0"/>
              <a:solidFill>
                <a:schemeClr val="tx1"/>
              </a:solidFill>
              <a:effectLst>
                <a:outerShdw blurRad="38100" dist="19050" dir="2700000" algn="tl" rotWithShape="0">
                  <a:schemeClr val="dk1">
                    <a:alpha val="40000"/>
                  </a:schemeClr>
                </a:outerShdw>
              </a:effectLst>
              <a:latin typeface="Segoe UI" panose="020B0502040204020203" pitchFamily="34" charset="0"/>
              <a:cs typeface="Segoe UI" panose="020B0502040204020203" pitchFamily="34" charset="0"/>
            </a:endParaRPr>
          </a:p>
        </p:txBody>
      </p:sp>
      <p:cxnSp>
        <p:nvCxnSpPr>
          <p:cNvPr id="13" name="Elbow Connector 12"/>
          <p:cNvCxnSpPr>
            <a:stCxn id="4" idx="1"/>
            <a:endCxn id="5" idx="0"/>
          </p:cNvCxnSpPr>
          <p:nvPr/>
        </p:nvCxnSpPr>
        <p:spPr>
          <a:xfrm rot="10800000" flipV="1">
            <a:off x="2047080" y="1722991"/>
            <a:ext cx="972345" cy="1318814"/>
          </a:xfrm>
          <a:prstGeom prst="bentConnector2">
            <a:avLst/>
          </a:prstGeom>
          <a:ln w="50800">
            <a:solidFill>
              <a:srgbClr val="FC9E04"/>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4" idx="3"/>
            <a:endCxn id="6" idx="0"/>
          </p:cNvCxnSpPr>
          <p:nvPr/>
        </p:nvCxnSpPr>
        <p:spPr>
          <a:xfrm>
            <a:off x="6057899" y="1722991"/>
            <a:ext cx="1031606" cy="1370810"/>
          </a:xfrm>
          <a:prstGeom prst="bentConnector2">
            <a:avLst/>
          </a:prstGeom>
          <a:ln w="50800">
            <a:solidFill>
              <a:srgbClr val="FC9E04"/>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1"/>
          </p:nvPr>
        </p:nvSpPr>
        <p:spPr>
          <a:xfrm>
            <a:off x="8746582" y="1054968"/>
            <a:ext cx="3413888" cy="5190572"/>
          </a:xfrm>
          <a:solidFill>
            <a:schemeClr val="accent2">
              <a:lumMod val="20000"/>
              <a:lumOff val="80000"/>
            </a:schemeClr>
          </a:solidFill>
        </p:spPr>
        <p:txBody>
          <a:bodyPr tIns="108000" bIns="0" anchor="ctr" anchorCtr="0">
            <a:normAutofit/>
          </a:bodyPr>
          <a:lstStyle/>
          <a:p>
            <a:pPr marL="252000" indent="-252000">
              <a:lnSpc>
                <a:spcPct val="100000"/>
              </a:lnSpc>
            </a:pPr>
            <a:r>
              <a:rPr lang="en-US" sz="2000" dirty="0" err="1" smtClean="0"/>
              <a:t>Pemutakhiran</a:t>
            </a:r>
            <a:r>
              <a:rPr lang="en-US" sz="2000" dirty="0" smtClean="0"/>
              <a:t> DTKS </a:t>
            </a:r>
            <a:r>
              <a:rPr lang="en-US" sz="2000" dirty="0" err="1" smtClean="0"/>
              <a:t>wajib</a:t>
            </a:r>
            <a:r>
              <a:rPr lang="en-US" sz="2000" dirty="0" smtClean="0"/>
              <a:t> </a:t>
            </a:r>
            <a:r>
              <a:rPr lang="en-US" sz="2000" dirty="0" err="1" smtClean="0"/>
              <a:t>menjadi</a:t>
            </a:r>
            <a:r>
              <a:rPr lang="en-US" sz="2000" dirty="0" smtClean="0"/>
              <a:t> </a:t>
            </a:r>
            <a:r>
              <a:rPr lang="en-US" sz="2000" dirty="0" err="1" smtClean="0"/>
              <a:t>perhatian</a:t>
            </a:r>
            <a:r>
              <a:rPr lang="en-US" sz="2000" dirty="0" smtClean="0"/>
              <a:t> </a:t>
            </a:r>
            <a:r>
              <a:rPr lang="en-US" sz="2000" dirty="0" err="1" smtClean="0"/>
              <a:t>dari</a:t>
            </a:r>
            <a:r>
              <a:rPr lang="en-US" sz="2000" dirty="0" smtClean="0"/>
              <a:t> </a:t>
            </a:r>
            <a:r>
              <a:rPr lang="en-US" sz="2000" dirty="0" err="1" smtClean="0"/>
              <a:t>Pemerintah</a:t>
            </a:r>
            <a:r>
              <a:rPr lang="en-US" sz="2000" dirty="0" smtClean="0"/>
              <a:t> Daerah (</a:t>
            </a:r>
            <a:r>
              <a:rPr lang="en-US" sz="2000" dirty="0" err="1" smtClean="0"/>
              <a:t>Pemkot</a:t>
            </a:r>
            <a:r>
              <a:rPr lang="en-US" sz="2000" dirty="0" smtClean="0"/>
              <a:t>/</a:t>
            </a:r>
            <a:r>
              <a:rPr lang="en-US" sz="2000" dirty="0" err="1" smtClean="0"/>
              <a:t>Pemkab</a:t>
            </a:r>
            <a:r>
              <a:rPr lang="en-US" sz="2000" dirty="0" smtClean="0"/>
              <a:t>) agar </a:t>
            </a:r>
            <a:r>
              <a:rPr lang="en-US" sz="2000" dirty="0" err="1" smtClean="0"/>
              <a:t>siswa</a:t>
            </a:r>
            <a:r>
              <a:rPr lang="en-US" sz="2000" dirty="0" smtClean="0"/>
              <a:t> </a:t>
            </a:r>
            <a:r>
              <a:rPr lang="en-US" sz="2000" dirty="0" err="1" smtClean="0"/>
              <a:t>dari</a:t>
            </a:r>
            <a:r>
              <a:rPr lang="en-US" sz="2000" dirty="0" smtClean="0"/>
              <a:t> </a:t>
            </a:r>
            <a:r>
              <a:rPr lang="en-US" sz="2000" dirty="0" err="1" smtClean="0"/>
              <a:t>keluarga</a:t>
            </a:r>
            <a:r>
              <a:rPr lang="en-US" sz="2000" dirty="0" smtClean="0"/>
              <a:t> </a:t>
            </a:r>
            <a:r>
              <a:rPr lang="en-US" sz="2000" dirty="0" err="1" smtClean="0"/>
              <a:t>miskin</a:t>
            </a:r>
            <a:r>
              <a:rPr lang="en-US" sz="2000" dirty="0" smtClean="0"/>
              <a:t>/</a:t>
            </a:r>
            <a:r>
              <a:rPr lang="en-US" sz="2000" dirty="0" err="1" smtClean="0"/>
              <a:t>rentan</a:t>
            </a:r>
            <a:r>
              <a:rPr lang="en-US" sz="2000" dirty="0" smtClean="0"/>
              <a:t> </a:t>
            </a:r>
            <a:r>
              <a:rPr lang="en-US" sz="2000" dirty="0" err="1" smtClean="0"/>
              <a:t>miskin</a:t>
            </a:r>
            <a:r>
              <a:rPr lang="en-US" sz="2000" dirty="0" smtClean="0"/>
              <a:t> </a:t>
            </a:r>
            <a:r>
              <a:rPr lang="en-US" sz="2000" dirty="0" err="1" smtClean="0"/>
              <a:t>dapat</a:t>
            </a:r>
            <a:r>
              <a:rPr lang="en-US" sz="2000" dirty="0" smtClean="0"/>
              <a:t> </a:t>
            </a:r>
            <a:r>
              <a:rPr lang="en-US" sz="2000" dirty="0" err="1" smtClean="0"/>
              <a:t>memiliki</a:t>
            </a:r>
            <a:r>
              <a:rPr lang="en-US" sz="2000" dirty="0" smtClean="0"/>
              <a:t> KIP.</a:t>
            </a:r>
          </a:p>
          <a:p>
            <a:pPr marL="252000" indent="-252000">
              <a:lnSpc>
                <a:spcPct val="100000"/>
              </a:lnSpc>
            </a:pPr>
            <a:r>
              <a:rPr lang="en-US" sz="2000" dirty="0" err="1" smtClean="0"/>
              <a:t>Kegagalan</a:t>
            </a:r>
            <a:r>
              <a:rPr lang="en-US" sz="2000" dirty="0" smtClean="0"/>
              <a:t> PEMDA </a:t>
            </a:r>
            <a:r>
              <a:rPr lang="en-US" sz="2000" dirty="0" err="1" smtClean="0"/>
              <a:t>dalam</a:t>
            </a:r>
            <a:r>
              <a:rPr lang="en-US" sz="2000" dirty="0" smtClean="0"/>
              <a:t> </a:t>
            </a:r>
            <a:r>
              <a:rPr lang="en-US" sz="2000" dirty="0" err="1" smtClean="0"/>
              <a:t>memutakhirkan</a:t>
            </a:r>
            <a:r>
              <a:rPr lang="en-US" sz="2000" dirty="0" smtClean="0"/>
              <a:t> DTKS </a:t>
            </a:r>
            <a:r>
              <a:rPr lang="en-US" sz="2000" dirty="0" err="1" smtClean="0"/>
              <a:t>akan</a:t>
            </a:r>
            <a:r>
              <a:rPr lang="en-US" sz="2000" dirty="0" smtClean="0"/>
              <a:t> </a:t>
            </a:r>
            <a:r>
              <a:rPr lang="en-US" sz="2000" dirty="0" err="1" smtClean="0"/>
              <a:t>berpotensi</a:t>
            </a:r>
            <a:r>
              <a:rPr lang="en-US" sz="2000" dirty="0" smtClean="0"/>
              <a:t> </a:t>
            </a:r>
            <a:r>
              <a:rPr lang="en-US" sz="2000" dirty="0" err="1" smtClean="0"/>
              <a:t>siswa</a:t>
            </a:r>
            <a:r>
              <a:rPr lang="en-US" sz="2000" dirty="0" smtClean="0"/>
              <a:t> </a:t>
            </a:r>
            <a:r>
              <a:rPr lang="en-US" sz="2000" dirty="0" err="1" smtClean="0"/>
              <a:t>dari</a:t>
            </a:r>
            <a:r>
              <a:rPr lang="en-US" sz="2000" dirty="0" smtClean="0"/>
              <a:t> </a:t>
            </a:r>
            <a:r>
              <a:rPr lang="en-US" sz="2000" dirty="0" err="1" smtClean="0"/>
              <a:t>keluarga</a:t>
            </a:r>
            <a:r>
              <a:rPr lang="en-US" sz="2000" dirty="0" smtClean="0"/>
              <a:t> </a:t>
            </a:r>
            <a:r>
              <a:rPr lang="en-US" sz="2000" dirty="0" err="1" smtClean="0"/>
              <a:t>miskin</a:t>
            </a:r>
            <a:r>
              <a:rPr lang="en-US" sz="2000" dirty="0" smtClean="0"/>
              <a:t>/ </a:t>
            </a:r>
            <a:r>
              <a:rPr lang="en-US" sz="2000" dirty="0" err="1" smtClean="0"/>
              <a:t>rentan</a:t>
            </a:r>
            <a:r>
              <a:rPr lang="en-US" sz="2000" dirty="0" smtClean="0"/>
              <a:t> </a:t>
            </a:r>
            <a:r>
              <a:rPr lang="en-US" sz="2000" dirty="0" err="1"/>
              <a:t>miskin</a:t>
            </a:r>
            <a:r>
              <a:rPr lang="en-US" sz="2000" dirty="0" smtClean="0"/>
              <a:t> </a:t>
            </a:r>
            <a:r>
              <a:rPr lang="en-US" sz="2000" dirty="0" err="1" smtClean="0"/>
              <a:t>tidak</a:t>
            </a:r>
            <a:r>
              <a:rPr lang="en-US" sz="2000" dirty="0" smtClean="0"/>
              <a:t> </a:t>
            </a:r>
            <a:r>
              <a:rPr lang="en-US" sz="2000" dirty="0" err="1" smtClean="0"/>
              <a:t>mendapatkan</a:t>
            </a:r>
            <a:r>
              <a:rPr lang="en-US" sz="2000" dirty="0" smtClean="0"/>
              <a:t> KIP </a:t>
            </a:r>
            <a:r>
              <a:rPr lang="en-US" sz="2000" dirty="0" err="1" smtClean="0"/>
              <a:t>dan</a:t>
            </a:r>
            <a:r>
              <a:rPr lang="en-US" sz="2000" dirty="0" smtClean="0"/>
              <a:t> </a:t>
            </a:r>
            <a:r>
              <a:rPr lang="en-US" sz="2000" dirty="0" err="1" smtClean="0"/>
              <a:t>terancam</a:t>
            </a:r>
            <a:r>
              <a:rPr lang="en-US" sz="2000" dirty="0" smtClean="0"/>
              <a:t> </a:t>
            </a:r>
            <a:r>
              <a:rPr lang="en-US" sz="2000" dirty="0" err="1" smtClean="0"/>
              <a:t>tidak</a:t>
            </a:r>
            <a:r>
              <a:rPr lang="en-US" sz="2000" dirty="0" smtClean="0"/>
              <a:t> </a:t>
            </a:r>
            <a:r>
              <a:rPr lang="en-US" sz="2000" dirty="0" err="1" smtClean="0"/>
              <a:t>dapat</a:t>
            </a:r>
            <a:r>
              <a:rPr lang="en-US" sz="2000" dirty="0" smtClean="0"/>
              <a:t> </a:t>
            </a:r>
            <a:r>
              <a:rPr lang="en-US" sz="2000" dirty="0" err="1" smtClean="0"/>
              <a:t>menerima</a:t>
            </a:r>
            <a:r>
              <a:rPr lang="en-US" sz="2000" dirty="0" smtClean="0"/>
              <a:t> PIP </a:t>
            </a:r>
            <a:r>
              <a:rPr lang="en-US" sz="2000" dirty="0" err="1" smtClean="0"/>
              <a:t>Dikdasmen</a:t>
            </a:r>
            <a:r>
              <a:rPr lang="en-US" sz="2000" dirty="0" smtClean="0"/>
              <a:t>.</a:t>
            </a:r>
            <a:endParaRPr lang="en-US" sz="2000" dirty="0"/>
          </a:p>
        </p:txBody>
      </p:sp>
      <p:sp>
        <p:nvSpPr>
          <p:cNvPr id="12" name="Oval 11"/>
          <p:cNvSpPr/>
          <p:nvPr/>
        </p:nvSpPr>
        <p:spPr>
          <a:xfrm>
            <a:off x="4438648" y="3650254"/>
            <a:ext cx="193485" cy="193614"/>
          </a:xfrm>
          <a:prstGeom prst="ellipse">
            <a:avLst/>
          </a:prstGeom>
          <a:noFill/>
          <a:ln w="50800">
            <a:solidFill>
              <a:srgbClr val="FC9E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4640" y="4578436"/>
            <a:ext cx="1464462" cy="1682664"/>
          </a:xfrm>
          <a:prstGeom prst="rect">
            <a:avLst/>
          </a:prstGeom>
        </p:spPr>
      </p:pic>
      <p:sp>
        <p:nvSpPr>
          <p:cNvPr id="22" name="TextBox 21"/>
          <p:cNvSpPr txBox="1"/>
          <p:nvPr/>
        </p:nvSpPr>
        <p:spPr>
          <a:xfrm>
            <a:off x="3717546" y="5055004"/>
            <a:ext cx="1564241" cy="707886"/>
          </a:xfrm>
          <a:prstGeom prst="rect">
            <a:avLst/>
          </a:prstGeom>
          <a:noFill/>
        </p:spPr>
        <p:txBody>
          <a:bodyPr wrap="square" rtlCol="0">
            <a:spAutoFit/>
          </a:bodyPr>
          <a:lstStyle/>
          <a:p>
            <a:pPr algn="ctr"/>
            <a:r>
              <a:rPr lang="en-US" sz="2000" b="1" smtClean="0">
                <a:solidFill>
                  <a:schemeClr val="bg1"/>
                </a:solidFill>
                <a:effectLst>
                  <a:glow rad="228600">
                    <a:schemeClr val="tx2">
                      <a:lumMod val="75000"/>
                      <a:alpha val="40000"/>
                    </a:schemeClr>
                  </a:glow>
                  <a:outerShdw blurRad="38100" dist="38100" dir="2700000" algn="tl">
                    <a:srgbClr val="000000">
                      <a:alpha val="43137"/>
                    </a:srgbClr>
                  </a:outerShdw>
                </a:effectLst>
              </a:rPr>
              <a:t>BDT/DTKS</a:t>
            </a:r>
          </a:p>
          <a:p>
            <a:pPr algn="ctr"/>
            <a:r>
              <a:rPr lang="en-US" sz="2000" b="1" smtClean="0">
                <a:solidFill>
                  <a:schemeClr val="bg1"/>
                </a:solidFill>
                <a:effectLst>
                  <a:glow rad="228600">
                    <a:schemeClr val="tx2">
                      <a:lumMod val="75000"/>
                      <a:alpha val="40000"/>
                    </a:schemeClr>
                  </a:glow>
                  <a:outerShdw blurRad="38100" dist="38100" dir="2700000" algn="tl">
                    <a:srgbClr val="000000">
                      <a:alpha val="43137"/>
                    </a:srgbClr>
                  </a:outerShdw>
                </a:effectLst>
              </a:rPr>
              <a:t>Kemensos</a:t>
            </a:r>
            <a:endParaRPr lang="en-US" sz="2000" b="1" dirty="0">
              <a:solidFill>
                <a:schemeClr val="bg1"/>
              </a:solidFill>
              <a:effectLst>
                <a:glow rad="228600">
                  <a:schemeClr val="tx2">
                    <a:lumMod val="75000"/>
                    <a:alpha val="40000"/>
                  </a:schemeClr>
                </a:glow>
                <a:outerShdw blurRad="38100" dist="38100" dir="2700000" algn="tl">
                  <a:srgbClr val="000000">
                    <a:alpha val="43137"/>
                  </a:srgbClr>
                </a:outerShdw>
              </a:effectLst>
            </a:endParaRPr>
          </a:p>
        </p:txBody>
      </p:sp>
      <p:cxnSp>
        <p:nvCxnSpPr>
          <p:cNvPr id="3" name="Straight Arrow Connector 2"/>
          <p:cNvCxnSpPr/>
          <p:nvPr/>
        </p:nvCxnSpPr>
        <p:spPr>
          <a:xfrm>
            <a:off x="3417882" y="3747061"/>
            <a:ext cx="1020766" cy="0"/>
          </a:xfrm>
          <a:prstGeom prst="straightConnector1">
            <a:avLst/>
          </a:prstGeom>
          <a:ln w="50800">
            <a:solidFill>
              <a:srgbClr val="FC9E0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6"/>
            <a:endCxn id="6" idx="1"/>
          </p:cNvCxnSpPr>
          <p:nvPr/>
        </p:nvCxnSpPr>
        <p:spPr>
          <a:xfrm flipV="1">
            <a:off x="4632133" y="3746264"/>
            <a:ext cx="1145826" cy="797"/>
          </a:xfrm>
          <a:prstGeom prst="straightConnector1">
            <a:avLst/>
          </a:prstGeom>
          <a:ln w="50800">
            <a:solidFill>
              <a:srgbClr val="FC9E04"/>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22558" y="3863852"/>
            <a:ext cx="5671" cy="720000"/>
          </a:xfrm>
          <a:prstGeom prst="straightConnector1">
            <a:avLst/>
          </a:prstGeom>
          <a:ln w="50800">
            <a:solidFill>
              <a:srgbClr val="FC9E04"/>
            </a:solidFill>
            <a:tailEnd type="triangle"/>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a:xfrm>
            <a:off x="292673" y="166797"/>
            <a:ext cx="6075470" cy="607332"/>
          </a:xfrm>
          <a:gradFill>
            <a:gsLst>
              <a:gs pos="94000">
                <a:schemeClr val="accent2">
                  <a:lumMod val="20000"/>
                  <a:lumOff val="80000"/>
                </a:schemeClr>
              </a:gs>
              <a:gs pos="88000">
                <a:schemeClr val="bg1"/>
              </a:gs>
            </a:gsLst>
            <a:lin ang="10800000" scaled="0"/>
          </a:gradFill>
        </p:spPr>
        <p:txBody>
          <a:bodyPr wrap="none" tIns="54000" bIns="0">
            <a:noAutofit/>
            <a:scene3d>
              <a:camera prst="orthographicFront"/>
              <a:lightRig rig="threePt" dir="t"/>
            </a:scene3d>
            <a:sp3d extrusionH="57150">
              <a:bevelT h="25400" prst="softRound"/>
            </a:sp3d>
          </a:bodyPr>
          <a:lstStyle/>
          <a:p>
            <a:r>
              <a:rPr lang="pt-BR" sz="4000" dirty="0">
                <a:latin typeface="Agency FB" panose="020B0503020202020204" pitchFamily="34" charset="0"/>
              </a:rPr>
              <a:t>Koordinasi Dinas Pendidikan dengan Dinas Sosial</a:t>
            </a:r>
            <a:endParaRPr lang="en-US" sz="2400" dirty="0">
              <a:latin typeface="Agency FB" panose="020B0503020202020204" pitchFamily="34" charset="0"/>
            </a:endParaRPr>
          </a:p>
        </p:txBody>
      </p:sp>
      <p:pic>
        <p:nvPicPr>
          <p:cNvPr id="15" name="Picture 3" descr="D:\Logo Tut Wuri Handayani\logo.gif"/>
          <p:cNvPicPr>
            <a:picLocks noChangeAspect="1" noChangeArrowheads="1"/>
          </p:cNvPicPr>
          <p:nvPr/>
        </p:nvPicPr>
        <p:blipFill>
          <a:blip r:embed="rId5" cstate="print"/>
          <a:srcRect/>
          <a:stretch>
            <a:fillRect/>
          </a:stretch>
        </p:blipFill>
        <p:spPr bwMode="auto">
          <a:xfrm>
            <a:off x="854849" y="3272973"/>
            <a:ext cx="755556" cy="754561"/>
          </a:xfrm>
          <a:prstGeom prst="rect">
            <a:avLst/>
          </a:prstGeom>
          <a:noFill/>
          <a:ln w="9525">
            <a:noFill/>
            <a:miter lim="800000"/>
            <a:headEnd/>
            <a:tailEnd/>
          </a:ln>
        </p:spPr>
      </p:pic>
      <p:pic>
        <p:nvPicPr>
          <p:cNvPr id="25" name="Picture 24"/>
          <p:cNvPicPr>
            <a:picLocks noChangeAspect="1"/>
          </p:cNvPicPr>
          <p:nvPr/>
        </p:nvPicPr>
        <p:blipFill>
          <a:blip r:embed="rId6" cstate="print">
            <a:extLst>
              <a:ext uri="{BEBA8EAE-BF5A-486C-A8C5-ECC9F3942E4B}">
                <a14:imgProps xmlns:a14="http://schemas.microsoft.com/office/drawing/2010/main">
                  <a14:imgLayer r:embed="rId7">
                    <a14:imgEffect>
                      <a14:backgroundRemoval t="1026" b="97436" l="3590" r="95897">
                        <a14:foregroundMark x1="69231" y1="18974" x2="69231" y2="18974"/>
                        <a14:foregroundMark x1="68205" y1="44103" x2="68205" y2="44103"/>
                        <a14:foregroundMark x1="61026" y1="12308" x2="61026" y2="12308"/>
                        <a14:foregroundMark x1="26154" y1="40000" x2="26154" y2="40000"/>
                        <a14:foregroundMark x1="24103" y1="24615" x2="24103" y2="24615"/>
                        <a14:foregroundMark x1="28205" y1="78462" x2="28205" y2="78462"/>
                        <a14:foregroundMark x1="31282" y1="84103" x2="31282" y2="84103"/>
                        <a14:foregroundMark x1="83590" y1="67179" x2="83590" y2="67179"/>
                        <a14:foregroundMark x1="77436" y1="29744" x2="77436" y2="29744"/>
                        <a14:backgroundMark x1="53846" y1="21026" x2="53846" y2="21026"/>
                      </a14:backgroundRemoval>
                    </a14:imgEffect>
                  </a14:imgLayer>
                </a14:imgProps>
              </a:ext>
              <a:ext uri="{28A0092B-C50C-407E-A947-70E740481C1C}">
                <a14:useLocalDpi xmlns:a14="http://schemas.microsoft.com/office/drawing/2010/main" val="0"/>
              </a:ext>
            </a:extLst>
          </a:blip>
          <a:stretch>
            <a:fillRect/>
          </a:stretch>
        </p:blipFill>
        <p:spPr>
          <a:xfrm>
            <a:off x="5962108" y="3377480"/>
            <a:ext cx="758271" cy="706276"/>
          </a:xfrm>
          <a:prstGeom prst="rect">
            <a:avLst/>
          </a:prstGeom>
        </p:spPr>
      </p:pic>
    </p:spTree>
    <p:extLst>
      <p:ext uri="{BB962C8B-B14F-4D97-AF65-F5344CB8AC3E}">
        <p14:creationId xmlns:p14="http://schemas.microsoft.com/office/powerpoint/2010/main" val="540635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927255" y="1571030"/>
            <a:ext cx="2104965" cy="1145818"/>
            <a:chOff x="10063182" y="1533961"/>
            <a:chExt cx="2104965" cy="1145818"/>
          </a:xfrm>
        </p:grpSpPr>
        <p:pic>
          <p:nvPicPr>
            <p:cNvPr id="14" name="Picture 12" descr="Hasil gambar untuk icon use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62168" y="1573800"/>
              <a:ext cx="1105979" cy="11059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Hasil gambar untuk icon use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63182" y="1533961"/>
              <a:ext cx="1105979" cy="11059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9948713" y="3738108"/>
            <a:ext cx="2083507" cy="1115090"/>
            <a:chOff x="9055940" y="3263744"/>
            <a:chExt cx="2083507" cy="1115090"/>
          </a:xfrm>
        </p:grpSpPr>
        <p:pic>
          <p:nvPicPr>
            <p:cNvPr id="24" name="Picture 12" descr="Hasil gambar untuk icon user"/>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33468" y="3263744"/>
              <a:ext cx="1105979" cy="110597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Hasil gambar untuk icon use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55940" y="3272855"/>
              <a:ext cx="1105979" cy="1105979"/>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Rectangle 39"/>
          <p:cNvSpPr/>
          <p:nvPr/>
        </p:nvSpPr>
        <p:spPr>
          <a:xfrm>
            <a:off x="2945735" y="1550534"/>
            <a:ext cx="1822276" cy="920420"/>
          </a:xfrm>
          <a:prstGeom prst="rect">
            <a:avLst/>
          </a:prstGeom>
          <a:gradFill>
            <a:gsLst>
              <a:gs pos="0">
                <a:schemeClr val="bg1"/>
              </a:gs>
              <a:gs pos="99457">
                <a:schemeClr val="bg1"/>
              </a:gs>
              <a:gs pos="50000">
                <a:schemeClr val="accent3">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8938">
              <a:lnSpc>
                <a:spcPct val="90000"/>
              </a:lnSpc>
              <a:spcBef>
                <a:spcPct val="0"/>
              </a:spcBef>
              <a:spcAft>
                <a:spcPct val="35000"/>
              </a:spcAft>
            </a:pPr>
            <a:r>
              <a:rPr lang="en-US" b="1" smtClean="0">
                <a:solidFill>
                  <a:schemeClr val="accent1">
                    <a:lumMod val="75000"/>
                  </a:schemeClr>
                </a:solidFill>
                <a:cs typeface="Segoe UI" panose="020B0502040204020203" pitchFamily="34" charset="0"/>
              </a:rPr>
              <a:t>KPPN</a:t>
            </a:r>
            <a:r>
              <a:rPr lang="en-US" sz="1400" smtClean="0">
                <a:solidFill>
                  <a:schemeClr val="tx1"/>
                </a:solidFill>
                <a:cs typeface="Segoe UI" panose="020B0502040204020203" pitchFamily="34" charset="0"/>
              </a:rPr>
              <a:t> menyalurkan </a:t>
            </a:r>
            <a:r>
              <a:rPr lang="en-US" sz="1400">
                <a:solidFill>
                  <a:schemeClr val="tx1"/>
                </a:solidFill>
                <a:cs typeface="Segoe UI" panose="020B0502040204020203" pitchFamily="34" charset="0"/>
              </a:rPr>
              <a:t/>
            </a:r>
            <a:br>
              <a:rPr lang="en-US" sz="1400">
                <a:solidFill>
                  <a:schemeClr val="tx1"/>
                </a:solidFill>
                <a:cs typeface="Segoe UI" panose="020B0502040204020203" pitchFamily="34" charset="0"/>
              </a:rPr>
            </a:br>
            <a:r>
              <a:rPr lang="en-US" sz="1400" smtClean="0">
                <a:solidFill>
                  <a:schemeClr val="tx1"/>
                </a:solidFill>
                <a:cs typeface="Segoe UI" panose="020B0502040204020203" pitchFamily="34" charset="0"/>
              </a:rPr>
              <a:t>dana </a:t>
            </a:r>
            <a:r>
              <a:rPr lang="en-US" sz="1400">
                <a:solidFill>
                  <a:schemeClr val="tx1"/>
                </a:solidFill>
                <a:cs typeface="Segoe UI" panose="020B0502040204020203" pitchFamily="34" charset="0"/>
              </a:rPr>
              <a:t>sesuai SP2D </a:t>
            </a:r>
            <a:r>
              <a:rPr lang="en-US" sz="1400" smtClean="0">
                <a:solidFill>
                  <a:schemeClr val="tx1"/>
                </a:solidFill>
                <a:cs typeface="Segoe UI" panose="020B0502040204020203" pitchFamily="34" charset="0"/>
              </a:rPr>
              <a:t/>
            </a:r>
            <a:br>
              <a:rPr lang="en-US" sz="1400" smtClean="0">
                <a:solidFill>
                  <a:schemeClr val="tx1"/>
                </a:solidFill>
                <a:cs typeface="Segoe UI" panose="020B0502040204020203" pitchFamily="34" charset="0"/>
              </a:rPr>
            </a:br>
            <a:r>
              <a:rPr lang="en-US" sz="1400" smtClean="0">
                <a:solidFill>
                  <a:schemeClr val="tx1"/>
                </a:solidFill>
                <a:cs typeface="Segoe UI" panose="020B0502040204020203" pitchFamily="34" charset="0"/>
              </a:rPr>
              <a:t>ke </a:t>
            </a:r>
            <a:r>
              <a:rPr lang="en-US" sz="1400">
                <a:solidFill>
                  <a:schemeClr val="tx1"/>
                </a:solidFill>
                <a:cs typeface="Segoe UI" panose="020B0502040204020203" pitchFamily="34" charset="0"/>
              </a:rPr>
              <a:t>rekening </a:t>
            </a:r>
            <a:r>
              <a:rPr lang="en-US" sz="1400" smtClean="0">
                <a:solidFill>
                  <a:schemeClr val="tx1"/>
                </a:solidFill>
                <a:cs typeface="Segoe UI" panose="020B0502040204020203" pitchFamily="34" charset="0"/>
              </a:rPr>
              <a:t>penyalur </a:t>
            </a:r>
            <a:br>
              <a:rPr lang="en-US" sz="1400" smtClean="0">
                <a:solidFill>
                  <a:schemeClr val="tx1"/>
                </a:solidFill>
                <a:cs typeface="Segoe UI" panose="020B0502040204020203" pitchFamily="34" charset="0"/>
              </a:rPr>
            </a:br>
            <a:r>
              <a:rPr lang="en-US" sz="1400" smtClean="0">
                <a:solidFill>
                  <a:schemeClr val="tx1"/>
                </a:solidFill>
                <a:cs typeface="Segoe UI" panose="020B0502040204020203" pitchFamily="34" charset="0"/>
              </a:rPr>
              <a:t>a.n. Puslapdik </a:t>
            </a:r>
            <a:endParaRPr lang="id-ID" sz="1400">
              <a:solidFill>
                <a:schemeClr val="tx1"/>
              </a:solidFill>
              <a:cs typeface="Segoe UI" panose="020B0502040204020203" pitchFamily="34" charset="0"/>
            </a:endParaRPr>
          </a:p>
        </p:txBody>
      </p:sp>
      <p:sp>
        <p:nvSpPr>
          <p:cNvPr id="41" name="Rectangle 40"/>
          <p:cNvSpPr/>
          <p:nvPr/>
        </p:nvSpPr>
        <p:spPr>
          <a:xfrm>
            <a:off x="6906043" y="2745938"/>
            <a:ext cx="2453187" cy="721006"/>
          </a:xfrm>
          <a:prstGeom prst="rect">
            <a:avLst/>
          </a:prstGeom>
          <a:gradFill>
            <a:gsLst>
              <a:gs pos="0">
                <a:schemeClr val="bg1"/>
              </a:gs>
              <a:gs pos="99457">
                <a:schemeClr val="bg1"/>
              </a:gs>
              <a:gs pos="50000">
                <a:schemeClr val="accent3">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8938">
              <a:lnSpc>
                <a:spcPct val="90000"/>
              </a:lnSpc>
              <a:spcBef>
                <a:spcPct val="0"/>
              </a:spcBef>
              <a:spcAft>
                <a:spcPct val="35000"/>
              </a:spcAft>
            </a:pPr>
            <a:r>
              <a:rPr lang="en-US" sz="1400" smtClean="0">
                <a:solidFill>
                  <a:schemeClr val="tx1"/>
                </a:solidFill>
                <a:cs typeface="Segoe UI" panose="020B0502040204020203" pitchFamily="34" charset="0"/>
              </a:rPr>
              <a:t>Bank melakukan </a:t>
            </a:r>
          </a:p>
          <a:p>
            <a:pPr algn="ctr" defTabSz="488938">
              <a:lnSpc>
                <a:spcPct val="90000"/>
              </a:lnSpc>
              <a:spcBef>
                <a:spcPct val="0"/>
              </a:spcBef>
              <a:spcAft>
                <a:spcPct val="35000"/>
              </a:spcAft>
            </a:pPr>
            <a:r>
              <a:rPr lang="en-US" sz="1400" smtClean="0">
                <a:solidFill>
                  <a:schemeClr val="tx1"/>
                </a:solidFill>
                <a:cs typeface="Segoe UI" panose="020B0502040204020203" pitchFamily="34" charset="0"/>
              </a:rPr>
              <a:t>penyaluran </a:t>
            </a:r>
            <a:r>
              <a:rPr lang="en-US" sz="1400">
                <a:solidFill>
                  <a:schemeClr val="tx1"/>
                </a:solidFill>
                <a:cs typeface="Segoe UI" panose="020B0502040204020203" pitchFamily="34" charset="0"/>
              </a:rPr>
              <a:t>dana </a:t>
            </a:r>
            <a:r>
              <a:rPr lang="en-US" sz="1400" smtClean="0">
                <a:solidFill>
                  <a:schemeClr val="tx1"/>
                </a:solidFill>
                <a:cs typeface="Segoe UI" panose="020B0502040204020203" pitchFamily="34" charset="0"/>
              </a:rPr>
              <a:t>ke rekening </a:t>
            </a:r>
            <a:r>
              <a:rPr lang="en-US" b="1" smtClean="0">
                <a:solidFill>
                  <a:schemeClr val="accent1">
                    <a:lumMod val="75000"/>
                  </a:schemeClr>
                </a:solidFill>
                <a:cs typeface="Segoe UI" panose="020B0502040204020203" pitchFamily="34" charset="0"/>
              </a:rPr>
              <a:t>SimPel</a:t>
            </a:r>
            <a:r>
              <a:rPr lang="en-US" sz="1400" smtClean="0">
                <a:solidFill>
                  <a:schemeClr val="tx1"/>
                </a:solidFill>
                <a:cs typeface="Segoe UI" panose="020B0502040204020203" pitchFamily="34" charset="0"/>
              </a:rPr>
              <a:t> </a:t>
            </a:r>
            <a:r>
              <a:rPr lang="en-US" sz="1400">
                <a:solidFill>
                  <a:schemeClr val="tx1"/>
                </a:solidFill>
                <a:cs typeface="Segoe UI" panose="020B0502040204020203" pitchFamily="34" charset="0"/>
              </a:rPr>
              <a:t>peserta didik</a:t>
            </a:r>
            <a:endParaRPr lang="id-ID" sz="1400">
              <a:solidFill>
                <a:schemeClr val="tx1"/>
              </a:solidFill>
              <a:cs typeface="Segoe UI" panose="020B0502040204020203" pitchFamily="34" charset="0"/>
            </a:endParaRPr>
          </a:p>
        </p:txBody>
      </p:sp>
      <p:sp>
        <p:nvSpPr>
          <p:cNvPr id="4" name="TextBox 3"/>
          <p:cNvSpPr txBox="1"/>
          <p:nvPr/>
        </p:nvSpPr>
        <p:spPr>
          <a:xfrm>
            <a:off x="6804022" y="4957028"/>
            <a:ext cx="4887222" cy="1384995"/>
          </a:xfrm>
          <a:prstGeom prst="rect">
            <a:avLst/>
          </a:prstGeom>
          <a:noFill/>
        </p:spPr>
        <p:txBody>
          <a:bodyPr wrap="square" rtlCol="0">
            <a:spAutoFit/>
          </a:bodyPr>
          <a:lstStyle/>
          <a:p>
            <a:r>
              <a:rPr lang="en-US" sz="1400" i="1" smtClean="0">
                <a:solidFill>
                  <a:srgbClr val="FC9E04"/>
                </a:solidFill>
              </a:rPr>
              <a:t>Keterangan:</a:t>
            </a:r>
            <a:br>
              <a:rPr lang="en-US" sz="1400" i="1" smtClean="0">
                <a:solidFill>
                  <a:srgbClr val="FC9E04"/>
                </a:solidFill>
              </a:rPr>
            </a:br>
            <a:r>
              <a:rPr lang="en-US" sz="1400" i="1" smtClean="0">
                <a:solidFill>
                  <a:srgbClr val="FC9E04"/>
                </a:solidFill>
              </a:rPr>
              <a:t>Simpanan </a:t>
            </a:r>
            <a:r>
              <a:rPr lang="en-US" sz="1400" i="1">
                <a:solidFill>
                  <a:srgbClr val="FC9E04"/>
                </a:solidFill>
              </a:rPr>
              <a:t>Pelajar yang selanjutnya disebut </a:t>
            </a:r>
            <a:r>
              <a:rPr lang="en-US" sz="1400" b="1" i="1" u="sng">
                <a:solidFill>
                  <a:srgbClr val="FC9E04"/>
                </a:solidFill>
              </a:rPr>
              <a:t>SimPel </a:t>
            </a:r>
            <a:r>
              <a:rPr lang="en-US" sz="1400" i="1">
                <a:solidFill>
                  <a:srgbClr val="FC9E04"/>
                </a:solidFill>
              </a:rPr>
              <a:t>adalah tabungan untuk siswa yang diterbitkan secara nasional oleh bank-bank di Indonesia, dengan persyaratan mudah dan sederhana serta fitur yang menarik, dalam rangka edukasi dan inklusi keuangan untuk mendorong budaya menabung sejak dini.</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9920" y="2677008"/>
            <a:ext cx="2725222" cy="74523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1198" y="1756821"/>
            <a:ext cx="1783271" cy="53672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3274" y="3702015"/>
            <a:ext cx="1843275" cy="893765"/>
          </a:xfrm>
          <a:prstGeom prst="rect">
            <a:avLst/>
          </a:prstGeom>
        </p:spPr>
      </p:pic>
      <p:sp>
        <p:nvSpPr>
          <p:cNvPr id="28" name="Rounded Rectangle 27"/>
          <p:cNvSpPr/>
          <p:nvPr/>
        </p:nvSpPr>
        <p:spPr>
          <a:xfrm>
            <a:off x="6866543" y="1289304"/>
            <a:ext cx="2453187" cy="3549396"/>
          </a:xfrm>
          <a:prstGeom prst="roundRect">
            <a:avLst/>
          </a:prstGeom>
          <a:noFill/>
          <a:ln w="57150">
            <a:solidFill>
              <a:srgbClr val="FC9E04"/>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30" name="Picture 29"/>
          <p:cNvPicPr>
            <a:picLocks/>
          </p:cNvPicPr>
          <p:nvPr/>
        </p:nvPicPr>
        <p:blipFill>
          <a:blip r:embed="rId7" cstate="print">
            <a:extLst>
              <a:ext uri="{28A0092B-C50C-407E-A947-70E740481C1C}">
                <a14:useLocalDpi xmlns:a14="http://schemas.microsoft.com/office/drawing/2010/main" val="0"/>
              </a:ext>
            </a:extLst>
          </a:blip>
          <a:stretch>
            <a:fillRect/>
          </a:stretch>
        </p:blipFill>
        <p:spPr>
          <a:xfrm rot="2759916">
            <a:off x="5675338" y="3522779"/>
            <a:ext cx="1260000" cy="180000"/>
          </a:xfrm>
          <a:prstGeom prst="rect">
            <a:avLst/>
          </a:prstGeom>
        </p:spPr>
      </p:pic>
      <p:pic>
        <p:nvPicPr>
          <p:cNvPr id="31" name="Picture 30"/>
          <p:cNvPicPr>
            <a:picLocks/>
          </p:cNvPicPr>
          <p:nvPr/>
        </p:nvPicPr>
        <p:blipFill>
          <a:blip r:embed="rId8" cstate="print">
            <a:extLst>
              <a:ext uri="{28A0092B-C50C-407E-A947-70E740481C1C}">
                <a14:useLocalDpi xmlns:a14="http://schemas.microsoft.com/office/drawing/2010/main" val="0"/>
              </a:ext>
            </a:extLst>
          </a:blip>
          <a:stretch>
            <a:fillRect/>
          </a:stretch>
        </p:blipFill>
        <p:spPr>
          <a:xfrm rot="18731019">
            <a:off x="5669267" y="2450547"/>
            <a:ext cx="1260000" cy="180000"/>
          </a:xfrm>
          <a:prstGeom prst="rect">
            <a:avLst/>
          </a:prstGeom>
        </p:spPr>
      </p:pic>
      <p:pic>
        <p:nvPicPr>
          <p:cNvPr id="49" name="Picture 48"/>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9391943" y="1799154"/>
            <a:ext cx="634860" cy="304598"/>
          </a:xfrm>
          <a:prstGeom prst="rect">
            <a:avLst/>
          </a:prstGeom>
        </p:spPr>
      </p:pic>
      <p:pic>
        <p:nvPicPr>
          <p:cNvPr id="50" name="Picture 49"/>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9391943" y="4004071"/>
            <a:ext cx="634860" cy="304598"/>
          </a:xfrm>
          <a:prstGeom prst="rect">
            <a:avLst/>
          </a:prstGeom>
        </p:spPr>
      </p:pic>
      <p:sp>
        <p:nvSpPr>
          <p:cNvPr id="51" name="Rectangle 50"/>
          <p:cNvSpPr/>
          <p:nvPr/>
        </p:nvSpPr>
        <p:spPr>
          <a:xfrm>
            <a:off x="850900" y="1153094"/>
            <a:ext cx="2151407" cy="1628206"/>
          </a:xfrm>
          <a:prstGeom prst="rect">
            <a:avLst/>
          </a:prstGeom>
          <a:gradFill>
            <a:gsLst>
              <a:gs pos="0">
                <a:schemeClr val="bg1"/>
              </a:gs>
              <a:gs pos="99457">
                <a:schemeClr val="bg1"/>
              </a:gs>
              <a:gs pos="50000">
                <a:schemeClr val="accent3">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488938">
              <a:lnSpc>
                <a:spcPct val="90000"/>
              </a:lnSpc>
              <a:spcBef>
                <a:spcPct val="0"/>
              </a:spcBef>
              <a:spcAft>
                <a:spcPct val="35000"/>
              </a:spcAft>
            </a:pPr>
            <a:r>
              <a:rPr lang="en-US" b="1" smtClean="0">
                <a:solidFill>
                  <a:schemeClr val="accent1">
                    <a:lumMod val="75000"/>
                  </a:schemeClr>
                </a:solidFill>
                <a:cs typeface="Segoe UI" panose="020B0502040204020203" pitchFamily="34" charset="0"/>
              </a:rPr>
              <a:t>Puslapdik</a:t>
            </a:r>
            <a:r>
              <a:rPr lang="en-US" sz="1400">
                <a:solidFill>
                  <a:schemeClr val="accent1">
                    <a:lumMod val="75000"/>
                  </a:schemeClr>
                </a:solidFill>
                <a:cs typeface="Segoe UI" panose="020B0502040204020203" pitchFamily="34" charset="0"/>
              </a:rPr>
              <a:t/>
            </a:r>
            <a:br>
              <a:rPr lang="en-US" sz="1400">
                <a:solidFill>
                  <a:schemeClr val="accent1">
                    <a:lumMod val="75000"/>
                  </a:schemeClr>
                </a:solidFill>
                <a:cs typeface="Segoe UI" panose="020B0502040204020203" pitchFamily="34" charset="0"/>
              </a:rPr>
            </a:br>
            <a:r>
              <a:rPr lang="en-US" sz="1400" smtClean="0">
                <a:solidFill>
                  <a:schemeClr val="tx1"/>
                </a:solidFill>
                <a:cs typeface="Segoe UI" panose="020B0502040204020203" pitchFamily="34" charset="0"/>
              </a:rPr>
              <a:t>menerbitkan </a:t>
            </a:r>
            <a:br>
              <a:rPr lang="en-US" sz="1400" smtClean="0">
                <a:solidFill>
                  <a:schemeClr val="tx1"/>
                </a:solidFill>
                <a:cs typeface="Segoe UI" panose="020B0502040204020203" pitchFamily="34" charset="0"/>
              </a:rPr>
            </a:br>
            <a:r>
              <a:rPr lang="en-US" sz="1400" smtClean="0">
                <a:solidFill>
                  <a:schemeClr val="tx1"/>
                </a:solidFill>
                <a:cs typeface="Segoe UI" panose="020B0502040204020203" pitchFamily="34" charset="0"/>
              </a:rPr>
              <a:t>Surat </a:t>
            </a:r>
            <a:r>
              <a:rPr lang="en-US" sz="1400">
                <a:solidFill>
                  <a:schemeClr val="tx1"/>
                </a:solidFill>
                <a:cs typeface="Segoe UI" panose="020B0502040204020203" pitchFamily="34" charset="0"/>
              </a:rPr>
              <a:t>Permintaan Pembayaran </a:t>
            </a:r>
            <a:r>
              <a:rPr lang="en-US" sz="1400" smtClean="0">
                <a:solidFill>
                  <a:schemeClr val="tx1"/>
                </a:solidFill>
                <a:cs typeface="Segoe UI" panose="020B0502040204020203" pitchFamily="34" charset="0"/>
              </a:rPr>
              <a:t>(SPP) dan</a:t>
            </a:r>
            <a:br>
              <a:rPr lang="en-US" sz="1400" smtClean="0">
                <a:solidFill>
                  <a:schemeClr val="tx1"/>
                </a:solidFill>
                <a:cs typeface="Segoe UI" panose="020B0502040204020203" pitchFamily="34" charset="0"/>
              </a:rPr>
            </a:br>
            <a:r>
              <a:rPr lang="en-US" sz="1400" smtClean="0">
                <a:solidFill>
                  <a:schemeClr val="tx1"/>
                </a:solidFill>
                <a:cs typeface="Segoe UI" panose="020B0502040204020203" pitchFamily="34" charset="0"/>
              </a:rPr>
              <a:t>Surat </a:t>
            </a:r>
            <a:r>
              <a:rPr lang="en-US" sz="1400">
                <a:solidFill>
                  <a:schemeClr val="tx1"/>
                </a:solidFill>
                <a:cs typeface="Segoe UI" panose="020B0502040204020203" pitchFamily="34" charset="0"/>
              </a:rPr>
              <a:t>Perintah Membayar </a:t>
            </a:r>
            <a:r>
              <a:rPr lang="en-US" sz="1400" smtClean="0">
                <a:solidFill>
                  <a:schemeClr val="tx1"/>
                </a:solidFill>
                <a:cs typeface="Segoe UI" panose="020B0502040204020203" pitchFamily="34" charset="0"/>
              </a:rPr>
              <a:t>(SPM) berdasarkan </a:t>
            </a:r>
            <a:br>
              <a:rPr lang="en-US" sz="1400" smtClean="0">
                <a:solidFill>
                  <a:schemeClr val="tx1"/>
                </a:solidFill>
                <a:cs typeface="Segoe UI" panose="020B0502040204020203" pitchFamily="34" charset="0"/>
              </a:rPr>
            </a:br>
            <a:r>
              <a:rPr lang="en-US" sz="1400" smtClean="0">
                <a:solidFill>
                  <a:schemeClr val="tx1"/>
                </a:solidFill>
                <a:cs typeface="Segoe UI" panose="020B0502040204020203" pitchFamily="34" charset="0"/>
              </a:rPr>
              <a:t>SK Penetapan</a:t>
            </a:r>
            <a:endParaRPr lang="id-ID" sz="1400" strike="sngStrike">
              <a:solidFill>
                <a:schemeClr val="tx1"/>
              </a:solidFill>
              <a:cs typeface="Segoe UI" panose="020B0502040204020203" pitchFamily="34" charset="0"/>
            </a:endParaRPr>
          </a:p>
        </p:txBody>
      </p:sp>
      <p:sp>
        <p:nvSpPr>
          <p:cNvPr id="36" name="Rectangle 35"/>
          <p:cNvSpPr/>
          <p:nvPr/>
        </p:nvSpPr>
        <p:spPr>
          <a:xfrm>
            <a:off x="9713332" y="1102912"/>
            <a:ext cx="2463800" cy="558879"/>
          </a:xfrm>
          <a:prstGeom prst="rect">
            <a:avLst/>
          </a:prstGeom>
          <a:gradFill>
            <a:gsLst>
              <a:gs pos="0">
                <a:schemeClr val="bg1"/>
              </a:gs>
              <a:gs pos="99457">
                <a:schemeClr val="bg1"/>
              </a:gs>
              <a:gs pos="50000">
                <a:schemeClr val="accent3">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88938">
              <a:lnSpc>
                <a:spcPct val="90000"/>
              </a:lnSpc>
              <a:spcBef>
                <a:spcPct val="0"/>
              </a:spcBef>
              <a:spcAft>
                <a:spcPct val="35000"/>
              </a:spcAft>
            </a:pPr>
            <a:r>
              <a:rPr lang="en-US" b="1" dirty="0" err="1" smtClean="0">
                <a:solidFill>
                  <a:schemeClr val="accent1">
                    <a:lumMod val="75000"/>
                  </a:schemeClr>
                </a:solidFill>
                <a:cs typeface="Segoe UI" panose="020B0502040204020203" pitchFamily="34" charset="0"/>
              </a:rPr>
              <a:t>Peserta</a:t>
            </a:r>
            <a:r>
              <a:rPr lang="en-US" b="1" dirty="0" smtClean="0">
                <a:solidFill>
                  <a:schemeClr val="accent1">
                    <a:lumMod val="75000"/>
                  </a:schemeClr>
                </a:solidFill>
                <a:cs typeface="Segoe UI" panose="020B0502040204020203" pitchFamily="34" charset="0"/>
              </a:rPr>
              <a:t> </a:t>
            </a:r>
            <a:r>
              <a:rPr lang="en-US" b="1" dirty="0" err="1" smtClean="0">
                <a:solidFill>
                  <a:schemeClr val="accent1">
                    <a:lumMod val="75000"/>
                  </a:schemeClr>
                </a:solidFill>
                <a:cs typeface="Segoe UI" panose="020B0502040204020203" pitchFamily="34" charset="0"/>
              </a:rPr>
              <a:t>Didik</a:t>
            </a:r>
            <a:r>
              <a:rPr lang="en-US" b="1" dirty="0" smtClean="0">
                <a:solidFill>
                  <a:schemeClr val="accent1">
                    <a:lumMod val="75000"/>
                  </a:schemeClr>
                </a:solidFill>
                <a:cs typeface="Segoe UI" panose="020B0502040204020203" pitchFamily="34" charset="0"/>
              </a:rPr>
              <a:t> </a:t>
            </a:r>
            <a:r>
              <a:rPr lang="en-US" sz="1400" dirty="0" smtClean="0">
                <a:solidFill>
                  <a:schemeClr val="tx1"/>
                </a:solidFill>
                <a:cs typeface="Segoe UI" panose="020B0502040204020203" pitchFamily="34" charset="0"/>
              </a:rPr>
              <a:t>:</a:t>
            </a:r>
            <a:br>
              <a:rPr lang="en-US" sz="1400" dirty="0" smtClean="0">
                <a:solidFill>
                  <a:schemeClr val="tx1"/>
                </a:solidFill>
                <a:cs typeface="Segoe UI" panose="020B0502040204020203" pitchFamily="34" charset="0"/>
              </a:rPr>
            </a:br>
            <a:r>
              <a:rPr lang="en-US" sz="1400" dirty="0" smtClean="0">
                <a:solidFill>
                  <a:schemeClr val="tx1"/>
                </a:solidFill>
                <a:cs typeface="Segoe UI" panose="020B0502040204020203" pitchFamily="34" charset="0"/>
              </a:rPr>
              <a:t>SMA, SMALB, SMK, </a:t>
            </a:r>
            <a:r>
              <a:rPr lang="en-US" sz="1400" dirty="0" err="1" smtClean="0">
                <a:solidFill>
                  <a:schemeClr val="tx1"/>
                </a:solidFill>
                <a:cs typeface="Segoe UI" panose="020B0502040204020203" pitchFamily="34" charset="0"/>
              </a:rPr>
              <a:t>Paket</a:t>
            </a:r>
            <a:r>
              <a:rPr lang="en-US" sz="1400" dirty="0" smtClean="0">
                <a:solidFill>
                  <a:schemeClr val="tx1"/>
                </a:solidFill>
                <a:cs typeface="Segoe UI" panose="020B0502040204020203" pitchFamily="34" charset="0"/>
              </a:rPr>
              <a:t> C</a:t>
            </a:r>
            <a:endParaRPr lang="id-ID" sz="1400" dirty="0">
              <a:solidFill>
                <a:schemeClr val="tx1"/>
              </a:solidFill>
              <a:cs typeface="Segoe UI" panose="020B0502040204020203" pitchFamily="34" charset="0"/>
            </a:endParaRPr>
          </a:p>
        </p:txBody>
      </p:sp>
      <p:sp>
        <p:nvSpPr>
          <p:cNvPr id="38" name="Rectangle 37"/>
          <p:cNvSpPr/>
          <p:nvPr/>
        </p:nvSpPr>
        <p:spPr>
          <a:xfrm>
            <a:off x="9713332" y="3047945"/>
            <a:ext cx="2463800" cy="738951"/>
          </a:xfrm>
          <a:prstGeom prst="rect">
            <a:avLst/>
          </a:prstGeom>
          <a:gradFill>
            <a:gsLst>
              <a:gs pos="0">
                <a:schemeClr val="bg1"/>
              </a:gs>
              <a:gs pos="99457">
                <a:schemeClr val="bg1"/>
              </a:gs>
              <a:gs pos="50000">
                <a:schemeClr val="accent3">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88938">
              <a:lnSpc>
                <a:spcPct val="90000"/>
              </a:lnSpc>
              <a:spcBef>
                <a:spcPct val="0"/>
              </a:spcBef>
              <a:spcAft>
                <a:spcPct val="35000"/>
              </a:spcAft>
            </a:pPr>
            <a:r>
              <a:rPr lang="en-US" b="1" dirty="0" err="1" smtClean="0">
                <a:solidFill>
                  <a:schemeClr val="accent1">
                    <a:lumMod val="75000"/>
                  </a:schemeClr>
                </a:solidFill>
                <a:cs typeface="Segoe UI" panose="020B0502040204020203" pitchFamily="34" charset="0"/>
              </a:rPr>
              <a:t>Peserta</a:t>
            </a:r>
            <a:r>
              <a:rPr lang="en-US" b="1" dirty="0" smtClean="0">
                <a:solidFill>
                  <a:schemeClr val="accent1">
                    <a:lumMod val="75000"/>
                  </a:schemeClr>
                </a:solidFill>
                <a:cs typeface="Segoe UI" panose="020B0502040204020203" pitchFamily="34" charset="0"/>
              </a:rPr>
              <a:t> </a:t>
            </a:r>
            <a:r>
              <a:rPr lang="en-US" b="1" dirty="0" err="1" smtClean="0">
                <a:solidFill>
                  <a:schemeClr val="accent1">
                    <a:lumMod val="75000"/>
                  </a:schemeClr>
                </a:solidFill>
                <a:cs typeface="Segoe UI" panose="020B0502040204020203" pitchFamily="34" charset="0"/>
              </a:rPr>
              <a:t>Didik</a:t>
            </a:r>
            <a:r>
              <a:rPr lang="en-US" sz="1400" dirty="0" smtClean="0">
                <a:solidFill>
                  <a:schemeClr val="tx1"/>
                </a:solidFill>
                <a:cs typeface="Segoe UI" panose="020B0502040204020203" pitchFamily="34" charset="0"/>
              </a:rPr>
              <a:t> :</a:t>
            </a:r>
            <a:br>
              <a:rPr lang="en-US" sz="1400" dirty="0" smtClean="0">
                <a:solidFill>
                  <a:schemeClr val="tx1"/>
                </a:solidFill>
                <a:cs typeface="Segoe UI" panose="020B0502040204020203" pitchFamily="34" charset="0"/>
              </a:rPr>
            </a:br>
            <a:r>
              <a:rPr lang="en-US" sz="1400" dirty="0" smtClean="0">
                <a:solidFill>
                  <a:schemeClr val="tx1"/>
                </a:solidFill>
                <a:cs typeface="Segoe UI" panose="020B0502040204020203" pitchFamily="34" charset="0"/>
              </a:rPr>
              <a:t>SD, SDLB, </a:t>
            </a:r>
            <a:r>
              <a:rPr lang="en-US" sz="1400" dirty="0" err="1" smtClean="0">
                <a:solidFill>
                  <a:schemeClr val="tx1"/>
                </a:solidFill>
                <a:cs typeface="Segoe UI" panose="020B0502040204020203" pitchFamily="34" charset="0"/>
              </a:rPr>
              <a:t>Paket</a:t>
            </a:r>
            <a:r>
              <a:rPr lang="en-US" sz="1400" dirty="0" smtClean="0">
                <a:solidFill>
                  <a:schemeClr val="tx1"/>
                </a:solidFill>
                <a:cs typeface="Segoe UI" panose="020B0502040204020203" pitchFamily="34" charset="0"/>
              </a:rPr>
              <a:t> A</a:t>
            </a:r>
            <a:br>
              <a:rPr lang="en-US" sz="1400" dirty="0" smtClean="0">
                <a:solidFill>
                  <a:schemeClr val="tx1"/>
                </a:solidFill>
                <a:cs typeface="Segoe UI" panose="020B0502040204020203" pitchFamily="34" charset="0"/>
              </a:rPr>
            </a:br>
            <a:r>
              <a:rPr lang="en-US" sz="1400" dirty="0" smtClean="0">
                <a:solidFill>
                  <a:schemeClr val="tx1"/>
                </a:solidFill>
                <a:cs typeface="Segoe UI" panose="020B0502040204020203" pitchFamily="34" charset="0"/>
              </a:rPr>
              <a:t>SMP, SMPLB, </a:t>
            </a:r>
            <a:r>
              <a:rPr lang="en-US" sz="1400" dirty="0" err="1" smtClean="0">
                <a:solidFill>
                  <a:schemeClr val="tx1"/>
                </a:solidFill>
                <a:cs typeface="Segoe UI" panose="020B0502040204020203" pitchFamily="34" charset="0"/>
              </a:rPr>
              <a:t>Paket</a:t>
            </a:r>
            <a:r>
              <a:rPr lang="en-US" sz="1400" dirty="0" smtClean="0">
                <a:solidFill>
                  <a:schemeClr val="tx1"/>
                </a:solidFill>
                <a:cs typeface="Segoe UI" panose="020B0502040204020203" pitchFamily="34" charset="0"/>
              </a:rPr>
              <a:t> B</a:t>
            </a:r>
            <a:endParaRPr lang="id-ID" sz="1400" dirty="0">
              <a:solidFill>
                <a:schemeClr val="tx1"/>
              </a:solidFill>
              <a:cs typeface="Segoe UI" panose="020B0502040204020203" pitchFamily="34" charset="0"/>
            </a:endParaRPr>
          </a:p>
        </p:txBody>
      </p:sp>
      <p:sp>
        <p:nvSpPr>
          <p:cNvPr id="42" name="Rectangle 41"/>
          <p:cNvSpPr/>
          <p:nvPr/>
        </p:nvSpPr>
        <p:spPr>
          <a:xfrm>
            <a:off x="569486" y="4300003"/>
            <a:ext cx="5285214" cy="1616682"/>
          </a:xfrm>
          <a:prstGeom prst="rect">
            <a:avLst/>
          </a:prstGeom>
          <a:gradFill>
            <a:gsLst>
              <a:gs pos="0">
                <a:schemeClr val="bg1"/>
              </a:gs>
              <a:gs pos="99457">
                <a:schemeClr val="bg1"/>
              </a:gs>
              <a:gs pos="50000">
                <a:schemeClr val="accent3">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lstStyle/>
          <a:p>
            <a:pPr marL="228600" indent="-139700" defTabSz="488938">
              <a:lnSpc>
                <a:spcPct val="90000"/>
              </a:lnSpc>
              <a:spcBef>
                <a:spcPct val="0"/>
              </a:spcBef>
              <a:buFont typeface="Arial" panose="020B0604020202020204" pitchFamily="34" charset="0"/>
              <a:buChar char="•"/>
            </a:pPr>
            <a:r>
              <a:rPr lang="en-US" sz="1400" smtClean="0">
                <a:solidFill>
                  <a:schemeClr val="tx1"/>
                </a:solidFill>
                <a:cs typeface="Segoe UI" panose="020B0502040204020203" pitchFamily="34" charset="0"/>
              </a:rPr>
              <a:t>Puslapdik dan Bank Penyalur melakukan Perjanjian </a:t>
            </a:r>
            <a:r>
              <a:rPr lang="en-US" sz="1400">
                <a:solidFill>
                  <a:schemeClr val="tx1"/>
                </a:solidFill>
                <a:cs typeface="Segoe UI" panose="020B0502040204020203" pitchFamily="34" charset="0"/>
              </a:rPr>
              <a:t>Kerjasama</a:t>
            </a:r>
          </a:p>
          <a:p>
            <a:pPr marL="228600" indent="-139700" defTabSz="488938">
              <a:lnSpc>
                <a:spcPct val="90000"/>
              </a:lnSpc>
              <a:spcBef>
                <a:spcPct val="0"/>
              </a:spcBef>
              <a:buFont typeface="Arial" panose="020B0604020202020204" pitchFamily="34" charset="0"/>
              <a:buChar char="•"/>
            </a:pPr>
            <a:r>
              <a:rPr lang="en-US" sz="1400" smtClean="0">
                <a:solidFill>
                  <a:schemeClr val="tx1"/>
                </a:solidFill>
                <a:cs typeface="Segoe UI" panose="020B0502040204020203" pitchFamily="34" charset="0"/>
              </a:rPr>
              <a:t>Puslapdik membuka </a:t>
            </a:r>
            <a:r>
              <a:rPr lang="en-US" sz="1400">
                <a:solidFill>
                  <a:schemeClr val="tx1"/>
                </a:solidFill>
                <a:cs typeface="Segoe UI" panose="020B0502040204020203" pitchFamily="34" charset="0"/>
              </a:rPr>
              <a:t>Rekening </a:t>
            </a:r>
            <a:r>
              <a:rPr lang="en-US" sz="1400" smtClean="0">
                <a:solidFill>
                  <a:schemeClr val="tx1"/>
                </a:solidFill>
                <a:cs typeface="Segoe UI" panose="020B0502040204020203" pitchFamily="34" charset="0"/>
              </a:rPr>
              <a:t>Penyalur</a:t>
            </a:r>
          </a:p>
          <a:p>
            <a:pPr marL="228600" indent="-139700" defTabSz="488938">
              <a:lnSpc>
                <a:spcPct val="90000"/>
              </a:lnSpc>
              <a:spcBef>
                <a:spcPct val="0"/>
              </a:spcBef>
              <a:buFont typeface="Arial" panose="020B0604020202020204" pitchFamily="34" charset="0"/>
              <a:buChar char="•"/>
            </a:pPr>
            <a:r>
              <a:rPr lang="en-US" sz="1400">
                <a:solidFill>
                  <a:schemeClr val="tx1"/>
                </a:solidFill>
                <a:cs typeface="Segoe UI" panose="020B0502040204020203" pitchFamily="34" charset="0"/>
              </a:rPr>
              <a:t>Puslapdik </a:t>
            </a:r>
            <a:r>
              <a:rPr lang="en-US" sz="1400" smtClean="0">
                <a:solidFill>
                  <a:schemeClr val="tx1"/>
                </a:solidFill>
                <a:cs typeface="Segoe UI" panose="020B0502040204020203" pitchFamily="34" charset="0"/>
              </a:rPr>
              <a:t>menyampaikan SK Penetapan Penerima PIP Dikdasmen kepada Bank Penyalur untuk dibuatkan Rekening SimPel atas nama Peserta </a:t>
            </a:r>
            <a:r>
              <a:rPr lang="en-US" sz="1400">
                <a:solidFill>
                  <a:schemeClr val="tx1"/>
                </a:solidFill>
                <a:cs typeface="Segoe UI" panose="020B0502040204020203" pitchFamily="34" charset="0"/>
              </a:rPr>
              <a:t>Didik</a:t>
            </a:r>
          </a:p>
          <a:p>
            <a:pPr marL="228600" indent="-139700" defTabSz="488938">
              <a:lnSpc>
                <a:spcPct val="90000"/>
              </a:lnSpc>
              <a:spcBef>
                <a:spcPct val="0"/>
              </a:spcBef>
              <a:buFont typeface="Arial" panose="020B0604020202020204" pitchFamily="34" charset="0"/>
              <a:buChar char="•"/>
            </a:pPr>
            <a:r>
              <a:rPr lang="en-US" sz="1400" smtClean="0">
                <a:solidFill>
                  <a:schemeClr val="tx1"/>
                </a:solidFill>
                <a:cs typeface="Segoe UI" panose="020B0502040204020203" pitchFamily="34" charset="0"/>
              </a:rPr>
              <a:t>Puslapdikn menyampaikan Surat Perintah Penyaluran Dana (SPPn) </a:t>
            </a:r>
            <a:r>
              <a:rPr lang="en-US" sz="1400">
                <a:solidFill>
                  <a:schemeClr val="tx1"/>
                </a:solidFill>
                <a:cs typeface="Segoe UI" panose="020B0502040204020203" pitchFamily="34" charset="0"/>
              </a:rPr>
              <a:t>ke </a:t>
            </a:r>
            <a:r>
              <a:rPr lang="en-US" sz="1400" smtClean="0">
                <a:solidFill>
                  <a:schemeClr val="tx1"/>
                </a:solidFill>
                <a:cs typeface="Segoe UI" panose="020B0502040204020203" pitchFamily="34" charset="0"/>
              </a:rPr>
              <a:t>Bank Penyalur ke rekening SimPel</a:t>
            </a:r>
            <a:endParaRPr lang="en-US" sz="1400">
              <a:solidFill>
                <a:schemeClr val="tx1"/>
              </a:solidFill>
              <a:cs typeface="Segoe UI" panose="020B0502040204020203" pitchFamily="34" charset="0"/>
            </a:endParaRPr>
          </a:p>
          <a:p>
            <a:pPr marL="228600" indent="-139700" defTabSz="488938">
              <a:lnSpc>
                <a:spcPct val="90000"/>
              </a:lnSpc>
              <a:spcBef>
                <a:spcPct val="0"/>
              </a:spcBef>
              <a:buFont typeface="Arial" panose="020B0604020202020204" pitchFamily="34" charset="0"/>
              <a:buChar char="•"/>
            </a:pPr>
            <a:r>
              <a:rPr lang="en-US" sz="1400" smtClean="0">
                <a:solidFill>
                  <a:schemeClr val="tx1"/>
                </a:solidFill>
                <a:cs typeface="Segoe UI" panose="020B0502040204020203" pitchFamily="34" charset="0"/>
              </a:rPr>
              <a:t>Bank Penyalur melaporkan </a:t>
            </a:r>
            <a:r>
              <a:rPr lang="en-US" sz="1400">
                <a:solidFill>
                  <a:schemeClr val="tx1"/>
                </a:solidFill>
                <a:cs typeface="Segoe UI" panose="020B0502040204020203" pitchFamily="34" charset="0"/>
              </a:rPr>
              <a:t>Perkembangan </a:t>
            </a:r>
            <a:r>
              <a:rPr lang="en-US" sz="1400" smtClean="0">
                <a:solidFill>
                  <a:schemeClr val="tx1"/>
                </a:solidFill>
                <a:cs typeface="Segoe UI" panose="020B0502040204020203" pitchFamily="34" charset="0"/>
              </a:rPr>
              <a:t>Penyaluran ke Puslapdik</a:t>
            </a:r>
            <a:endParaRPr lang="id-ID" sz="1400">
              <a:solidFill>
                <a:schemeClr val="tx1"/>
              </a:solidFill>
              <a:cs typeface="Segoe UI" panose="020B0502040204020203" pitchFamily="34" charset="0"/>
            </a:endParaRPr>
          </a:p>
        </p:txBody>
      </p:sp>
      <p:pic>
        <p:nvPicPr>
          <p:cNvPr id="43" name="Picture 42"/>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606225" y="2926441"/>
            <a:ext cx="648000" cy="180000"/>
          </a:xfrm>
          <a:prstGeom prst="rect">
            <a:avLst/>
          </a:prstGeom>
        </p:spPr>
      </p:pic>
      <p:pic>
        <p:nvPicPr>
          <p:cNvPr id="34" name="Picture 33"/>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229755" y="2974002"/>
            <a:ext cx="648000" cy="180000"/>
          </a:xfrm>
          <a:prstGeom prst="rect">
            <a:avLst/>
          </a:prstGeom>
        </p:spPr>
      </p:pic>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205" y="2496117"/>
            <a:ext cx="1168586" cy="1139975"/>
          </a:xfrm>
          <a:prstGeom prst="rect">
            <a:avLst/>
          </a:prstGeom>
        </p:spPr>
      </p:pic>
      <p:sp>
        <p:nvSpPr>
          <p:cNvPr id="46" name="Oval 45"/>
          <p:cNvSpPr/>
          <p:nvPr/>
        </p:nvSpPr>
        <p:spPr>
          <a:xfrm>
            <a:off x="5863009" y="2984499"/>
            <a:ext cx="180000" cy="180000"/>
          </a:xfrm>
          <a:prstGeom prst="ellipse">
            <a:avLst/>
          </a:prstGeom>
          <a:solidFill>
            <a:schemeClr val="bg2">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cxnSp>
        <p:nvCxnSpPr>
          <p:cNvPr id="52" name="Straight Arrow Connector 51"/>
          <p:cNvCxnSpPr/>
          <p:nvPr/>
        </p:nvCxnSpPr>
        <p:spPr>
          <a:xfrm>
            <a:off x="695752" y="4113828"/>
            <a:ext cx="5256000" cy="2909"/>
          </a:xfrm>
          <a:prstGeom prst="straightConnector1">
            <a:avLst/>
          </a:prstGeom>
          <a:ln w="50800">
            <a:solidFill>
              <a:srgbClr val="FFC00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723696" y="3636092"/>
            <a:ext cx="0" cy="415551"/>
          </a:xfrm>
          <a:prstGeom prst="straightConnector1">
            <a:avLst/>
          </a:prstGeom>
          <a:ln w="508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5901109" y="3291498"/>
            <a:ext cx="0" cy="756000"/>
          </a:xfrm>
          <a:prstGeom prst="straightConnector1">
            <a:avLst/>
          </a:prstGeom>
          <a:ln w="508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2" name="Title 1"/>
          <p:cNvSpPr>
            <a:spLocks noGrp="1"/>
          </p:cNvSpPr>
          <p:nvPr>
            <p:ph type="title"/>
          </p:nvPr>
        </p:nvSpPr>
        <p:spPr>
          <a:xfrm>
            <a:off x="292673" y="166797"/>
            <a:ext cx="6075470" cy="607332"/>
          </a:xfrm>
          <a:gradFill>
            <a:gsLst>
              <a:gs pos="94000">
                <a:schemeClr val="accent2">
                  <a:lumMod val="20000"/>
                  <a:lumOff val="80000"/>
                </a:schemeClr>
              </a:gs>
              <a:gs pos="88000">
                <a:schemeClr val="bg1"/>
              </a:gs>
            </a:gsLst>
            <a:lin ang="10800000" scaled="0"/>
          </a:gradFill>
        </p:spPr>
        <p:txBody>
          <a:bodyPr wrap="none" tIns="54000" bIns="0">
            <a:noAutofit/>
            <a:scene3d>
              <a:camera prst="orthographicFront"/>
              <a:lightRig rig="threePt" dir="t"/>
            </a:scene3d>
            <a:sp3d extrusionH="57150">
              <a:bevelT h="25400" prst="softRound"/>
            </a:sp3d>
          </a:bodyPr>
          <a:lstStyle/>
          <a:p>
            <a:r>
              <a:rPr lang="fi-FI" sz="4000" dirty="0">
                <a:latin typeface="Agency FB" panose="020B0503020202020204" pitchFamily="34" charset="0"/>
              </a:rPr>
              <a:t>Penyaluran Dana PIP Dikdasmen</a:t>
            </a:r>
          </a:p>
        </p:txBody>
      </p:sp>
    </p:spTree>
    <p:extLst>
      <p:ext uri="{BB962C8B-B14F-4D97-AF65-F5344CB8AC3E}">
        <p14:creationId xmlns:p14="http://schemas.microsoft.com/office/powerpoint/2010/main" val="2617054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Box 125"/>
          <p:cNvSpPr txBox="1"/>
          <p:nvPr/>
        </p:nvSpPr>
        <p:spPr>
          <a:xfrm>
            <a:off x="546538" y="918601"/>
            <a:ext cx="11073962" cy="923330"/>
          </a:xfrm>
          <a:prstGeom prst="rect">
            <a:avLst/>
          </a:prstGeom>
          <a:gradFill>
            <a:gsLst>
              <a:gs pos="0">
                <a:schemeClr val="bg1"/>
              </a:gs>
              <a:gs pos="99457">
                <a:schemeClr val="bg1"/>
              </a:gs>
              <a:gs pos="50000">
                <a:schemeClr val="bg2"/>
              </a:gs>
            </a:gsLst>
            <a:lin ang="0" scaled="1"/>
          </a:gradFill>
        </p:spPr>
        <p:txBody>
          <a:bodyPr wrap="square" rtlCol="0">
            <a:spAutoFit/>
          </a:bodyPr>
          <a:lstStyle/>
          <a:p>
            <a:pPr algn="ctr"/>
            <a:r>
              <a:rPr lang="en-US" dirty="0" smtClean="0">
                <a:latin typeface="Segoe UI" panose="020B0502040204020203" pitchFamily="34" charset="0"/>
                <a:cs typeface="Segoe UI" panose="020B0502040204020203" pitchFamily="34" charset="0"/>
              </a:rPr>
              <a:t>SK </a:t>
            </a:r>
            <a:r>
              <a:rPr lang="en-US" dirty="0" err="1" smtClean="0">
                <a:latin typeface="Segoe UI" panose="020B0502040204020203" pitchFamily="34" charset="0"/>
                <a:cs typeface="Segoe UI" panose="020B0502040204020203" pitchFamily="34" charset="0"/>
              </a:rPr>
              <a:t>dan</a:t>
            </a:r>
            <a:r>
              <a:rPr lang="en-US" dirty="0" smtClean="0">
                <a:latin typeface="Segoe UI" panose="020B0502040204020203" pitchFamily="34" charset="0"/>
                <a:cs typeface="Segoe UI" panose="020B0502040204020203" pitchFamily="34" charset="0"/>
              </a:rPr>
              <a:t> Data </a:t>
            </a:r>
            <a:r>
              <a:rPr lang="en-US" dirty="0" err="1" smtClean="0">
                <a:latin typeface="Segoe UI" panose="020B0502040204020203" pitchFamily="34" charset="0"/>
                <a:cs typeface="Segoe UI" panose="020B0502040204020203" pitchFamily="34" charset="0"/>
              </a:rPr>
              <a:t>Penerima</a:t>
            </a:r>
            <a:r>
              <a:rPr lang="en-US" dirty="0" smtClean="0">
                <a:latin typeface="Segoe UI" panose="020B0502040204020203" pitchFamily="34" charset="0"/>
                <a:cs typeface="Segoe UI" panose="020B0502040204020203" pitchFamily="34" charset="0"/>
              </a:rPr>
              <a:t> PIP </a:t>
            </a:r>
            <a:r>
              <a:rPr lang="en-US" dirty="0" err="1" smtClean="0">
                <a:latin typeface="Segoe UI" panose="020B0502040204020203" pitchFamily="34" charset="0"/>
                <a:cs typeface="Segoe UI" panose="020B0502040204020203" pitchFamily="34" charset="0"/>
              </a:rPr>
              <a:t>Dikdasmen</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dapat</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langsung</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diakses</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oleh</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Dinas</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Pendidikan</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Provinsi</a:t>
            </a:r>
            <a:r>
              <a:rPr lang="en-US" dirty="0" smtClean="0">
                <a:latin typeface="Segoe UI" panose="020B0502040204020203" pitchFamily="34" charset="0"/>
                <a:cs typeface="Segoe UI" panose="020B0502040204020203" pitchFamily="34" charset="0"/>
              </a:rPr>
              <a:t>/</a:t>
            </a:r>
            <a:r>
              <a:rPr lang="en-US" dirty="0" err="1" smtClean="0">
                <a:latin typeface="Segoe UI" panose="020B0502040204020203" pitchFamily="34" charset="0"/>
                <a:cs typeface="Segoe UI" panose="020B0502040204020203" pitchFamily="34" charset="0"/>
              </a:rPr>
              <a:t>Kab</a:t>
            </a:r>
            <a:r>
              <a:rPr lang="en-US" dirty="0" smtClean="0">
                <a:latin typeface="Segoe UI" panose="020B0502040204020203" pitchFamily="34" charset="0"/>
                <a:cs typeface="Segoe UI" panose="020B0502040204020203" pitchFamily="34" charset="0"/>
              </a:rPr>
              <a:t>/Kota </a:t>
            </a:r>
            <a:r>
              <a:rPr lang="en-US" dirty="0" err="1" smtClean="0">
                <a:latin typeface="Segoe UI" panose="020B0502040204020203" pitchFamily="34" charset="0"/>
                <a:cs typeface="Segoe UI" panose="020B0502040204020203" pitchFamily="34" charset="0"/>
              </a:rPr>
              <a:t>dan</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Satuan</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Pendidikaan</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melalui</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aplikasi</a:t>
            </a:r>
            <a:r>
              <a:rPr lang="en-US" dirty="0" smtClean="0">
                <a:latin typeface="Segoe UI" panose="020B0502040204020203" pitchFamily="34" charset="0"/>
                <a:cs typeface="Segoe UI" panose="020B0502040204020203" pitchFamily="34" charset="0"/>
              </a:rPr>
              <a:t> SIPINTAR. </a:t>
            </a:r>
            <a:r>
              <a:rPr lang="en-US" dirty="0" err="1" smtClean="0">
                <a:latin typeface="Segoe UI" panose="020B0502040204020203" pitchFamily="34" charset="0"/>
                <a:cs typeface="Segoe UI" panose="020B0502040204020203" pitchFamily="34" charset="0"/>
              </a:rPr>
              <a:t>Dalam</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hal</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satuan</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pendidikan</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belum</a:t>
            </a:r>
            <a:r>
              <a:rPr lang="en-US" dirty="0" smtClean="0">
                <a:latin typeface="Segoe UI" panose="020B0502040204020203" pitchFamily="34" charset="0"/>
                <a:cs typeface="Segoe UI" panose="020B0502040204020203" pitchFamily="34" charset="0"/>
              </a:rPr>
              <a:t>/</a:t>
            </a:r>
            <a:r>
              <a:rPr lang="en-US" dirty="0" err="1" smtClean="0">
                <a:latin typeface="Segoe UI" panose="020B0502040204020203" pitchFamily="34" charset="0"/>
                <a:cs typeface="Segoe UI" panose="020B0502040204020203" pitchFamily="34" charset="0"/>
              </a:rPr>
              <a:t>tidak</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dapat</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mengakses</a:t>
            </a:r>
            <a:r>
              <a:rPr lang="en-US" dirty="0" smtClean="0">
                <a:latin typeface="Segoe UI" panose="020B0502040204020203" pitchFamily="34" charset="0"/>
                <a:cs typeface="Segoe UI" panose="020B0502040204020203" pitchFamily="34" charset="0"/>
              </a:rPr>
              <a:t> SIPINTAR, </a:t>
            </a:r>
            <a:r>
              <a:rPr lang="en-US" dirty="0" err="1" smtClean="0">
                <a:latin typeface="Segoe UI" panose="020B0502040204020203" pitchFamily="34" charset="0"/>
                <a:cs typeface="Segoe UI" panose="020B0502040204020203" pitchFamily="34" charset="0"/>
              </a:rPr>
              <a:t>maka</a:t>
            </a:r>
            <a:r>
              <a:rPr lang="en-US" dirty="0" smtClean="0">
                <a:latin typeface="Segoe UI" panose="020B0502040204020203" pitchFamily="34" charset="0"/>
                <a:cs typeface="Segoe UI" panose="020B0502040204020203" pitchFamily="34" charset="0"/>
              </a:rPr>
              <a:t> SK </a:t>
            </a:r>
            <a:r>
              <a:rPr lang="en-US" dirty="0" err="1" smtClean="0">
                <a:latin typeface="Segoe UI" panose="020B0502040204020203" pitchFamily="34" charset="0"/>
                <a:cs typeface="Segoe UI" panose="020B0502040204020203" pitchFamily="34" charset="0"/>
              </a:rPr>
              <a:t>dan</a:t>
            </a:r>
            <a:r>
              <a:rPr lang="en-US" dirty="0" smtClean="0">
                <a:latin typeface="Segoe UI" panose="020B0502040204020203" pitchFamily="34" charset="0"/>
                <a:cs typeface="Segoe UI" panose="020B0502040204020203" pitchFamily="34" charset="0"/>
              </a:rPr>
              <a:t> Data </a:t>
            </a:r>
            <a:r>
              <a:rPr lang="en-US" dirty="0" err="1" smtClean="0">
                <a:latin typeface="Segoe UI" panose="020B0502040204020203" pitchFamily="34" charset="0"/>
                <a:cs typeface="Segoe UI" panose="020B0502040204020203" pitchFamily="34" charset="0"/>
              </a:rPr>
              <a:t>dapat</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disampaikan</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secara</a:t>
            </a:r>
            <a:r>
              <a:rPr lang="en-US" dirty="0" smtClean="0">
                <a:latin typeface="Segoe UI" panose="020B0502040204020203" pitchFamily="34" charset="0"/>
                <a:cs typeface="Segoe UI" panose="020B0502040204020203" pitchFamily="34" charset="0"/>
              </a:rPr>
              <a:t> </a:t>
            </a:r>
            <a:r>
              <a:rPr lang="en-US" dirty="0" err="1" smtClean="0">
                <a:latin typeface="Segoe UI" panose="020B0502040204020203" pitchFamily="34" charset="0"/>
                <a:cs typeface="Segoe UI" panose="020B0502040204020203" pitchFamily="34" charset="0"/>
              </a:rPr>
              <a:t>konvensional</a:t>
            </a:r>
            <a:r>
              <a:rPr lang="en-US" dirty="0" smtClean="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p:txBody>
      </p:sp>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834027">
            <a:off x="9302606" y="3113608"/>
            <a:ext cx="739042" cy="1208360"/>
          </a:xfrm>
          <a:prstGeom prst="rect">
            <a:avLst/>
          </a:prstGeom>
        </p:spPr>
      </p:pic>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279486" y="3712872"/>
            <a:ext cx="1057656" cy="680400"/>
          </a:xfrm>
          <a:prstGeom prst="rect">
            <a:avLst/>
          </a:prstGeom>
        </p:spPr>
      </p:pic>
      <p:pic>
        <p:nvPicPr>
          <p:cNvPr id="71" name="Picture 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36255">
            <a:off x="6416856" y="2632471"/>
            <a:ext cx="1054877" cy="678614"/>
          </a:xfrm>
          <a:prstGeom prst="rect">
            <a:avLst/>
          </a:prstGeom>
        </p:spPr>
      </p:pic>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3558" y="3848012"/>
            <a:ext cx="1068993" cy="937828"/>
          </a:xfrm>
          <a:prstGeom prst="rect">
            <a:avLst/>
          </a:prstGeom>
        </p:spPr>
      </p:pic>
      <p:sp>
        <p:nvSpPr>
          <p:cNvPr id="106" name="Oval 105"/>
          <p:cNvSpPr/>
          <p:nvPr/>
        </p:nvSpPr>
        <p:spPr>
          <a:xfrm>
            <a:off x="7666056" y="2127250"/>
            <a:ext cx="2362903" cy="1562100"/>
          </a:xfrm>
          <a:prstGeom prst="ellipse">
            <a:avLst/>
          </a:prstGeom>
          <a:solidFill>
            <a:schemeClr val="bg2">
              <a:lumMod val="9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7" name="Oval 106"/>
          <p:cNvSpPr/>
          <p:nvPr/>
        </p:nvSpPr>
        <p:spPr>
          <a:xfrm>
            <a:off x="7149397" y="4055447"/>
            <a:ext cx="2362903" cy="1562100"/>
          </a:xfrm>
          <a:prstGeom prst="ellipse">
            <a:avLst/>
          </a:prstGeom>
          <a:solidFill>
            <a:schemeClr val="bg2">
              <a:lumMod val="9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2" name="Group 1"/>
          <p:cNvGrpSpPr/>
          <p:nvPr/>
        </p:nvGrpSpPr>
        <p:grpSpPr>
          <a:xfrm>
            <a:off x="2283342" y="1996082"/>
            <a:ext cx="2628000" cy="2628000"/>
            <a:chOff x="2283342" y="1996082"/>
            <a:chExt cx="2628000" cy="2628000"/>
          </a:xfrm>
        </p:grpSpPr>
        <p:grpSp>
          <p:nvGrpSpPr>
            <p:cNvPr id="116" name="Group 115"/>
            <p:cNvGrpSpPr/>
            <p:nvPr/>
          </p:nvGrpSpPr>
          <p:grpSpPr>
            <a:xfrm>
              <a:off x="2283342" y="1996082"/>
              <a:ext cx="2628000" cy="2628000"/>
              <a:chOff x="1229242" y="2199282"/>
              <a:chExt cx="2628000" cy="2628000"/>
            </a:xfrm>
          </p:grpSpPr>
          <p:pic>
            <p:nvPicPr>
              <p:cNvPr id="110" name="Picture 10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2261" y="2552700"/>
                <a:ext cx="1698813" cy="1917612"/>
              </a:xfrm>
              <a:prstGeom prst="rect">
                <a:avLst/>
              </a:prstGeom>
            </p:spPr>
          </p:pic>
          <p:sp>
            <p:nvSpPr>
              <p:cNvPr id="112" name="Oval 111"/>
              <p:cNvSpPr/>
              <p:nvPr/>
            </p:nvSpPr>
            <p:spPr>
              <a:xfrm>
                <a:off x="1229242" y="2199282"/>
                <a:ext cx="2628000" cy="2628000"/>
              </a:xfrm>
              <a:prstGeom prst="ellipse">
                <a:avLst/>
              </a:prstGeom>
              <a:solidFill>
                <a:srgbClr val="FFC000">
                  <a:alpha val="57000"/>
                </a:srgbClr>
              </a:solidFill>
              <a:ln>
                <a:noFill/>
              </a:ln>
              <a:effectLst>
                <a:glow rad="165100">
                  <a:schemeClr val="tx1">
                    <a:alpha val="47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p:cNvSpPr txBox="1"/>
            <p:nvPr/>
          </p:nvSpPr>
          <p:spPr>
            <a:xfrm>
              <a:off x="2582355" y="2978812"/>
              <a:ext cx="2026822" cy="646331"/>
            </a:xfrm>
            <a:prstGeom prst="rect">
              <a:avLst/>
            </a:prstGeom>
            <a:noFill/>
          </p:spPr>
          <p:txBody>
            <a:bodyPr wrap="square" rtlCol="0">
              <a:spAutoFit/>
            </a:bodyPr>
            <a:lstStyle/>
            <a:p>
              <a:pPr algn="ctr"/>
              <a:r>
                <a:rPr lang="en-US" sz="3600" b="1" smtClean="0"/>
                <a:t>SIPINTAR</a:t>
              </a:r>
              <a:endParaRPr lang="en-US" sz="3600" b="1"/>
            </a:p>
          </p:txBody>
        </p:sp>
      </p:grpSp>
      <p:sp>
        <p:nvSpPr>
          <p:cNvPr id="127" name="TextBox 126"/>
          <p:cNvSpPr txBox="1"/>
          <p:nvPr/>
        </p:nvSpPr>
        <p:spPr>
          <a:xfrm>
            <a:off x="169238" y="4778233"/>
            <a:ext cx="6767808" cy="1477328"/>
          </a:xfrm>
          <a:prstGeom prst="rect">
            <a:avLst/>
          </a:prstGeom>
          <a:gradFill>
            <a:gsLst>
              <a:gs pos="0">
                <a:schemeClr val="bg1"/>
              </a:gs>
              <a:gs pos="99457">
                <a:schemeClr val="bg1"/>
              </a:gs>
              <a:gs pos="50000">
                <a:schemeClr val="bg2"/>
              </a:gs>
            </a:gsLst>
            <a:lin ang="0" scaled="1"/>
          </a:gradFill>
        </p:spPr>
        <p:txBody>
          <a:bodyPr wrap="square" rtlCol="0">
            <a:spAutoFit/>
          </a:bodyPr>
          <a:lstStyle/>
          <a:p>
            <a:pPr algn="ctr"/>
            <a:r>
              <a:rPr lang="en-US" dirty="0" err="1">
                <a:latin typeface="Segoe UI" panose="020B0502040204020203" pitchFamily="34" charset="0"/>
                <a:cs typeface="Segoe UI" panose="020B0502040204020203" pitchFamily="34" charset="0"/>
              </a:rPr>
              <a:t>Sistem</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Informasi</a:t>
            </a:r>
            <a:r>
              <a:rPr lang="en-US" dirty="0">
                <a:latin typeface="Segoe UI" panose="020B0502040204020203" pitchFamily="34" charset="0"/>
                <a:cs typeface="Segoe UI" panose="020B0502040204020203" pitchFamily="34" charset="0"/>
              </a:rPr>
              <a:t> Program Indonesia </a:t>
            </a:r>
            <a:r>
              <a:rPr lang="en-US" dirty="0" err="1">
                <a:latin typeface="Segoe UI" panose="020B0502040204020203" pitchFamily="34" charset="0"/>
                <a:cs typeface="Segoe UI" panose="020B0502040204020203" pitchFamily="34" charset="0"/>
              </a:rPr>
              <a:t>Pintar</a:t>
            </a:r>
            <a:r>
              <a:rPr lang="en-US" dirty="0">
                <a:latin typeface="Segoe UI" panose="020B0502040204020203" pitchFamily="34" charset="0"/>
                <a:cs typeface="Segoe UI" panose="020B0502040204020203" pitchFamily="34" charset="0"/>
              </a:rPr>
              <a:t> yang </a:t>
            </a:r>
            <a:r>
              <a:rPr lang="en-US" dirty="0" err="1">
                <a:latin typeface="Segoe UI" panose="020B0502040204020203" pitchFamily="34" charset="0"/>
                <a:cs typeface="Segoe UI" panose="020B0502040204020203" pitchFamily="34" charset="0"/>
              </a:rPr>
              <a:t>selanjutnya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disebut</a:t>
            </a:r>
            <a:r>
              <a:rPr lang="en-US" dirty="0">
                <a:latin typeface="Segoe UI" panose="020B0502040204020203" pitchFamily="34" charset="0"/>
                <a:cs typeface="Segoe UI" panose="020B0502040204020203" pitchFamily="34" charset="0"/>
              </a:rPr>
              <a:t> </a:t>
            </a:r>
            <a:r>
              <a:rPr lang="en-US" u="sng" dirty="0">
                <a:latin typeface="Segoe UI" panose="020B0502040204020203" pitchFamily="34" charset="0"/>
                <a:cs typeface="Segoe UI" panose="020B0502040204020203" pitchFamily="34" charset="0"/>
              </a:rPr>
              <a:t>SIPINTAR</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adalah</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sistem</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informasi</a:t>
            </a:r>
            <a:r>
              <a:rPr lang="en-US" dirty="0">
                <a:latin typeface="Segoe UI" panose="020B0502040204020203" pitchFamily="34" charset="0"/>
                <a:cs typeface="Segoe UI" panose="020B0502040204020203" pitchFamily="34" charset="0"/>
              </a:rPr>
              <a:t> yang </a:t>
            </a:r>
            <a:r>
              <a:rPr lang="en-US" dirty="0" err="1">
                <a:latin typeface="Segoe UI" panose="020B0502040204020203" pitchFamily="34" charset="0"/>
                <a:cs typeface="Segoe UI" panose="020B0502040204020203" pitchFamily="34" charset="0"/>
              </a:rPr>
              <a:t>menyimpan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mengelola</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dan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menyampaikan</a:t>
            </a:r>
            <a:r>
              <a:rPr lang="en-US" dirty="0">
                <a:latin typeface="Segoe UI" panose="020B0502040204020203" pitchFamily="34" charset="0"/>
                <a:cs typeface="Segoe UI" panose="020B0502040204020203" pitchFamily="34" charset="0"/>
              </a:rPr>
              <a:t> data </a:t>
            </a:r>
            <a:r>
              <a:rPr lang="en-US" dirty="0" err="1">
                <a:latin typeface="Segoe UI" panose="020B0502040204020203" pitchFamily="34" charset="0"/>
                <a:cs typeface="Segoe UI" panose="020B0502040204020203" pitchFamily="34" charset="0"/>
              </a:rPr>
              <a:t>dan</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informasi</a:t>
            </a:r>
            <a:r>
              <a:rPr lang="en-US" dirty="0">
                <a:latin typeface="Segoe UI" panose="020B0502040204020203" pitchFamily="34" charset="0"/>
                <a:cs typeface="Segoe UI" panose="020B0502040204020203" pitchFamily="34" charset="0"/>
              </a:rPr>
              <a:t> </a:t>
            </a:r>
            <a:r>
              <a:rPr lang="en-US" dirty="0" err="1">
                <a:latin typeface="Segoe UI" panose="020B0502040204020203" pitchFamily="34" charset="0"/>
                <a:cs typeface="Segoe UI" panose="020B0502040204020203" pitchFamily="34" charset="0"/>
              </a:rPr>
              <a:t>terkait</a:t>
            </a:r>
            <a:r>
              <a:rPr lang="en-US" dirty="0">
                <a:latin typeface="Segoe UI" panose="020B0502040204020203" pitchFamily="34" charset="0"/>
                <a:cs typeface="Segoe UI" panose="020B0502040204020203" pitchFamily="34" charset="0"/>
              </a:rPr>
              <a:t> Program Indonesia </a:t>
            </a:r>
            <a:r>
              <a:rPr lang="en-US" dirty="0" err="1" smtClean="0">
                <a:latin typeface="Segoe UI" panose="020B0502040204020203" pitchFamily="34" charset="0"/>
                <a:cs typeface="Segoe UI" panose="020B0502040204020203" pitchFamily="34" charset="0"/>
              </a:rPr>
              <a:t>Pintar</a:t>
            </a:r>
            <a:r>
              <a:rPr lang="en-US" dirty="0" smtClean="0">
                <a:latin typeface="Segoe UI" panose="020B0502040204020203" pitchFamily="34" charset="0"/>
                <a:cs typeface="Segoe UI" panose="020B0502040204020203" pitchFamily="34" charset="0"/>
              </a:rPr>
              <a:t>.</a:t>
            </a:r>
            <a:br>
              <a:rPr lang="en-US" dirty="0" smtClean="0">
                <a:latin typeface="Segoe UI" panose="020B0502040204020203" pitchFamily="34" charset="0"/>
                <a:cs typeface="Segoe UI" panose="020B0502040204020203" pitchFamily="34" charset="0"/>
              </a:rPr>
            </a:br>
            <a:r>
              <a:rPr lang="en-US" dirty="0" smtClean="0">
                <a:latin typeface="Segoe UI" panose="020B0502040204020203" pitchFamily="34" charset="0"/>
                <a:cs typeface="Segoe UI" panose="020B0502040204020203" pitchFamily="34" charset="0"/>
              </a:rPr>
              <a:t>pip.kemdikbud.go.id</a:t>
            </a:r>
            <a:endParaRPr lang="en-US" dirty="0">
              <a:latin typeface="Segoe UI" panose="020B0502040204020203" pitchFamily="34" charset="0"/>
              <a:cs typeface="Segoe UI" panose="020B0502040204020203" pitchFamily="34" charset="0"/>
            </a:endParaRPr>
          </a:p>
        </p:txBody>
      </p:sp>
      <p:sp>
        <p:nvSpPr>
          <p:cNvPr id="41" name="TextBox 40"/>
          <p:cNvSpPr txBox="1"/>
          <p:nvPr/>
        </p:nvSpPr>
        <p:spPr>
          <a:xfrm>
            <a:off x="7574100" y="4471958"/>
            <a:ext cx="1519511" cy="707886"/>
          </a:xfrm>
          <a:prstGeom prst="rect">
            <a:avLst/>
          </a:prstGeom>
          <a:noFill/>
        </p:spPr>
        <p:txBody>
          <a:bodyPr wrap="square" rtlCol="0">
            <a:spAutoFit/>
          </a:bodyPr>
          <a:lstStyle/>
          <a:p>
            <a:pPr algn="ctr"/>
            <a:r>
              <a:rPr lang="en-US" sz="2000" b="1" smtClean="0">
                <a:solidFill>
                  <a:schemeClr val="bg2">
                    <a:lumMod val="25000"/>
                  </a:schemeClr>
                </a:solidFill>
                <a:latin typeface="Segoe UI" panose="020B0502040204020203" pitchFamily="34" charset="0"/>
                <a:cs typeface="Segoe UI" panose="020B0502040204020203" pitchFamily="34" charset="0"/>
              </a:rPr>
              <a:t>Satuan</a:t>
            </a:r>
          </a:p>
          <a:p>
            <a:pPr algn="ctr"/>
            <a:r>
              <a:rPr lang="en-US" sz="2000" b="1" smtClean="0">
                <a:solidFill>
                  <a:schemeClr val="bg2">
                    <a:lumMod val="25000"/>
                  </a:schemeClr>
                </a:solidFill>
                <a:latin typeface="Segoe UI" panose="020B0502040204020203" pitchFamily="34" charset="0"/>
                <a:cs typeface="Segoe UI" panose="020B0502040204020203" pitchFamily="34" charset="0"/>
              </a:rPr>
              <a:t>Pendidikan</a:t>
            </a:r>
            <a:endParaRPr lang="en-US" sz="2000" b="1">
              <a:solidFill>
                <a:schemeClr val="bg2">
                  <a:lumMod val="25000"/>
                </a:schemeClr>
              </a:solidFill>
              <a:latin typeface="Segoe UI" panose="020B0502040204020203" pitchFamily="34" charset="0"/>
              <a:cs typeface="Segoe UI" panose="020B0502040204020203" pitchFamily="34" charset="0"/>
            </a:endParaRPr>
          </a:p>
        </p:txBody>
      </p:sp>
      <p:sp>
        <p:nvSpPr>
          <p:cNvPr id="42" name="TextBox 41"/>
          <p:cNvSpPr txBox="1"/>
          <p:nvPr/>
        </p:nvSpPr>
        <p:spPr>
          <a:xfrm>
            <a:off x="7808749" y="2320181"/>
            <a:ext cx="2082799" cy="1015663"/>
          </a:xfrm>
          <a:prstGeom prst="rect">
            <a:avLst/>
          </a:prstGeom>
          <a:noFill/>
        </p:spPr>
        <p:txBody>
          <a:bodyPr wrap="square" rtlCol="0">
            <a:spAutoFit/>
          </a:bodyPr>
          <a:lstStyle/>
          <a:p>
            <a:pPr algn="ctr"/>
            <a:r>
              <a:rPr lang="en-US" sz="2000" b="1" dirty="0" err="1" smtClean="0">
                <a:solidFill>
                  <a:schemeClr val="bg2">
                    <a:lumMod val="25000"/>
                  </a:schemeClr>
                </a:solidFill>
                <a:latin typeface="Segoe UI" panose="020B0502040204020203" pitchFamily="34" charset="0"/>
                <a:cs typeface="Segoe UI" panose="020B0502040204020203" pitchFamily="34" charset="0"/>
              </a:rPr>
              <a:t>Dinas</a:t>
            </a:r>
            <a:r>
              <a:rPr lang="en-US" sz="2000" b="1" dirty="0" smtClean="0">
                <a:solidFill>
                  <a:schemeClr val="bg2">
                    <a:lumMod val="25000"/>
                  </a:schemeClr>
                </a:solidFill>
                <a:latin typeface="Segoe UI" panose="020B0502040204020203" pitchFamily="34" charset="0"/>
                <a:cs typeface="Segoe UI" panose="020B0502040204020203" pitchFamily="34" charset="0"/>
              </a:rPr>
              <a:t> </a:t>
            </a:r>
            <a:r>
              <a:rPr lang="en-US" sz="2000" b="1" dirty="0" err="1" smtClean="0">
                <a:solidFill>
                  <a:schemeClr val="bg2">
                    <a:lumMod val="25000"/>
                  </a:schemeClr>
                </a:solidFill>
                <a:latin typeface="Segoe UI" panose="020B0502040204020203" pitchFamily="34" charset="0"/>
                <a:cs typeface="Segoe UI" panose="020B0502040204020203" pitchFamily="34" charset="0"/>
              </a:rPr>
              <a:t>Pendidikan</a:t>
            </a:r>
            <a:endParaRPr lang="en-US" sz="2000" b="1" dirty="0" smtClean="0">
              <a:solidFill>
                <a:schemeClr val="bg2">
                  <a:lumMod val="25000"/>
                </a:schemeClr>
              </a:solidFill>
              <a:latin typeface="Segoe UI" panose="020B0502040204020203" pitchFamily="34" charset="0"/>
              <a:cs typeface="Segoe UI" panose="020B0502040204020203" pitchFamily="34" charset="0"/>
            </a:endParaRPr>
          </a:p>
          <a:p>
            <a:pPr algn="ctr"/>
            <a:r>
              <a:rPr lang="en-US" sz="2000" b="1" dirty="0" err="1" smtClean="0">
                <a:solidFill>
                  <a:schemeClr val="bg2">
                    <a:lumMod val="25000"/>
                  </a:schemeClr>
                </a:solidFill>
                <a:latin typeface="Segoe UI" panose="020B0502040204020203" pitchFamily="34" charset="0"/>
                <a:cs typeface="Segoe UI" panose="020B0502040204020203" pitchFamily="34" charset="0"/>
              </a:rPr>
              <a:t>Prov</a:t>
            </a:r>
            <a:r>
              <a:rPr lang="en-US" sz="2000" b="1" dirty="0" smtClean="0">
                <a:solidFill>
                  <a:schemeClr val="bg2">
                    <a:lumMod val="25000"/>
                  </a:schemeClr>
                </a:solidFill>
                <a:latin typeface="Segoe UI" panose="020B0502040204020203" pitchFamily="34" charset="0"/>
                <a:cs typeface="Segoe UI" panose="020B0502040204020203" pitchFamily="34" charset="0"/>
              </a:rPr>
              <a:t>/</a:t>
            </a:r>
            <a:r>
              <a:rPr lang="en-US" sz="2000" b="1" dirty="0" err="1" smtClean="0">
                <a:solidFill>
                  <a:schemeClr val="bg2">
                    <a:lumMod val="25000"/>
                  </a:schemeClr>
                </a:solidFill>
                <a:latin typeface="Segoe UI" panose="020B0502040204020203" pitchFamily="34" charset="0"/>
                <a:cs typeface="Segoe UI" panose="020B0502040204020203" pitchFamily="34" charset="0"/>
              </a:rPr>
              <a:t>Kab</a:t>
            </a:r>
            <a:r>
              <a:rPr lang="en-US" sz="2000" b="1" dirty="0" smtClean="0">
                <a:solidFill>
                  <a:schemeClr val="bg2">
                    <a:lumMod val="25000"/>
                  </a:schemeClr>
                </a:solidFill>
                <a:latin typeface="Segoe UI" panose="020B0502040204020203" pitchFamily="34" charset="0"/>
                <a:cs typeface="Segoe UI" panose="020B0502040204020203" pitchFamily="34" charset="0"/>
              </a:rPr>
              <a:t>/Kota</a:t>
            </a:r>
            <a:endParaRPr lang="en-US" sz="2000" b="1" dirty="0">
              <a:solidFill>
                <a:schemeClr val="bg2">
                  <a:lumMod val="25000"/>
                </a:schemeClr>
              </a:solidFill>
              <a:latin typeface="Segoe UI" panose="020B0502040204020203" pitchFamily="34" charset="0"/>
              <a:cs typeface="Segoe UI" panose="020B0502040204020203" pitchFamily="34" charset="0"/>
            </a:endParaRPr>
          </a:p>
        </p:txBody>
      </p:sp>
      <p:sp>
        <p:nvSpPr>
          <p:cNvPr id="24" name="Rectangle 23"/>
          <p:cNvSpPr/>
          <p:nvPr/>
        </p:nvSpPr>
        <p:spPr>
          <a:xfrm>
            <a:off x="10244294" y="3385186"/>
            <a:ext cx="1209257" cy="367325"/>
          </a:xfrm>
          <a:prstGeom prst="rect">
            <a:avLst/>
          </a:prstGeom>
          <a:gradFill>
            <a:gsLst>
              <a:gs pos="0">
                <a:schemeClr val="bg1"/>
              </a:gs>
              <a:gs pos="99457">
                <a:schemeClr val="bg1"/>
              </a:gs>
              <a:gs pos="50000">
                <a:schemeClr val="bg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8938">
              <a:lnSpc>
                <a:spcPct val="90000"/>
              </a:lnSpc>
              <a:spcBef>
                <a:spcPct val="0"/>
              </a:spcBef>
              <a:spcAft>
                <a:spcPct val="35000"/>
              </a:spcAft>
            </a:pPr>
            <a:r>
              <a:rPr lang="en-US" sz="1400" smtClean="0">
                <a:solidFill>
                  <a:schemeClr val="tx1"/>
                </a:solidFill>
                <a:cs typeface="Segoe UI" panose="020B0502040204020203" pitchFamily="34" charset="0"/>
              </a:rPr>
              <a:t>konvensional</a:t>
            </a:r>
            <a:endParaRPr lang="id-ID" sz="1400">
              <a:solidFill>
                <a:schemeClr val="tx1"/>
              </a:solidFill>
              <a:cs typeface="Segoe UI" panose="020B0502040204020203" pitchFamily="34" charset="0"/>
            </a:endParaRPr>
          </a:p>
        </p:txBody>
      </p:sp>
      <p:sp>
        <p:nvSpPr>
          <p:cNvPr id="25" name="Rectangle 24"/>
          <p:cNvSpPr/>
          <p:nvPr/>
        </p:nvSpPr>
        <p:spPr>
          <a:xfrm>
            <a:off x="5758950" y="3265792"/>
            <a:ext cx="1656000" cy="367325"/>
          </a:xfrm>
          <a:prstGeom prst="rect">
            <a:avLst/>
          </a:prstGeom>
          <a:gradFill>
            <a:gsLst>
              <a:gs pos="0">
                <a:schemeClr val="bg1"/>
              </a:gs>
              <a:gs pos="99457">
                <a:schemeClr val="bg1"/>
              </a:gs>
              <a:gs pos="50000">
                <a:schemeClr val="bg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8938">
              <a:lnSpc>
                <a:spcPct val="90000"/>
              </a:lnSpc>
              <a:spcBef>
                <a:spcPct val="0"/>
              </a:spcBef>
              <a:spcAft>
                <a:spcPct val="35000"/>
              </a:spcAft>
            </a:pPr>
            <a:r>
              <a:rPr lang="en-US" sz="1400" smtClean="0">
                <a:solidFill>
                  <a:schemeClr val="tx1"/>
                </a:solidFill>
                <a:cs typeface="Segoe UI" panose="020B0502040204020203" pitchFamily="34" charset="0"/>
              </a:rPr>
              <a:t>teknologi informasi</a:t>
            </a:r>
            <a:endParaRPr lang="id-ID" sz="1400">
              <a:solidFill>
                <a:schemeClr val="tx1"/>
              </a:solidFill>
              <a:cs typeface="Segoe UI" panose="020B0502040204020203" pitchFamily="34" charset="0"/>
            </a:endParaRPr>
          </a:p>
        </p:txBody>
      </p:sp>
      <p:grpSp>
        <p:nvGrpSpPr>
          <p:cNvPr id="26" name="Group 25"/>
          <p:cNvGrpSpPr/>
          <p:nvPr/>
        </p:nvGrpSpPr>
        <p:grpSpPr>
          <a:xfrm>
            <a:off x="5054601" y="2576021"/>
            <a:ext cx="1131602" cy="702569"/>
            <a:chOff x="3693650" y="2552700"/>
            <a:chExt cx="1033597" cy="702569"/>
          </a:xfrm>
        </p:grpSpPr>
        <p:sp>
          <p:nvSpPr>
            <p:cNvPr id="27" name="Flowchart: Multidocument 26"/>
            <p:cNvSpPr/>
            <p:nvPr/>
          </p:nvSpPr>
          <p:spPr>
            <a:xfrm>
              <a:off x="3742178" y="2552700"/>
              <a:ext cx="985069" cy="702569"/>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9E04"/>
                </a:solidFill>
              </a:endParaRPr>
            </a:p>
          </p:txBody>
        </p:sp>
        <p:sp>
          <p:nvSpPr>
            <p:cNvPr id="28" name="TextBox 27"/>
            <p:cNvSpPr txBox="1"/>
            <p:nvPr/>
          </p:nvSpPr>
          <p:spPr>
            <a:xfrm>
              <a:off x="3693650" y="2751381"/>
              <a:ext cx="914399" cy="305205"/>
            </a:xfrm>
            <a:prstGeom prst="rect">
              <a:avLst/>
            </a:prstGeom>
            <a:noFill/>
          </p:spPr>
          <p:txBody>
            <a:bodyPr wrap="square" lIns="0" tIns="0" rIns="0" bIns="0" rtlCol="0">
              <a:spAutoFit/>
            </a:bodyPr>
            <a:lstStyle/>
            <a:p>
              <a:pPr algn="ctr"/>
              <a:r>
                <a:rPr lang="en-US" sz="2000" b="1" smtClean="0">
                  <a:solidFill>
                    <a:srgbClr val="FC9E04"/>
                  </a:solidFill>
                  <a:effectLst>
                    <a:outerShdw blurRad="38100" dist="38100" dir="2700000" algn="tl">
                      <a:srgbClr val="000000">
                        <a:alpha val="43137"/>
                      </a:srgbClr>
                    </a:outerShdw>
                  </a:effectLst>
                </a:rPr>
                <a:t>SK PIP</a:t>
              </a:r>
              <a:endParaRPr lang="en-US" sz="2000" b="1">
                <a:solidFill>
                  <a:srgbClr val="FC9E04"/>
                </a:solidFill>
                <a:effectLst>
                  <a:outerShdw blurRad="38100" dist="38100" dir="2700000" algn="tl">
                    <a:srgbClr val="000000">
                      <a:alpha val="43137"/>
                    </a:srgbClr>
                  </a:outerShdw>
                </a:effectLst>
              </a:endParaRPr>
            </a:p>
          </p:txBody>
        </p:sp>
      </p:grpSp>
      <p:grpSp>
        <p:nvGrpSpPr>
          <p:cNvPr id="29" name="Group 28"/>
          <p:cNvGrpSpPr/>
          <p:nvPr/>
        </p:nvGrpSpPr>
        <p:grpSpPr>
          <a:xfrm>
            <a:off x="5060100" y="3668586"/>
            <a:ext cx="1131602" cy="702569"/>
            <a:chOff x="3693650" y="2552700"/>
            <a:chExt cx="1033597" cy="702569"/>
          </a:xfrm>
        </p:grpSpPr>
        <p:sp>
          <p:nvSpPr>
            <p:cNvPr id="30" name="Flowchart: Multidocument 29"/>
            <p:cNvSpPr/>
            <p:nvPr/>
          </p:nvSpPr>
          <p:spPr>
            <a:xfrm>
              <a:off x="3742178" y="2552700"/>
              <a:ext cx="985069" cy="702569"/>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9E04"/>
                </a:solidFill>
              </a:endParaRPr>
            </a:p>
          </p:txBody>
        </p:sp>
        <p:sp>
          <p:nvSpPr>
            <p:cNvPr id="31" name="TextBox 30"/>
            <p:cNvSpPr txBox="1"/>
            <p:nvPr/>
          </p:nvSpPr>
          <p:spPr>
            <a:xfrm>
              <a:off x="3693650" y="2751381"/>
              <a:ext cx="914399" cy="305205"/>
            </a:xfrm>
            <a:prstGeom prst="rect">
              <a:avLst/>
            </a:prstGeom>
            <a:noFill/>
          </p:spPr>
          <p:txBody>
            <a:bodyPr wrap="square" lIns="0" tIns="0" rIns="0" bIns="0" rtlCol="0">
              <a:spAutoFit/>
            </a:bodyPr>
            <a:lstStyle/>
            <a:p>
              <a:pPr algn="ctr"/>
              <a:r>
                <a:rPr lang="en-US" sz="2000" b="1" smtClean="0">
                  <a:solidFill>
                    <a:srgbClr val="FC9E04"/>
                  </a:solidFill>
                  <a:effectLst>
                    <a:outerShdw blurRad="38100" dist="38100" dir="2700000" algn="tl">
                      <a:srgbClr val="000000">
                        <a:alpha val="43137"/>
                      </a:srgbClr>
                    </a:outerShdw>
                  </a:effectLst>
                </a:rPr>
                <a:t>SK PIP</a:t>
              </a:r>
              <a:endParaRPr lang="en-US" sz="2000" b="1">
                <a:solidFill>
                  <a:srgbClr val="FC9E04"/>
                </a:solidFill>
                <a:effectLst>
                  <a:outerShdw blurRad="38100" dist="38100" dir="2700000" algn="tl">
                    <a:srgbClr val="000000">
                      <a:alpha val="43137"/>
                    </a:srgbClr>
                  </a:outerShdw>
                </a:effectLst>
              </a:endParaRPr>
            </a:p>
          </p:txBody>
        </p:sp>
      </p:grpSp>
      <p:sp>
        <p:nvSpPr>
          <p:cNvPr id="32" name="Title 1"/>
          <p:cNvSpPr txBox="1">
            <a:spLocks/>
          </p:cNvSpPr>
          <p:nvPr/>
        </p:nvSpPr>
        <p:spPr>
          <a:xfrm>
            <a:off x="292673" y="166797"/>
            <a:ext cx="6075470" cy="607332"/>
          </a:xfrm>
          <a:prstGeom prst="rect">
            <a:avLst/>
          </a:prstGeom>
          <a:gradFill>
            <a:gsLst>
              <a:gs pos="94000">
                <a:schemeClr val="accent2">
                  <a:lumMod val="20000"/>
                  <a:lumOff val="80000"/>
                </a:schemeClr>
              </a:gs>
              <a:gs pos="88000">
                <a:schemeClr val="bg1"/>
              </a:gs>
            </a:gsLst>
            <a:lin ang="10800000" scaled="0"/>
          </a:gradFill>
        </p:spPr>
        <p:txBody>
          <a:bodyPr vert="horz" wrap="none" lIns="91440" tIns="54000" rIns="91440" bIns="0" rtlCol="0" anchor="ctr">
            <a:noAutofit/>
            <a:scene3d>
              <a:camera prst="orthographicFront"/>
              <a:lightRig rig="threePt" dir="t"/>
            </a:scene3d>
            <a:sp3d extrusionH="57150">
              <a:bevelT h="25400" prst="softRound"/>
            </a:sp3d>
          </a:bodyPr>
          <a:lstStyle>
            <a:lvl1pPr algn="l" defTabSz="914400" rtl="0" eaLnBrk="1" latinLnBrk="0" hangingPunct="1">
              <a:lnSpc>
                <a:spcPct val="90000"/>
              </a:lnSpc>
              <a:spcBef>
                <a:spcPct val="0"/>
              </a:spcBef>
              <a:buNone/>
              <a:defRPr sz="4400" b="1" kern="1200">
                <a:solidFill>
                  <a:schemeClr val="bg2">
                    <a:lumMod val="25000"/>
                  </a:schemeClr>
                </a:solidFill>
                <a:latin typeface="Segoe UI" panose="020B0502040204020203" pitchFamily="34" charset="0"/>
                <a:ea typeface="+mj-ea"/>
                <a:cs typeface="Segoe UI" panose="020B0502040204020203" pitchFamily="34" charset="0"/>
              </a:defRPr>
            </a:lvl1pPr>
          </a:lstStyle>
          <a:p>
            <a:r>
              <a:rPr lang="fi-FI" sz="4000" dirty="0">
                <a:latin typeface="Agency FB" panose="020B0503020202020204" pitchFamily="34" charset="0"/>
              </a:rPr>
              <a:t>Penyampaian SK Penerima PIP Dikdasmen</a:t>
            </a:r>
          </a:p>
        </p:txBody>
      </p:sp>
    </p:spTree>
    <p:extLst>
      <p:ext uri="{BB962C8B-B14F-4D97-AF65-F5344CB8AC3E}">
        <p14:creationId xmlns:p14="http://schemas.microsoft.com/office/powerpoint/2010/main" val="1619620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21228002"/>
              </p:ext>
            </p:extLst>
          </p:nvPr>
        </p:nvGraphicFramePr>
        <p:xfrm>
          <a:off x="766005" y="1423982"/>
          <a:ext cx="7514396" cy="538610"/>
        </p:xfrm>
        <a:graphic>
          <a:graphicData uri="http://schemas.openxmlformats.org/drawingml/2006/table">
            <a:tbl>
              <a:tblPr firstRow="1" bandRow="1">
                <a:tableStyleId>{073A0DAA-6AF3-43AB-8588-CEC1D06C72B9}</a:tableStyleId>
              </a:tblPr>
              <a:tblGrid>
                <a:gridCol w="7514396">
                  <a:extLst>
                    <a:ext uri="{9D8B030D-6E8A-4147-A177-3AD203B41FA5}">
                      <a16:colId xmlns:a16="http://schemas.microsoft.com/office/drawing/2014/main" val="2353179625"/>
                    </a:ext>
                  </a:extLst>
                </a:gridCol>
              </a:tblGrid>
              <a:tr h="538610">
                <a:tc>
                  <a:txBody>
                    <a:bodyPr/>
                    <a:lstStyle/>
                    <a:p>
                      <a:r>
                        <a:rPr lang="en-US" dirty="0" smtClean="0"/>
                        <a:t>Surat </a:t>
                      </a:r>
                      <a:r>
                        <a:rPr lang="en-US" dirty="0" err="1" smtClean="0"/>
                        <a:t>Keterangan</a:t>
                      </a:r>
                      <a:r>
                        <a:rPr lang="en-US" dirty="0" smtClean="0"/>
                        <a:t> </a:t>
                      </a:r>
                      <a:r>
                        <a:rPr lang="en-US" dirty="0" err="1" smtClean="0"/>
                        <a:t>Aktivasi</a:t>
                      </a:r>
                      <a:r>
                        <a:rPr lang="en-US" dirty="0" smtClean="0"/>
                        <a:t> </a:t>
                      </a:r>
                      <a:r>
                        <a:rPr lang="en-US" dirty="0" err="1" smtClean="0"/>
                        <a:t>Rekening</a:t>
                      </a:r>
                      <a:r>
                        <a:rPr lang="en-US" dirty="0" smtClean="0"/>
                        <a:t> </a:t>
                      </a:r>
                      <a:r>
                        <a:rPr lang="en-US" dirty="0" err="1" smtClean="0"/>
                        <a:t>SimPel</a:t>
                      </a:r>
                      <a:r>
                        <a:rPr lang="en-US" dirty="0" smtClean="0"/>
                        <a:t> </a:t>
                      </a:r>
                      <a:r>
                        <a:rPr lang="en-US" baseline="0" dirty="0" err="1" smtClean="0"/>
                        <a:t>oleh</a:t>
                      </a:r>
                      <a:r>
                        <a:rPr lang="en-US" baseline="0" dirty="0" smtClean="0"/>
                        <a:t> </a:t>
                      </a:r>
                      <a:r>
                        <a:rPr lang="en-US" baseline="0" dirty="0" err="1" smtClean="0"/>
                        <a:t>Kepala</a:t>
                      </a:r>
                      <a:r>
                        <a:rPr lang="en-US" baseline="0" dirty="0" smtClean="0"/>
                        <a:t> </a:t>
                      </a:r>
                      <a:r>
                        <a:rPr lang="en-US" baseline="0" dirty="0" err="1" smtClean="0"/>
                        <a:t>Santuan</a:t>
                      </a:r>
                      <a:r>
                        <a:rPr lang="en-US" baseline="0" dirty="0" smtClean="0"/>
                        <a:t> </a:t>
                      </a:r>
                      <a:r>
                        <a:rPr lang="en-US" baseline="0" dirty="0" err="1" smtClean="0"/>
                        <a:t>Pendidikan</a:t>
                      </a:r>
                      <a:endParaRPr lang="en-US" dirty="0"/>
                    </a:p>
                  </a:txBody>
                  <a:tcPr marT="108000" marB="36000">
                    <a:solidFill>
                      <a:schemeClr val="bg2">
                        <a:lumMod val="25000"/>
                      </a:schemeClr>
                    </a:solidFill>
                  </a:tcPr>
                </a:tc>
                <a:extLst>
                  <a:ext uri="{0D108BD9-81ED-4DB2-BD59-A6C34878D82A}">
                    <a16:rowId xmlns:a16="http://schemas.microsoft.com/office/drawing/2014/main" val="1288508555"/>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2612797461"/>
              </p:ext>
            </p:extLst>
          </p:nvPr>
        </p:nvGraphicFramePr>
        <p:xfrm>
          <a:off x="766005" y="5761793"/>
          <a:ext cx="7514396" cy="496906"/>
        </p:xfrm>
        <a:graphic>
          <a:graphicData uri="http://schemas.openxmlformats.org/drawingml/2006/table">
            <a:tbl>
              <a:tblPr firstRow="1" bandRow="1">
                <a:tableStyleId>{073A0DAA-6AF3-43AB-8588-CEC1D06C72B9}</a:tableStyleId>
              </a:tblPr>
              <a:tblGrid>
                <a:gridCol w="7514396">
                  <a:extLst>
                    <a:ext uri="{9D8B030D-6E8A-4147-A177-3AD203B41FA5}">
                      <a16:colId xmlns:a16="http://schemas.microsoft.com/office/drawing/2014/main" val="2353179625"/>
                    </a:ext>
                  </a:extLst>
                </a:gridCol>
              </a:tblGrid>
              <a:tr h="496906">
                <a:tc>
                  <a:txBody>
                    <a:bodyPr/>
                    <a:lstStyle/>
                    <a:p>
                      <a:r>
                        <a:rPr lang="en-US" dirty="0" err="1" smtClean="0"/>
                        <a:t>Formulir</a:t>
                      </a:r>
                      <a:r>
                        <a:rPr lang="en-US" dirty="0" smtClean="0"/>
                        <a:t> </a:t>
                      </a:r>
                      <a:r>
                        <a:rPr lang="en-US" dirty="0" err="1" smtClean="0"/>
                        <a:t>pembukaan</a:t>
                      </a:r>
                      <a:r>
                        <a:rPr lang="en-US" dirty="0" smtClean="0"/>
                        <a:t>/</a:t>
                      </a:r>
                      <a:r>
                        <a:rPr lang="en-US" dirty="0" err="1" smtClean="0"/>
                        <a:t>aktivasi</a:t>
                      </a:r>
                      <a:r>
                        <a:rPr lang="en-US" dirty="0" smtClean="0"/>
                        <a:t> </a:t>
                      </a:r>
                      <a:r>
                        <a:rPr lang="en-US" dirty="0" err="1" smtClean="0"/>
                        <a:t>rekening</a:t>
                      </a:r>
                      <a:r>
                        <a:rPr lang="en-US" dirty="0" smtClean="0"/>
                        <a:t> </a:t>
                      </a:r>
                      <a:r>
                        <a:rPr lang="en-US" dirty="0" err="1" smtClean="0"/>
                        <a:t>SimPel</a:t>
                      </a:r>
                      <a:r>
                        <a:rPr lang="en-US" dirty="0" smtClean="0"/>
                        <a:t> yang </a:t>
                      </a:r>
                      <a:r>
                        <a:rPr lang="en-US" dirty="0" err="1" smtClean="0"/>
                        <a:t>disediakan</a:t>
                      </a:r>
                      <a:r>
                        <a:rPr lang="en-US" dirty="0" smtClean="0"/>
                        <a:t> Bank </a:t>
                      </a:r>
                      <a:r>
                        <a:rPr lang="en-US" dirty="0" err="1" smtClean="0"/>
                        <a:t>Penyalur</a:t>
                      </a:r>
                      <a:endParaRPr lang="en-US" dirty="0"/>
                    </a:p>
                  </a:txBody>
                  <a:tcPr marT="108000" marB="36000">
                    <a:solidFill>
                      <a:schemeClr val="bg2">
                        <a:lumMod val="25000"/>
                      </a:schemeClr>
                    </a:solidFill>
                  </a:tcPr>
                </a:tc>
                <a:extLst>
                  <a:ext uri="{0D108BD9-81ED-4DB2-BD59-A6C34878D82A}">
                    <a16:rowId xmlns:a16="http://schemas.microsoft.com/office/drawing/2014/main" val="1288508555"/>
                  </a:ext>
                </a:extLst>
              </a:tr>
            </a:tbl>
          </a:graphicData>
        </a:graphic>
      </p:graphicFrame>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7620" y="2419252"/>
            <a:ext cx="1201879" cy="361735"/>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6123" y="4780247"/>
            <a:ext cx="1226077" cy="594498"/>
          </a:xfrm>
          <a:prstGeom prst="rect">
            <a:avLst/>
          </a:prstGeom>
        </p:spPr>
      </p:pic>
      <p:pic>
        <p:nvPicPr>
          <p:cNvPr id="41" name="Picture 40"/>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267700" y="2314943"/>
            <a:ext cx="360000" cy="304598"/>
          </a:xfrm>
          <a:prstGeom prst="rect">
            <a:avLst/>
          </a:prstGeom>
        </p:spPr>
      </p:pic>
      <p:pic>
        <p:nvPicPr>
          <p:cNvPr id="42" name="Picture 4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097875" y="3116556"/>
            <a:ext cx="360000" cy="304598"/>
          </a:xfrm>
          <a:prstGeom prst="rect">
            <a:avLst/>
          </a:prstGeom>
        </p:spPr>
      </p:pic>
      <p:pic>
        <p:nvPicPr>
          <p:cNvPr id="46" name="Picture 4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280400" y="1522804"/>
            <a:ext cx="360000" cy="304598"/>
          </a:xfrm>
          <a:prstGeom prst="rect">
            <a:avLst/>
          </a:prstGeom>
        </p:spPr>
      </p:pic>
      <p:pic>
        <p:nvPicPr>
          <p:cNvPr id="47" name="Picture 4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280400" y="5844561"/>
            <a:ext cx="360000" cy="304598"/>
          </a:xfrm>
          <a:prstGeom prst="rect">
            <a:avLst/>
          </a:prstGeom>
        </p:spPr>
      </p:pic>
      <p:pic>
        <p:nvPicPr>
          <p:cNvPr id="52" name="Picture 5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097874" y="4271328"/>
            <a:ext cx="360000" cy="30459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82" y="1391655"/>
            <a:ext cx="488817" cy="488817"/>
          </a:xfrm>
          <a:prstGeom prst="rect">
            <a:avLst/>
          </a:prstGeom>
        </p:spPr>
      </p:pic>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83" y="2202520"/>
            <a:ext cx="488817" cy="488817"/>
          </a:xfrm>
          <a:prstGeom prst="rect">
            <a:avLst/>
          </a:prstGeom>
        </p:spPr>
      </p:pic>
      <p:pic>
        <p:nvPicPr>
          <p:cNvPr id="58" name="Pictur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83" y="5687757"/>
            <a:ext cx="488817" cy="488817"/>
          </a:xfrm>
          <a:prstGeom prst="rect">
            <a:avLst/>
          </a:prstGeom>
        </p:spPr>
      </p:pic>
      <p:sp>
        <p:nvSpPr>
          <p:cNvPr id="59" name="TextBox 58"/>
          <p:cNvSpPr txBox="1"/>
          <p:nvPr/>
        </p:nvSpPr>
        <p:spPr>
          <a:xfrm>
            <a:off x="766005" y="976185"/>
            <a:ext cx="6499629" cy="381688"/>
          </a:xfrm>
          <a:prstGeom prst="rect">
            <a:avLst/>
          </a:prstGeom>
          <a:solidFill>
            <a:schemeClr val="accent2">
              <a:lumMod val="20000"/>
              <a:lumOff val="80000"/>
            </a:schemeClr>
          </a:solidFill>
        </p:spPr>
        <p:txBody>
          <a:bodyPr wrap="square" tIns="54000" rtlCol="0">
            <a:noAutofit/>
          </a:bodyPr>
          <a:lstStyle/>
          <a:p>
            <a:pPr algn="ctr"/>
            <a:r>
              <a:rPr lang="en-US" b="1" smtClean="0">
                <a:solidFill>
                  <a:srgbClr val="FC9E04"/>
                </a:solidFill>
                <a:effectLst>
                  <a:outerShdw blurRad="38100" dist="38100" dir="2700000" algn="tl">
                    <a:srgbClr val="000000">
                      <a:alpha val="43137"/>
                    </a:srgbClr>
                  </a:outerShdw>
                </a:effectLst>
              </a:rPr>
              <a:t>SYARAT :</a:t>
            </a:r>
            <a:endParaRPr lang="en-US" b="1" dirty="0">
              <a:solidFill>
                <a:srgbClr val="FC9E04"/>
              </a:solidFill>
              <a:effectLst>
                <a:outerShdw blurRad="38100" dist="38100" dir="2700000" algn="tl">
                  <a:srgbClr val="000000">
                    <a:alpha val="43137"/>
                  </a:srgbClr>
                </a:outerShdw>
              </a:effectLst>
            </a:endParaRPr>
          </a:p>
        </p:txBody>
      </p:sp>
      <p:sp>
        <p:nvSpPr>
          <p:cNvPr id="21" name="Rectangle 20"/>
          <p:cNvSpPr/>
          <p:nvPr/>
        </p:nvSpPr>
        <p:spPr>
          <a:xfrm>
            <a:off x="8699501" y="3515026"/>
            <a:ext cx="1320800" cy="721006"/>
          </a:xfrm>
          <a:prstGeom prst="rect">
            <a:avLst/>
          </a:prstGeom>
          <a:gradFill>
            <a:gsLst>
              <a:gs pos="0">
                <a:schemeClr val="bg1"/>
              </a:gs>
              <a:gs pos="99457">
                <a:schemeClr val="bg1"/>
              </a:gs>
              <a:gs pos="50000">
                <a:schemeClr val="bg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8938">
              <a:lnSpc>
                <a:spcPct val="90000"/>
              </a:lnSpc>
              <a:spcBef>
                <a:spcPct val="0"/>
              </a:spcBef>
              <a:spcAft>
                <a:spcPct val="35000"/>
              </a:spcAft>
            </a:pPr>
            <a:r>
              <a:rPr lang="en-US" sz="1400" smtClean="0">
                <a:solidFill>
                  <a:schemeClr val="tx1"/>
                </a:solidFill>
                <a:cs typeface="Segoe UI" panose="020B0502040204020203" pitchFamily="34" charset="0"/>
              </a:rPr>
              <a:t>proses aktivasi</a:t>
            </a:r>
            <a:endParaRPr lang="id-ID" sz="1400">
              <a:solidFill>
                <a:schemeClr val="tx1"/>
              </a:solidFill>
              <a:cs typeface="Segoe UI" panose="020B0502040204020203" pitchFamily="34" charset="0"/>
            </a:endParaRPr>
          </a:p>
        </p:txBody>
      </p:sp>
      <p:sp>
        <p:nvSpPr>
          <p:cNvPr id="22" name="TextBox 21"/>
          <p:cNvSpPr txBox="1"/>
          <p:nvPr/>
        </p:nvSpPr>
        <p:spPr>
          <a:xfrm>
            <a:off x="10439333" y="2946280"/>
            <a:ext cx="1598966" cy="646331"/>
          </a:xfrm>
          <a:prstGeom prst="rect">
            <a:avLst/>
          </a:prstGeom>
          <a:solidFill>
            <a:schemeClr val="bg2">
              <a:lumMod val="90000"/>
            </a:schemeClr>
          </a:solidFill>
        </p:spPr>
        <p:txBody>
          <a:bodyPr wrap="square" rtlCol="0">
            <a:spAutoFit/>
          </a:bodyPr>
          <a:lstStyle/>
          <a:p>
            <a:pPr algn="ctr"/>
            <a:r>
              <a:rPr lang="en-US" b="1" dirty="0" err="1" smtClean="0">
                <a:solidFill>
                  <a:schemeClr val="bg2">
                    <a:lumMod val="10000"/>
                  </a:schemeClr>
                </a:solidFill>
              </a:rPr>
              <a:t>Buku</a:t>
            </a:r>
            <a:r>
              <a:rPr lang="en-US" b="1" dirty="0" smtClean="0">
                <a:solidFill>
                  <a:schemeClr val="bg2">
                    <a:lumMod val="10000"/>
                  </a:schemeClr>
                </a:solidFill>
              </a:rPr>
              <a:t> </a:t>
            </a:r>
            <a:r>
              <a:rPr lang="en-US" b="1" dirty="0" err="1" smtClean="0">
                <a:solidFill>
                  <a:schemeClr val="bg2">
                    <a:lumMod val="10000"/>
                  </a:schemeClr>
                </a:solidFill>
              </a:rPr>
              <a:t>SimPel</a:t>
            </a:r>
            <a:endParaRPr lang="en-US" b="1" dirty="0" smtClean="0">
              <a:solidFill>
                <a:schemeClr val="bg2">
                  <a:lumMod val="10000"/>
                </a:schemeClr>
              </a:solidFill>
            </a:endParaRPr>
          </a:p>
          <a:p>
            <a:pPr algn="ctr"/>
            <a:r>
              <a:rPr lang="en-US" dirty="0" smtClean="0">
                <a:solidFill>
                  <a:schemeClr val="bg2">
                    <a:lumMod val="10000"/>
                  </a:schemeClr>
                </a:solidFill>
              </a:rPr>
              <a:t>PIP </a:t>
            </a:r>
            <a:r>
              <a:rPr lang="en-US" dirty="0" err="1" smtClean="0">
                <a:solidFill>
                  <a:schemeClr val="bg2">
                    <a:lumMod val="10000"/>
                  </a:schemeClr>
                </a:solidFill>
              </a:rPr>
              <a:t>Dikdasmen</a:t>
            </a:r>
            <a:endParaRPr lang="en-US" dirty="0">
              <a:solidFill>
                <a:schemeClr val="bg2">
                  <a:lumMod val="10000"/>
                </a:schemeClr>
              </a:solidFill>
            </a:endParaRPr>
          </a:p>
        </p:txBody>
      </p:sp>
      <p:sp>
        <p:nvSpPr>
          <p:cNvPr id="23" name="Rounded Rectangle 22"/>
          <p:cNvSpPr/>
          <p:nvPr/>
        </p:nvSpPr>
        <p:spPr>
          <a:xfrm>
            <a:off x="8634626" y="1423982"/>
            <a:ext cx="1449173" cy="4834717"/>
          </a:xfrm>
          <a:prstGeom prst="roundRect">
            <a:avLst/>
          </a:prstGeom>
          <a:noFill/>
          <a:ln w="50800">
            <a:solidFill>
              <a:schemeClr val="accent2">
                <a:lumMod val="60000"/>
                <a:lumOff val="40000"/>
              </a:schemeClr>
            </a:solidFill>
            <a:prstDash val="sysDo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4" name="TextBox 23"/>
          <p:cNvSpPr txBox="1"/>
          <p:nvPr/>
        </p:nvSpPr>
        <p:spPr>
          <a:xfrm>
            <a:off x="10427934" y="4100461"/>
            <a:ext cx="1598966" cy="646331"/>
          </a:xfrm>
          <a:prstGeom prst="rect">
            <a:avLst/>
          </a:prstGeom>
          <a:solidFill>
            <a:schemeClr val="bg2">
              <a:lumMod val="90000"/>
            </a:schemeClr>
          </a:solidFill>
        </p:spPr>
        <p:txBody>
          <a:bodyPr wrap="square" rtlCol="0">
            <a:spAutoFit/>
          </a:bodyPr>
          <a:lstStyle/>
          <a:p>
            <a:pPr algn="ctr"/>
            <a:r>
              <a:rPr lang="en-US" dirty="0" smtClean="0">
                <a:solidFill>
                  <a:schemeClr val="bg2">
                    <a:lumMod val="10000"/>
                  </a:schemeClr>
                </a:solidFill>
              </a:rPr>
              <a:t>K</a:t>
            </a:r>
            <a:r>
              <a:rPr lang="pl-PL" dirty="0" smtClean="0">
                <a:solidFill>
                  <a:schemeClr val="bg2">
                    <a:lumMod val="10000"/>
                  </a:schemeClr>
                </a:solidFill>
              </a:rPr>
              <a:t>artu </a:t>
            </a:r>
            <a:r>
              <a:rPr lang="en-US" dirty="0" smtClean="0">
                <a:solidFill>
                  <a:schemeClr val="bg2">
                    <a:lumMod val="10000"/>
                  </a:schemeClr>
                </a:solidFill>
              </a:rPr>
              <a:t>D</a:t>
            </a:r>
            <a:r>
              <a:rPr lang="pl-PL" dirty="0" smtClean="0">
                <a:solidFill>
                  <a:schemeClr val="bg2">
                    <a:lumMod val="10000"/>
                  </a:schemeClr>
                </a:solidFill>
              </a:rPr>
              <a:t>ebit </a:t>
            </a:r>
            <a:r>
              <a:rPr lang="pl-PL" dirty="0">
                <a:solidFill>
                  <a:schemeClr val="bg2">
                    <a:lumMod val="10000"/>
                  </a:schemeClr>
                </a:solidFill>
              </a:rPr>
              <a:t>KIP </a:t>
            </a:r>
            <a:endParaRPr lang="en-US" dirty="0" smtClean="0">
              <a:solidFill>
                <a:schemeClr val="bg2">
                  <a:lumMod val="10000"/>
                </a:schemeClr>
              </a:solidFill>
            </a:endParaRPr>
          </a:p>
          <a:p>
            <a:pPr algn="ctr"/>
            <a:r>
              <a:rPr lang="pl-PL" dirty="0" smtClean="0">
                <a:solidFill>
                  <a:schemeClr val="bg2">
                    <a:lumMod val="10000"/>
                  </a:schemeClr>
                </a:solidFill>
              </a:rPr>
              <a:t>(</a:t>
            </a:r>
            <a:r>
              <a:rPr lang="pl-PL" b="1" dirty="0">
                <a:solidFill>
                  <a:schemeClr val="bg2">
                    <a:lumMod val="10000"/>
                  </a:schemeClr>
                </a:solidFill>
              </a:rPr>
              <a:t>KIP ATM</a:t>
            </a:r>
            <a:r>
              <a:rPr lang="pl-PL" dirty="0" smtClean="0">
                <a:solidFill>
                  <a:schemeClr val="bg2">
                    <a:lumMod val="10000"/>
                  </a:schemeClr>
                </a:solidFill>
              </a:rPr>
              <a:t>)</a:t>
            </a:r>
            <a:endParaRPr lang="en-US" dirty="0">
              <a:solidFill>
                <a:schemeClr val="bg2">
                  <a:lumMod val="10000"/>
                </a:schemeClr>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4288516272"/>
              </p:ext>
            </p:extLst>
          </p:nvPr>
        </p:nvGraphicFramePr>
        <p:xfrm>
          <a:off x="766005" y="2250127"/>
          <a:ext cx="7514395" cy="3325336"/>
        </p:xfrm>
        <a:graphic>
          <a:graphicData uri="http://schemas.openxmlformats.org/drawingml/2006/table">
            <a:tbl>
              <a:tblPr firstRow="1" bandRow="1">
                <a:tableStyleId>{073A0DAA-6AF3-43AB-8588-CEC1D06C72B9}</a:tableStyleId>
              </a:tblPr>
              <a:tblGrid>
                <a:gridCol w="7514395">
                  <a:extLst>
                    <a:ext uri="{9D8B030D-6E8A-4147-A177-3AD203B41FA5}">
                      <a16:colId xmlns:a16="http://schemas.microsoft.com/office/drawing/2014/main" val="301321172"/>
                    </a:ext>
                  </a:extLst>
                </a:gridCol>
              </a:tblGrid>
              <a:tr h="485014">
                <a:tc>
                  <a:txBody>
                    <a:bodyPr/>
                    <a:lstStyle/>
                    <a:p>
                      <a:r>
                        <a:rPr lang="en-US" dirty="0" err="1" smtClean="0"/>
                        <a:t>Identitas</a:t>
                      </a:r>
                      <a:r>
                        <a:rPr lang="en-US" dirty="0" smtClean="0"/>
                        <a:t> </a:t>
                      </a:r>
                      <a:r>
                        <a:rPr lang="en-US" dirty="0" err="1" smtClean="0"/>
                        <a:t>Pengenal</a:t>
                      </a:r>
                      <a:r>
                        <a:rPr lang="en-US" dirty="0" smtClean="0"/>
                        <a:t> </a:t>
                      </a:r>
                      <a:r>
                        <a:rPr lang="en-US" dirty="0" err="1" smtClean="0"/>
                        <a:t>Peserta</a:t>
                      </a:r>
                      <a:r>
                        <a:rPr lang="en-US" dirty="0" smtClean="0"/>
                        <a:t> </a:t>
                      </a:r>
                      <a:r>
                        <a:rPr lang="en-US" dirty="0" err="1" smtClean="0"/>
                        <a:t>Didik</a:t>
                      </a:r>
                      <a:endParaRPr lang="en-US" dirty="0"/>
                    </a:p>
                  </a:txBody>
                  <a:tcPr marT="108000" marB="36000">
                    <a:solidFill>
                      <a:schemeClr val="bg2">
                        <a:lumMod val="25000"/>
                      </a:schemeClr>
                    </a:solidFill>
                  </a:tcPr>
                </a:tc>
                <a:extLst>
                  <a:ext uri="{0D108BD9-81ED-4DB2-BD59-A6C34878D82A}">
                    <a16:rowId xmlns:a16="http://schemas.microsoft.com/office/drawing/2014/main" val="1036213844"/>
                  </a:ext>
                </a:extLst>
              </a:tr>
              <a:tr h="485014">
                <a:tc>
                  <a:txBody>
                    <a:bodyPr/>
                    <a:lstStyle/>
                    <a:p>
                      <a:pPr marL="177800" indent="-177800">
                        <a:buFont typeface="Arial" panose="020B0604020202020204" pitchFamily="34" charset="0"/>
                        <a:buChar char="•"/>
                      </a:pPr>
                      <a:r>
                        <a:rPr lang="en-US" dirty="0" err="1" smtClean="0"/>
                        <a:t>Identitas</a:t>
                      </a:r>
                      <a:r>
                        <a:rPr lang="en-US" dirty="0" smtClean="0"/>
                        <a:t> PD</a:t>
                      </a:r>
                      <a:r>
                        <a:rPr lang="en-US" baseline="0" dirty="0" smtClean="0"/>
                        <a:t> </a:t>
                      </a:r>
                      <a:r>
                        <a:rPr lang="en-US" baseline="0" dirty="0" err="1" smtClean="0"/>
                        <a:t>Dikmen</a:t>
                      </a:r>
                      <a:r>
                        <a:rPr lang="en-US" baseline="0" dirty="0" smtClean="0"/>
                        <a:t> (</a:t>
                      </a:r>
                      <a:r>
                        <a:rPr lang="en-US" dirty="0" smtClean="0"/>
                        <a:t>SMA, SMALB, SMK, </a:t>
                      </a:r>
                      <a:r>
                        <a:rPr lang="en-US" dirty="0" err="1" smtClean="0"/>
                        <a:t>Paket</a:t>
                      </a:r>
                      <a:r>
                        <a:rPr lang="en-US" dirty="0" smtClean="0"/>
                        <a:t> C), </a:t>
                      </a:r>
                      <a:r>
                        <a:rPr lang="en-US" dirty="0" err="1" smtClean="0">
                          <a:solidFill>
                            <a:srgbClr val="C00000"/>
                          </a:solidFill>
                          <a:effectLst/>
                        </a:rPr>
                        <a:t>salah</a:t>
                      </a:r>
                      <a:r>
                        <a:rPr lang="en-US" dirty="0" smtClean="0">
                          <a:solidFill>
                            <a:srgbClr val="C00000"/>
                          </a:solidFill>
                          <a:effectLst/>
                        </a:rPr>
                        <a:t> </a:t>
                      </a:r>
                      <a:r>
                        <a:rPr lang="en-US" dirty="0" err="1" smtClean="0">
                          <a:solidFill>
                            <a:srgbClr val="C00000"/>
                          </a:solidFill>
                          <a:effectLst/>
                        </a:rPr>
                        <a:t>satu</a:t>
                      </a:r>
                      <a:r>
                        <a:rPr lang="en-US" dirty="0" smtClean="0">
                          <a:solidFill>
                            <a:srgbClr val="C00000"/>
                          </a:solidFill>
                          <a:effectLst/>
                        </a:rPr>
                        <a:t> </a:t>
                      </a:r>
                      <a:r>
                        <a:rPr lang="en-US" dirty="0" err="1" smtClean="0">
                          <a:solidFill>
                            <a:srgbClr val="C00000"/>
                          </a:solidFill>
                          <a:effectLst/>
                        </a:rPr>
                        <a:t>dari</a:t>
                      </a:r>
                      <a:r>
                        <a:rPr lang="en-US" dirty="0" smtClean="0">
                          <a:solidFill>
                            <a:srgbClr val="C00000"/>
                          </a:solidFill>
                          <a:effectLst/>
                        </a:rPr>
                        <a:t> </a:t>
                      </a:r>
                      <a:r>
                        <a:rPr lang="en-US" dirty="0" smtClean="0">
                          <a:solidFill>
                            <a:srgbClr val="C00000"/>
                          </a:solidFill>
                        </a:rPr>
                        <a:t>:</a:t>
                      </a:r>
                      <a:endParaRPr lang="en-US" dirty="0">
                        <a:solidFill>
                          <a:srgbClr val="C00000"/>
                        </a:solidFill>
                      </a:endParaRPr>
                    </a:p>
                  </a:txBody>
                  <a:tcPr marT="108000" marB="36000">
                    <a:solidFill>
                      <a:schemeClr val="accent2">
                        <a:lumMod val="20000"/>
                        <a:lumOff val="80000"/>
                      </a:schemeClr>
                    </a:solidFill>
                  </a:tcPr>
                </a:tc>
                <a:extLst>
                  <a:ext uri="{0D108BD9-81ED-4DB2-BD59-A6C34878D82A}">
                    <a16:rowId xmlns:a16="http://schemas.microsoft.com/office/drawing/2014/main" val="2435929033"/>
                  </a:ext>
                </a:extLst>
              </a:tr>
              <a:tr h="485014">
                <a:tc>
                  <a:txBody>
                    <a:bodyPr/>
                    <a:lstStyle/>
                    <a:p>
                      <a:r>
                        <a:rPr lang="en-US" dirty="0" smtClean="0"/>
                        <a:t>KIP, </a:t>
                      </a:r>
                      <a:r>
                        <a:rPr lang="en-US" dirty="0" err="1" smtClean="0"/>
                        <a:t>Kartu</a:t>
                      </a:r>
                      <a:r>
                        <a:rPr lang="en-US" dirty="0" smtClean="0"/>
                        <a:t> </a:t>
                      </a:r>
                      <a:r>
                        <a:rPr lang="en-US" dirty="0" err="1" smtClean="0"/>
                        <a:t>Pelajar</a:t>
                      </a:r>
                      <a:r>
                        <a:rPr lang="en-US" dirty="0" smtClean="0"/>
                        <a:t>, KTP, KK </a:t>
                      </a:r>
                      <a:r>
                        <a:rPr lang="en-US" dirty="0" err="1" smtClean="0"/>
                        <a:t>atau</a:t>
                      </a:r>
                      <a:r>
                        <a:rPr lang="en-US" dirty="0" smtClean="0"/>
                        <a:t> </a:t>
                      </a:r>
                      <a:r>
                        <a:rPr lang="en-US" dirty="0" err="1" smtClean="0"/>
                        <a:t>surat</a:t>
                      </a:r>
                      <a:r>
                        <a:rPr lang="en-US" dirty="0" smtClean="0"/>
                        <a:t> </a:t>
                      </a:r>
                      <a:r>
                        <a:rPr lang="en-US" dirty="0" err="1" smtClean="0"/>
                        <a:t>keterangan</a:t>
                      </a:r>
                      <a:r>
                        <a:rPr lang="en-US" dirty="0" smtClean="0"/>
                        <a:t> </a:t>
                      </a:r>
                      <a:r>
                        <a:rPr lang="en-US" dirty="0" err="1" smtClean="0"/>
                        <a:t>domisili</a:t>
                      </a:r>
                      <a:r>
                        <a:rPr lang="en-US" dirty="0" smtClean="0"/>
                        <a:t> </a:t>
                      </a:r>
                      <a:r>
                        <a:rPr lang="en-US" dirty="0" err="1" smtClean="0"/>
                        <a:t>dari</a:t>
                      </a:r>
                      <a:r>
                        <a:rPr lang="en-US" dirty="0" smtClean="0"/>
                        <a:t> </a:t>
                      </a:r>
                      <a:r>
                        <a:rPr lang="en-US" dirty="0" err="1" smtClean="0"/>
                        <a:t>Kades</a:t>
                      </a:r>
                      <a:r>
                        <a:rPr lang="en-US" dirty="0" smtClean="0"/>
                        <a:t>/</a:t>
                      </a:r>
                      <a:r>
                        <a:rPr lang="en-US" dirty="0" err="1" smtClean="0"/>
                        <a:t>Lurah</a:t>
                      </a:r>
                      <a:endParaRPr lang="en-US" dirty="0"/>
                    </a:p>
                  </a:txBody>
                  <a:tcPr marT="108000" marB="36000">
                    <a:solidFill>
                      <a:schemeClr val="bg1"/>
                    </a:solidFill>
                  </a:tcPr>
                </a:tc>
                <a:extLst>
                  <a:ext uri="{0D108BD9-81ED-4DB2-BD59-A6C34878D82A}">
                    <a16:rowId xmlns:a16="http://schemas.microsoft.com/office/drawing/2014/main" val="1846455856"/>
                  </a:ext>
                </a:extLst>
              </a:tr>
              <a:tr h="485014">
                <a:tc>
                  <a:txBody>
                    <a:bodyPr/>
                    <a:lstStyle/>
                    <a:p>
                      <a:pPr marL="177800" indent="-177800">
                        <a:buFont typeface="Arial" panose="020B0604020202020204" pitchFamily="34" charset="0"/>
                        <a:buChar char="•"/>
                      </a:pPr>
                      <a:r>
                        <a:rPr lang="en-US" dirty="0" err="1" smtClean="0"/>
                        <a:t>Identitas</a:t>
                      </a:r>
                      <a:r>
                        <a:rPr lang="en-US" dirty="0" smtClean="0"/>
                        <a:t> PD </a:t>
                      </a:r>
                      <a:r>
                        <a:rPr lang="en-US" dirty="0" err="1" smtClean="0"/>
                        <a:t>Dikdas</a:t>
                      </a:r>
                      <a:r>
                        <a:rPr lang="en-US" dirty="0" smtClean="0"/>
                        <a:t> (SD, SDLB, </a:t>
                      </a:r>
                      <a:r>
                        <a:rPr lang="en-US" dirty="0" err="1" smtClean="0"/>
                        <a:t>Paket</a:t>
                      </a:r>
                      <a:r>
                        <a:rPr lang="en-US" dirty="0" smtClean="0"/>
                        <a:t> A, SMP, SMPLB, </a:t>
                      </a:r>
                      <a:r>
                        <a:rPr lang="en-US" dirty="0" err="1" smtClean="0"/>
                        <a:t>Paket</a:t>
                      </a:r>
                      <a:r>
                        <a:rPr lang="en-US" dirty="0" smtClean="0"/>
                        <a:t> B)</a:t>
                      </a:r>
                      <a:endParaRPr lang="en-US" dirty="0"/>
                    </a:p>
                  </a:txBody>
                  <a:tcPr marT="108000" marB="36000">
                    <a:solidFill>
                      <a:schemeClr val="accent2">
                        <a:lumMod val="20000"/>
                        <a:lumOff val="80000"/>
                      </a:schemeClr>
                    </a:solidFill>
                  </a:tcPr>
                </a:tc>
                <a:extLst>
                  <a:ext uri="{0D108BD9-81ED-4DB2-BD59-A6C34878D82A}">
                    <a16:rowId xmlns:a16="http://schemas.microsoft.com/office/drawing/2014/main" val="2696405291"/>
                  </a:ext>
                </a:extLst>
              </a:tr>
              <a:tr h="431513">
                <a:tc>
                  <a:txBody>
                    <a:bodyPr/>
                    <a:lstStyle/>
                    <a:p>
                      <a:pPr>
                        <a:tabLst>
                          <a:tab pos="1346200" algn="l"/>
                          <a:tab pos="1524000" algn="l"/>
                        </a:tabLst>
                      </a:pPr>
                      <a:r>
                        <a:rPr lang="en-US" dirty="0" err="1" smtClean="0">
                          <a:solidFill>
                            <a:srgbClr val="C00000"/>
                          </a:solidFill>
                          <a:effectLst/>
                        </a:rPr>
                        <a:t>harus</a:t>
                      </a:r>
                      <a:r>
                        <a:rPr lang="en-US" baseline="0" dirty="0" smtClean="0">
                          <a:solidFill>
                            <a:srgbClr val="C00000"/>
                          </a:solidFill>
                          <a:effectLst/>
                        </a:rPr>
                        <a:t> </a:t>
                      </a:r>
                      <a:r>
                        <a:rPr lang="en-US" baseline="0" dirty="0" err="1" smtClean="0">
                          <a:solidFill>
                            <a:srgbClr val="C00000"/>
                          </a:solidFill>
                          <a:effectLst/>
                        </a:rPr>
                        <a:t>l</a:t>
                      </a:r>
                      <a:r>
                        <a:rPr lang="en-US" dirty="0" err="1" smtClean="0">
                          <a:solidFill>
                            <a:srgbClr val="C00000"/>
                          </a:solidFill>
                          <a:effectLst/>
                        </a:rPr>
                        <a:t>engkap</a:t>
                      </a:r>
                      <a:r>
                        <a:rPr lang="en-US" dirty="0" smtClean="0"/>
                        <a:t>	</a:t>
                      </a:r>
                      <a:r>
                        <a:rPr lang="en-US" u="none" dirty="0" smtClean="0"/>
                        <a:t>KTP </a:t>
                      </a:r>
                      <a:r>
                        <a:rPr lang="en-US" u="none" dirty="0" err="1" smtClean="0"/>
                        <a:t>ortu</a:t>
                      </a:r>
                      <a:r>
                        <a:rPr lang="en-US" u="none" dirty="0" smtClean="0"/>
                        <a:t>/</a:t>
                      </a:r>
                      <a:r>
                        <a:rPr lang="en-US" u="none" dirty="0" err="1" smtClean="0"/>
                        <a:t>wali</a:t>
                      </a:r>
                      <a:r>
                        <a:rPr lang="en-US" u="none" dirty="0" smtClean="0"/>
                        <a:t> </a:t>
                      </a:r>
                      <a:r>
                        <a:rPr lang="en-US" u="none" dirty="0" err="1" smtClean="0"/>
                        <a:t>dan</a:t>
                      </a:r>
                      <a:r>
                        <a:rPr lang="en-US" u="none" dirty="0" smtClean="0"/>
                        <a:t> </a:t>
                      </a:r>
                      <a:r>
                        <a:rPr lang="en-US" u="none" dirty="0" smtClean="0">
                          <a:solidFill>
                            <a:schemeClr val="tx1"/>
                          </a:solidFill>
                        </a:rPr>
                        <a:t>KK, </a:t>
                      </a:r>
                      <a:r>
                        <a:rPr lang="en-US" baseline="0" dirty="0" err="1" smtClean="0">
                          <a:solidFill>
                            <a:schemeClr val="tx1"/>
                          </a:solidFill>
                        </a:rPr>
                        <a:t>apabila</a:t>
                      </a:r>
                      <a:r>
                        <a:rPr lang="en-US" baseline="0" dirty="0" smtClean="0">
                          <a:solidFill>
                            <a:schemeClr val="tx1"/>
                          </a:solidFill>
                        </a:rPr>
                        <a:t> </a:t>
                      </a:r>
                      <a:r>
                        <a:rPr lang="en-US" baseline="0" dirty="0" err="1" smtClean="0">
                          <a:solidFill>
                            <a:schemeClr val="tx1"/>
                          </a:solidFill>
                        </a:rPr>
                        <a:t>tidak</a:t>
                      </a:r>
                      <a:r>
                        <a:rPr lang="en-US" baseline="0" dirty="0" smtClean="0">
                          <a:solidFill>
                            <a:schemeClr val="tx1"/>
                          </a:solidFill>
                        </a:rPr>
                        <a:t> </a:t>
                      </a:r>
                      <a:r>
                        <a:rPr lang="en-US" baseline="0" dirty="0" err="1" smtClean="0">
                          <a:solidFill>
                            <a:schemeClr val="tx1"/>
                          </a:solidFill>
                        </a:rPr>
                        <a:t>lengkap</a:t>
                      </a:r>
                      <a:r>
                        <a:rPr lang="en-US" baseline="0" dirty="0" smtClean="0">
                          <a:solidFill>
                            <a:schemeClr val="tx1"/>
                          </a:solidFill>
                        </a:rPr>
                        <a:t> </a:t>
                      </a:r>
                      <a:r>
                        <a:rPr lang="en-US" baseline="0" dirty="0" err="1" smtClean="0">
                          <a:solidFill>
                            <a:schemeClr val="tx1"/>
                          </a:solidFill>
                        </a:rPr>
                        <a:t>maka</a:t>
                      </a:r>
                      <a:r>
                        <a:rPr lang="en-US" baseline="0" dirty="0" smtClean="0">
                          <a:solidFill>
                            <a:schemeClr val="tx1"/>
                          </a:solidFill>
                        </a:rPr>
                        <a:t> </a:t>
                      </a:r>
                      <a:r>
                        <a:rPr lang="en-US" dirty="0" err="1" smtClean="0">
                          <a:solidFill>
                            <a:schemeClr val="tx1"/>
                          </a:solidFill>
                        </a:rPr>
                        <a:t>dibuktikan</a:t>
                      </a:r>
                      <a:r>
                        <a:rPr lang="en-US" dirty="0" smtClean="0">
                          <a:solidFill>
                            <a:schemeClr val="tx1"/>
                          </a:solidFill>
                        </a:rPr>
                        <a:t> </a:t>
                      </a:r>
                      <a:r>
                        <a:rPr lang="en-US" dirty="0" err="1" smtClean="0">
                          <a:solidFill>
                            <a:schemeClr val="tx1"/>
                          </a:solidFill>
                        </a:rPr>
                        <a:t>dengan</a:t>
                      </a:r>
                      <a:r>
                        <a:rPr lang="en-US" dirty="0" smtClean="0">
                          <a:solidFill>
                            <a:schemeClr val="tx1"/>
                          </a:solidFill>
                        </a:rPr>
                        <a:t> </a:t>
                      </a:r>
                      <a:r>
                        <a:rPr lang="en-US" dirty="0" err="1" smtClean="0"/>
                        <a:t>surat</a:t>
                      </a:r>
                      <a:r>
                        <a:rPr lang="en-US" dirty="0" smtClean="0"/>
                        <a:t> </a:t>
                      </a:r>
                      <a:r>
                        <a:rPr lang="en-US" dirty="0" err="1" smtClean="0"/>
                        <a:t>keterangan</a:t>
                      </a:r>
                      <a:r>
                        <a:rPr lang="en-US" dirty="0" smtClean="0"/>
                        <a:t> </a:t>
                      </a:r>
                      <a:r>
                        <a:rPr lang="en-US" dirty="0" err="1" smtClean="0"/>
                        <a:t>dari</a:t>
                      </a:r>
                      <a:r>
                        <a:rPr lang="en-US" dirty="0" smtClean="0"/>
                        <a:t> </a:t>
                      </a:r>
                      <a:r>
                        <a:rPr lang="en-US" dirty="0" err="1" smtClean="0"/>
                        <a:t>aparat</a:t>
                      </a:r>
                      <a:r>
                        <a:rPr lang="en-US" dirty="0" smtClean="0"/>
                        <a:t> </a:t>
                      </a:r>
                      <a:r>
                        <a:rPr lang="en-US" dirty="0" err="1" smtClean="0"/>
                        <a:t>pemerintah</a:t>
                      </a:r>
                      <a:r>
                        <a:rPr lang="en-US" dirty="0" smtClean="0"/>
                        <a:t> </a:t>
                      </a:r>
                      <a:r>
                        <a:rPr lang="en-US" dirty="0" err="1" smtClean="0"/>
                        <a:t>sesuai</a:t>
                      </a:r>
                      <a:r>
                        <a:rPr lang="en-US" dirty="0" smtClean="0"/>
                        <a:t> </a:t>
                      </a:r>
                      <a:r>
                        <a:rPr lang="en-US" dirty="0" err="1" smtClean="0"/>
                        <a:t>domisili</a:t>
                      </a:r>
                      <a:r>
                        <a:rPr lang="en-US" dirty="0" smtClean="0"/>
                        <a:t>.</a:t>
                      </a:r>
                      <a:endParaRPr lang="en-US" dirty="0"/>
                    </a:p>
                  </a:txBody>
                  <a:tcPr marT="108000" marB="36000">
                    <a:solidFill>
                      <a:schemeClr val="bg1"/>
                    </a:solidFill>
                  </a:tcPr>
                </a:tc>
                <a:extLst>
                  <a:ext uri="{0D108BD9-81ED-4DB2-BD59-A6C34878D82A}">
                    <a16:rowId xmlns:a16="http://schemas.microsoft.com/office/drawing/2014/main" val="68647829"/>
                  </a:ext>
                </a:extLst>
              </a:tr>
              <a:tr h="514050">
                <a:tc>
                  <a:txBody>
                    <a:bodyPr/>
                    <a:lstStyle/>
                    <a:p>
                      <a:pPr marL="0" marR="0" indent="0" algn="l" defTabSz="914400" rtl="0" eaLnBrk="1" fontAlgn="auto" latinLnBrk="0" hangingPunct="1">
                        <a:lnSpc>
                          <a:spcPct val="100000"/>
                        </a:lnSpc>
                        <a:spcBef>
                          <a:spcPts val="0"/>
                        </a:spcBef>
                        <a:spcAft>
                          <a:spcPts val="0"/>
                        </a:spcAft>
                        <a:buClrTx/>
                        <a:buSzTx/>
                        <a:buFontTx/>
                        <a:buNone/>
                        <a:tabLst>
                          <a:tab pos="1346200" algn="l"/>
                          <a:tab pos="1524000" algn="l"/>
                        </a:tabLst>
                        <a:defRPr/>
                      </a:pPr>
                      <a:r>
                        <a:rPr lang="en-US" sz="1800" dirty="0" smtClean="0"/>
                        <a:t>PD </a:t>
                      </a:r>
                      <a:r>
                        <a:rPr lang="en-US" sz="1800" dirty="0" err="1" smtClean="0"/>
                        <a:t>Dikdas</a:t>
                      </a:r>
                      <a:r>
                        <a:rPr lang="en-US" sz="1800" baseline="0" dirty="0" smtClean="0"/>
                        <a:t> </a:t>
                      </a:r>
                      <a:r>
                        <a:rPr lang="en-US" sz="1800" dirty="0" err="1" smtClean="0"/>
                        <a:t>harus</a:t>
                      </a:r>
                      <a:r>
                        <a:rPr lang="en-US" sz="1800" baseline="0" dirty="0" smtClean="0"/>
                        <a:t> </a:t>
                      </a:r>
                      <a:r>
                        <a:rPr lang="en-US" sz="1800" dirty="0" err="1" smtClean="0"/>
                        <a:t>didampingi</a:t>
                      </a:r>
                      <a:r>
                        <a:rPr lang="en-US" sz="1800" dirty="0" smtClean="0"/>
                        <a:t> </a:t>
                      </a:r>
                      <a:r>
                        <a:rPr lang="en-US" sz="1800" dirty="0" err="1" smtClean="0"/>
                        <a:t>oleh</a:t>
                      </a:r>
                      <a:r>
                        <a:rPr lang="en-US" sz="1800" dirty="0" smtClean="0"/>
                        <a:t> </a:t>
                      </a:r>
                      <a:r>
                        <a:rPr lang="en-US" sz="1800" dirty="0" err="1" smtClean="0"/>
                        <a:t>ortu</a:t>
                      </a:r>
                      <a:r>
                        <a:rPr lang="en-US" sz="1800" dirty="0" smtClean="0"/>
                        <a:t>/</a:t>
                      </a:r>
                      <a:r>
                        <a:rPr lang="en-US" sz="1800" dirty="0" err="1" smtClean="0"/>
                        <a:t>wali</a:t>
                      </a:r>
                      <a:r>
                        <a:rPr lang="en-US" sz="1800" dirty="0" smtClean="0"/>
                        <a:t>, </a:t>
                      </a:r>
                      <a:r>
                        <a:rPr lang="en-US" sz="1800" dirty="0" err="1" smtClean="0"/>
                        <a:t>jika</a:t>
                      </a:r>
                      <a:r>
                        <a:rPr lang="en-US" sz="1800" dirty="0" smtClean="0"/>
                        <a:t> </a:t>
                      </a:r>
                      <a:r>
                        <a:rPr lang="en-US" sz="1800" dirty="0" err="1" smtClean="0"/>
                        <a:t>tidak</a:t>
                      </a:r>
                      <a:r>
                        <a:rPr lang="en-US" sz="1800" dirty="0" smtClean="0"/>
                        <a:t> </a:t>
                      </a:r>
                      <a:r>
                        <a:rPr lang="en-US" sz="1800" dirty="0" err="1" smtClean="0"/>
                        <a:t>maka</a:t>
                      </a:r>
                      <a:r>
                        <a:rPr lang="en-US" sz="1800" dirty="0" smtClean="0"/>
                        <a:t> </a:t>
                      </a:r>
                      <a:r>
                        <a:rPr lang="en-US" sz="1800" dirty="0" err="1" smtClean="0"/>
                        <a:t>harus</a:t>
                      </a:r>
                      <a:r>
                        <a:rPr lang="en-US" sz="1800" dirty="0" smtClean="0"/>
                        <a:t> </a:t>
                      </a:r>
                      <a:r>
                        <a:rPr lang="en-US" sz="1800" dirty="0" err="1" smtClean="0"/>
                        <a:t>dikuasakan</a:t>
                      </a:r>
                      <a:r>
                        <a:rPr lang="en-US" sz="1800" dirty="0" smtClean="0"/>
                        <a:t> </a:t>
                      </a:r>
                      <a:r>
                        <a:rPr lang="en-US" sz="1800" dirty="0" err="1" smtClean="0"/>
                        <a:t>kepada</a:t>
                      </a:r>
                      <a:r>
                        <a:rPr lang="en-US" sz="1800" dirty="0" smtClean="0"/>
                        <a:t> </a:t>
                      </a:r>
                      <a:r>
                        <a:rPr lang="en-US" sz="1800" dirty="0" err="1" smtClean="0"/>
                        <a:t>kepala</a:t>
                      </a:r>
                      <a:r>
                        <a:rPr lang="en-US" sz="1800" dirty="0" smtClean="0"/>
                        <a:t>/</a:t>
                      </a:r>
                      <a:r>
                        <a:rPr lang="en-US" sz="1800" dirty="0" err="1" smtClean="0"/>
                        <a:t>bendahara</a:t>
                      </a:r>
                      <a:r>
                        <a:rPr lang="en-US" sz="1800" dirty="0" smtClean="0"/>
                        <a:t>/guru </a:t>
                      </a:r>
                      <a:r>
                        <a:rPr lang="en-US" sz="1800" dirty="0" err="1" smtClean="0"/>
                        <a:t>dari</a:t>
                      </a:r>
                      <a:r>
                        <a:rPr lang="en-US" sz="1800" dirty="0" smtClean="0"/>
                        <a:t> </a:t>
                      </a:r>
                      <a:r>
                        <a:rPr lang="en-US" sz="1800" dirty="0" err="1" smtClean="0"/>
                        <a:t>satuan</a:t>
                      </a:r>
                      <a:r>
                        <a:rPr lang="en-US" sz="1800" dirty="0" smtClean="0"/>
                        <a:t> </a:t>
                      </a:r>
                      <a:r>
                        <a:rPr lang="en-US" sz="1800" dirty="0" err="1" smtClean="0"/>
                        <a:t>pendidikan</a:t>
                      </a:r>
                      <a:r>
                        <a:rPr lang="en-US" sz="1800" dirty="0" smtClean="0"/>
                        <a:t>.</a:t>
                      </a:r>
                    </a:p>
                  </a:txBody>
                  <a:tcPr marT="108000" marB="36000">
                    <a:solidFill>
                      <a:schemeClr val="bg1"/>
                    </a:solidFill>
                  </a:tcPr>
                </a:tc>
                <a:extLst>
                  <a:ext uri="{0D108BD9-81ED-4DB2-BD59-A6C34878D82A}">
                    <a16:rowId xmlns:a16="http://schemas.microsoft.com/office/drawing/2014/main" val="271996734"/>
                  </a:ext>
                </a:extLst>
              </a:tr>
            </a:tbl>
          </a:graphicData>
        </a:graphic>
      </p:graphicFrame>
      <p:sp>
        <p:nvSpPr>
          <p:cNvPr id="26" name="Title 1"/>
          <p:cNvSpPr txBox="1">
            <a:spLocks/>
          </p:cNvSpPr>
          <p:nvPr/>
        </p:nvSpPr>
        <p:spPr>
          <a:xfrm>
            <a:off x="292673" y="166797"/>
            <a:ext cx="6075470" cy="607332"/>
          </a:xfrm>
          <a:prstGeom prst="rect">
            <a:avLst/>
          </a:prstGeom>
          <a:gradFill>
            <a:gsLst>
              <a:gs pos="94000">
                <a:schemeClr val="accent2">
                  <a:lumMod val="20000"/>
                  <a:lumOff val="80000"/>
                </a:schemeClr>
              </a:gs>
              <a:gs pos="88000">
                <a:schemeClr val="bg1"/>
              </a:gs>
            </a:gsLst>
            <a:lin ang="10800000" scaled="0"/>
          </a:gradFill>
        </p:spPr>
        <p:txBody>
          <a:bodyPr vert="horz" wrap="none" lIns="91440" tIns="54000" rIns="91440" bIns="0" rtlCol="0" anchor="ctr">
            <a:noAutofit/>
            <a:scene3d>
              <a:camera prst="orthographicFront"/>
              <a:lightRig rig="threePt" dir="t"/>
            </a:scene3d>
            <a:sp3d extrusionH="57150">
              <a:bevelT h="25400" prst="softRound"/>
            </a:sp3d>
          </a:bodyPr>
          <a:lstStyle>
            <a:lvl1pPr algn="l" defTabSz="914400" rtl="0" eaLnBrk="1" latinLnBrk="0" hangingPunct="1">
              <a:lnSpc>
                <a:spcPct val="90000"/>
              </a:lnSpc>
              <a:spcBef>
                <a:spcPct val="0"/>
              </a:spcBef>
              <a:buNone/>
              <a:defRPr sz="4400" b="1" kern="1200">
                <a:solidFill>
                  <a:schemeClr val="bg2">
                    <a:lumMod val="25000"/>
                  </a:schemeClr>
                </a:solidFill>
                <a:latin typeface="Segoe UI" panose="020B0502040204020203" pitchFamily="34" charset="0"/>
                <a:ea typeface="+mj-ea"/>
                <a:cs typeface="Segoe UI" panose="020B0502040204020203" pitchFamily="34" charset="0"/>
              </a:defRPr>
            </a:lvl1pPr>
          </a:lstStyle>
          <a:p>
            <a:r>
              <a:rPr lang="fi-FI" sz="4000" dirty="0">
                <a:latin typeface="Agency FB" panose="020B0503020202020204" pitchFamily="34" charset="0"/>
              </a:rPr>
              <a:t>Aktivasi Rekening SimPel PIP Dikdasmen </a:t>
            </a:r>
          </a:p>
        </p:txBody>
      </p:sp>
      <p:sp>
        <p:nvSpPr>
          <p:cNvPr id="2" name="Rectangle 1"/>
          <p:cNvSpPr/>
          <p:nvPr/>
        </p:nvSpPr>
        <p:spPr>
          <a:xfrm>
            <a:off x="7527234" y="282152"/>
            <a:ext cx="3132589" cy="461665"/>
          </a:xfrm>
          <a:prstGeom prst="rect">
            <a:avLst/>
          </a:prstGeom>
        </p:spPr>
        <p:txBody>
          <a:bodyPr wrap="none">
            <a:spAutoFit/>
          </a:bodyPr>
          <a:lstStyle/>
          <a:p>
            <a:r>
              <a:rPr lang="pt-BR" sz="2400" b="1" u="sng" dirty="0">
                <a:solidFill>
                  <a:schemeClr val="bg2">
                    <a:lumMod val="75000"/>
                  </a:schemeClr>
                </a:solidFill>
                <a:latin typeface="Agency FB" panose="020B0503020202020204" pitchFamily="34" charset="0"/>
              </a:rPr>
              <a:t>Langsung</a:t>
            </a:r>
            <a:r>
              <a:rPr lang="pt-BR" sz="2400" b="1" dirty="0">
                <a:solidFill>
                  <a:schemeClr val="bg2">
                    <a:lumMod val="75000"/>
                  </a:schemeClr>
                </a:solidFill>
                <a:latin typeface="Agency FB" panose="020B0503020202020204" pitchFamily="34" charset="0"/>
              </a:rPr>
              <a:t> oleh Peserta Didik</a:t>
            </a:r>
            <a:endParaRPr lang="en-US" sz="2400" b="1" dirty="0">
              <a:solidFill>
                <a:schemeClr val="bg2">
                  <a:lumMod val="75000"/>
                </a:schemeClr>
              </a:solidFill>
            </a:endParaRPr>
          </a:p>
        </p:txBody>
      </p:sp>
    </p:spTree>
    <p:extLst>
      <p:ext uri="{BB962C8B-B14F-4D97-AF65-F5344CB8AC3E}">
        <p14:creationId xmlns:p14="http://schemas.microsoft.com/office/powerpoint/2010/main" val="1522629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265429" y="4143749"/>
            <a:ext cx="540000" cy="304598"/>
          </a:xfrm>
          <a:prstGeom prst="rect">
            <a:avLst/>
          </a:prstGeom>
        </p:spPr>
      </p:pic>
      <p:pic>
        <p:nvPicPr>
          <p:cNvPr id="46" name="Picture 4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265772" y="1423948"/>
            <a:ext cx="540000" cy="304598"/>
          </a:xfrm>
          <a:prstGeom prst="rect">
            <a:avLst/>
          </a:prstGeom>
        </p:spPr>
      </p:pic>
      <p:pic>
        <p:nvPicPr>
          <p:cNvPr id="47" name="Picture 4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252934" y="5826318"/>
            <a:ext cx="540000" cy="304598"/>
          </a:xfrm>
          <a:prstGeom prst="rect">
            <a:avLst/>
          </a:prstGeom>
        </p:spPr>
      </p:pic>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634" y="4018285"/>
            <a:ext cx="486617" cy="512930"/>
          </a:xfrm>
          <a:prstGeom prst="rect">
            <a:avLst/>
          </a:prstGeom>
        </p:spPr>
      </p:pic>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634" y="4587318"/>
            <a:ext cx="486617" cy="512930"/>
          </a:xfrm>
          <a:prstGeom prst="rect">
            <a:avLst/>
          </a:prstGeom>
        </p:spPr>
      </p:pic>
      <p:sp>
        <p:nvSpPr>
          <p:cNvPr id="59" name="TextBox 58"/>
          <p:cNvSpPr txBox="1"/>
          <p:nvPr/>
        </p:nvSpPr>
        <p:spPr>
          <a:xfrm>
            <a:off x="358344" y="879629"/>
            <a:ext cx="7650489" cy="478243"/>
          </a:xfrm>
          <a:prstGeom prst="rect">
            <a:avLst/>
          </a:prstGeom>
          <a:solidFill>
            <a:schemeClr val="accent2">
              <a:lumMod val="20000"/>
              <a:lumOff val="80000"/>
            </a:schemeClr>
          </a:solidFill>
        </p:spPr>
        <p:txBody>
          <a:bodyPr wrap="square" tIns="90000" bIns="0" rtlCol="0">
            <a:noAutofit/>
          </a:bodyPr>
          <a:lstStyle/>
          <a:p>
            <a:pPr algn="ctr"/>
            <a:r>
              <a:rPr lang="en-US" b="1" smtClean="0">
                <a:solidFill>
                  <a:srgbClr val="FC9E04"/>
                </a:solidFill>
                <a:effectLst>
                  <a:outerShdw blurRad="38100" dist="38100" dir="2700000" algn="tl">
                    <a:srgbClr val="000000">
                      <a:alpha val="43137"/>
                    </a:srgbClr>
                  </a:outerShdw>
                </a:effectLst>
              </a:rPr>
              <a:t>SYARAT UTAMA </a:t>
            </a:r>
            <a:r>
              <a:rPr lang="en-US" b="1" smtClean="0">
                <a:solidFill>
                  <a:schemeClr val="accent6"/>
                </a:solidFill>
                <a:effectLst>
                  <a:outerShdw blurRad="38100" dist="38100" dir="2700000" algn="tl">
                    <a:srgbClr val="000000">
                      <a:alpha val="43137"/>
                    </a:srgbClr>
                  </a:outerShdw>
                </a:effectLst>
              </a:rPr>
              <a:t>“BELUM PERNAH AKTIVASI REKENING”</a:t>
            </a:r>
            <a:r>
              <a:rPr lang="en-US" b="1" smtClean="0">
                <a:solidFill>
                  <a:srgbClr val="FC9E04"/>
                </a:solidFill>
                <a:effectLst>
                  <a:outerShdw blurRad="38100" dist="38100" dir="2700000" algn="tl">
                    <a:srgbClr val="000000">
                      <a:alpha val="43137"/>
                    </a:srgbClr>
                  </a:outerShdw>
                </a:effectLst>
              </a:rPr>
              <a:t>, dst :</a:t>
            </a:r>
            <a:endParaRPr lang="en-US" b="1" dirty="0">
              <a:solidFill>
                <a:srgbClr val="FC9E04"/>
              </a:solidFill>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1034973584"/>
              </p:ext>
            </p:extLst>
          </p:nvPr>
        </p:nvGraphicFramePr>
        <p:xfrm>
          <a:off x="765523" y="1424370"/>
          <a:ext cx="6500111" cy="2565400"/>
        </p:xfrm>
        <a:graphic>
          <a:graphicData uri="http://schemas.openxmlformats.org/drawingml/2006/table">
            <a:tbl>
              <a:tblPr firstRow="1" bandRow="1">
                <a:tableStyleId>{073A0DAA-6AF3-43AB-8588-CEC1D06C72B9}</a:tableStyleId>
              </a:tblPr>
              <a:tblGrid>
                <a:gridCol w="6500111">
                  <a:extLst>
                    <a:ext uri="{9D8B030D-6E8A-4147-A177-3AD203B41FA5}">
                      <a16:colId xmlns:a16="http://schemas.microsoft.com/office/drawing/2014/main" val="277991228"/>
                    </a:ext>
                  </a:extLst>
                </a:gridCol>
              </a:tblGrid>
              <a:tr h="370840">
                <a:tc>
                  <a:txBody>
                    <a:bodyPr/>
                    <a:lstStyle/>
                    <a:p>
                      <a:r>
                        <a:rPr lang="en-US" dirty="0" smtClean="0"/>
                        <a:t>Surat </a:t>
                      </a:r>
                      <a:r>
                        <a:rPr lang="en-US" dirty="0" err="1" smtClean="0"/>
                        <a:t>kuasa</a:t>
                      </a:r>
                      <a:r>
                        <a:rPr lang="en-US" dirty="0" smtClean="0"/>
                        <a:t> </a:t>
                      </a:r>
                      <a:r>
                        <a:rPr lang="en-US" dirty="0" err="1" smtClean="0"/>
                        <a:t>peserta</a:t>
                      </a:r>
                      <a:r>
                        <a:rPr lang="en-US" dirty="0" smtClean="0"/>
                        <a:t> </a:t>
                      </a:r>
                      <a:r>
                        <a:rPr lang="en-US" dirty="0" err="1" smtClean="0"/>
                        <a:t>didik</a:t>
                      </a:r>
                      <a:endParaRPr lang="en-US" dirty="0"/>
                    </a:p>
                  </a:txBody>
                  <a:tcPr>
                    <a:solidFill>
                      <a:schemeClr val="bg2">
                        <a:lumMod val="25000"/>
                      </a:schemeClr>
                    </a:solidFill>
                  </a:tcPr>
                </a:tc>
                <a:extLst>
                  <a:ext uri="{0D108BD9-81ED-4DB2-BD59-A6C34878D82A}">
                    <a16:rowId xmlns:a16="http://schemas.microsoft.com/office/drawing/2014/main" val="343530143"/>
                  </a:ext>
                </a:extLst>
              </a:tr>
              <a:tr h="370840">
                <a:tc>
                  <a:txBody>
                    <a:bodyPr/>
                    <a:lstStyle/>
                    <a:p>
                      <a:pPr marL="185738" marR="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smtClean="0"/>
                        <a:t>Dikdas</a:t>
                      </a:r>
                      <a:r>
                        <a:rPr lang="en-US" dirty="0" smtClean="0"/>
                        <a:t> (SD, SDLB, </a:t>
                      </a:r>
                      <a:r>
                        <a:rPr lang="en-US" dirty="0" err="1" smtClean="0"/>
                        <a:t>Paket</a:t>
                      </a:r>
                      <a:r>
                        <a:rPr lang="en-US" dirty="0" smtClean="0"/>
                        <a:t> A, SMP, SMPLB, </a:t>
                      </a:r>
                      <a:r>
                        <a:rPr lang="en-US" dirty="0" err="1" smtClean="0"/>
                        <a:t>Paket</a:t>
                      </a:r>
                      <a:r>
                        <a:rPr lang="en-US" dirty="0" smtClean="0"/>
                        <a:t> B), </a:t>
                      </a:r>
                      <a:r>
                        <a:rPr lang="en-US" dirty="0" err="1" smtClean="0"/>
                        <a:t>diberikan</a:t>
                      </a:r>
                      <a:r>
                        <a:rPr lang="en-US" dirty="0" smtClean="0"/>
                        <a:t> </a:t>
                      </a:r>
                      <a:r>
                        <a:rPr lang="en-US" dirty="0" err="1" smtClean="0"/>
                        <a:t>dari</a:t>
                      </a:r>
                      <a:r>
                        <a:rPr lang="en-US" dirty="0" smtClean="0"/>
                        <a:t> orang </a:t>
                      </a:r>
                      <a:r>
                        <a:rPr lang="en-US" dirty="0" err="1" smtClean="0"/>
                        <a:t>tua</a:t>
                      </a:r>
                      <a:r>
                        <a:rPr lang="en-US" dirty="0" smtClean="0"/>
                        <a:t>/</a:t>
                      </a:r>
                      <a:r>
                        <a:rPr lang="en-US" dirty="0" err="1" smtClean="0"/>
                        <a:t>wali</a:t>
                      </a:r>
                      <a:r>
                        <a:rPr lang="en-US" dirty="0" smtClean="0"/>
                        <a:t> </a:t>
                      </a:r>
                      <a:r>
                        <a:rPr lang="en-US" dirty="0" err="1" smtClean="0"/>
                        <a:t>kepada</a:t>
                      </a:r>
                      <a:r>
                        <a:rPr lang="en-US" dirty="0" smtClean="0"/>
                        <a:t> </a:t>
                      </a:r>
                      <a:r>
                        <a:rPr lang="en-US" dirty="0" err="1" smtClean="0"/>
                        <a:t>kepala</a:t>
                      </a:r>
                      <a:r>
                        <a:rPr lang="en-US" dirty="0" smtClean="0"/>
                        <a:t>/bend/guru </a:t>
                      </a:r>
                      <a:r>
                        <a:rPr lang="en-US" dirty="0" err="1" smtClean="0"/>
                        <a:t>satuan</a:t>
                      </a:r>
                      <a:r>
                        <a:rPr lang="en-US" dirty="0" smtClean="0"/>
                        <a:t> </a:t>
                      </a:r>
                      <a:r>
                        <a:rPr lang="en-US" dirty="0" err="1" smtClean="0"/>
                        <a:t>pendidikan</a:t>
                      </a:r>
                      <a:r>
                        <a:rPr lang="en-US" dirty="0" smtClean="0"/>
                        <a:t>.</a:t>
                      </a:r>
                    </a:p>
                  </a:txBody>
                  <a:tcPr>
                    <a:solidFill>
                      <a:schemeClr val="accent2">
                        <a:lumMod val="20000"/>
                        <a:lumOff val="80000"/>
                      </a:schemeClr>
                    </a:solidFill>
                  </a:tcPr>
                </a:tc>
                <a:extLst>
                  <a:ext uri="{0D108BD9-81ED-4DB2-BD59-A6C34878D82A}">
                    <a16:rowId xmlns:a16="http://schemas.microsoft.com/office/drawing/2014/main" val="2633456113"/>
                  </a:ext>
                </a:extLst>
              </a:tr>
              <a:tr h="370840">
                <a:tc>
                  <a:txBody>
                    <a:bodyPr/>
                    <a:lstStyle/>
                    <a:p>
                      <a:pPr marL="185738" marR="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smtClean="0"/>
                        <a:t>Dikmen</a:t>
                      </a:r>
                      <a:r>
                        <a:rPr lang="en-US" dirty="0" smtClean="0"/>
                        <a:t> (SMA, SMALB, SMK, </a:t>
                      </a:r>
                      <a:r>
                        <a:rPr lang="en-US" dirty="0" err="1" smtClean="0"/>
                        <a:t>Paket</a:t>
                      </a:r>
                      <a:r>
                        <a:rPr lang="en-US" dirty="0" smtClean="0"/>
                        <a:t> C), </a:t>
                      </a:r>
                      <a:r>
                        <a:rPr lang="en-US" dirty="0" err="1" smtClean="0"/>
                        <a:t>diberikan</a:t>
                      </a:r>
                      <a:r>
                        <a:rPr lang="en-US" dirty="0" smtClean="0"/>
                        <a:t> </a:t>
                      </a:r>
                      <a:r>
                        <a:rPr lang="en-US" dirty="0" err="1" smtClean="0"/>
                        <a:t>dari</a:t>
                      </a:r>
                      <a:r>
                        <a:rPr lang="en-US" dirty="0" smtClean="0"/>
                        <a:t> PD </a:t>
                      </a:r>
                      <a:r>
                        <a:rPr lang="en-US" dirty="0" err="1" smtClean="0"/>
                        <a:t>kepada</a:t>
                      </a:r>
                      <a:r>
                        <a:rPr lang="en-US" dirty="0" smtClean="0"/>
                        <a:t> </a:t>
                      </a:r>
                      <a:r>
                        <a:rPr lang="en-US" dirty="0" err="1" smtClean="0"/>
                        <a:t>kepala</a:t>
                      </a:r>
                      <a:r>
                        <a:rPr lang="en-US" dirty="0" smtClean="0"/>
                        <a:t>/bend </a:t>
                      </a:r>
                      <a:r>
                        <a:rPr lang="en-US" dirty="0" err="1" smtClean="0"/>
                        <a:t>satuan</a:t>
                      </a:r>
                      <a:r>
                        <a:rPr lang="en-US" dirty="0" smtClean="0"/>
                        <a:t> </a:t>
                      </a:r>
                      <a:r>
                        <a:rPr lang="en-US" dirty="0" err="1" smtClean="0"/>
                        <a:t>pendidikan</a:t>
                      </a:r>
                      <a:r>
                        <a:rPr lang="en-US" dirty="0" smtClean="0"/>
                        <a:t>, </a:t>
                      </a:r>
                      <a:r>
                        <a:rPr lang="en-US" dirty="0" err="1" smtClean="0"/>
                        <a:t>dan</a:t>
                      </a:r>
                      <a:r>
                        <a:rPr lang="en-US" dirty="0" smtClean="0"/>
                        <a:t> </a:t>
                      </a:r>
                      <a:r>
                        <a:rPr lang="en-US" dirty="0" err="1" smtClean="0"/>
                        <a:t>dapat</a:t>
                      </a:r>
                      <a:r>
                        <a:rPr lang="en-US" dirty="0" smtClean="0"/>
                        <a:t> </a:t>
                      </a:r>
                      <a:r>
                        <a:rPr lang="en-US" dirty="0" err="1" smtClean="0"/>
                        <a:t>diberikan</a:t>
                      </a:r>
                      <a:r>
                        <a:rPr lang="en-US" dirty="0" smtClean="0"/>
                        <a:t> </a:t>
                      </a:r>
                      <a:r>
                        <a:rPr lang="en-US" dirty="0" err="1" smtClean="0"/>
                        <a:t>hak</a:t>
                      </a:r>
                      <a:r>
                        <a:rPr lang="en-US" dirty="0" smtClean="0"/>
                        <a:t> </a:t>
                      </a:r>
                      <a:r>
                        <a:rPr lang="en-US" dirty="0" err="1" smtClean="0"/>
                        <a:t>substitusi</a:t>
                      </a:r>
                      <a:r>
                        <a:rPr lang="en-US" dirty="0" smtClean="0"/>
                        <a:t> </a:t>
                      </a:r>
                      <a:r>
                        <a:rPr lang="en-US" dirty="0" err="1" smtClean="0"/>
                        <a:t>kepada</a:t>
                      </a:r>
                      <a:r>
                        <a:rPr lang="en-US" dirty="0" smtClean="0"/>
                        <a:t> guru di </a:t>
                      </a:r>
                      <a:r>
                        <a:rPr lang="en-US" dirty="0" err="1" smtClean="0"/>
                        <a:t>satuan</a:t>
                      </a:r>
                      <a:r>
                        <a:rPr lang="en-US" dirty="0" smtClean="0"/>
                        <a:t> </a:t>
                      </a:r>
                      <a:r>
                        <a:rPr lang="en-US" dirty="0" err="1" smtClean="0"/>
                        <a:t>pendidikan</a:t>
                      </a:r>
                      <a:r>
                        <a:rPr lang="en-US" dirty="0" smtClean="0"/>
                        <a:t>.</a:t>
                      </a:r>
                    </a:p>
                  </a:txBody>
                  <a:tcPr>
                    <a:solidFill>
                      <a:schemeClr val="accent2">
                        <a:lumMod val="20000"/>
                        <a:lumOff val="80000"/>
                      </a:schemeClr>
                    </a:solidFill>
                  </a:tcPr>
                </a:tc>
                <a:extLst>
                  <a:ext uri="{0D108BD9-81ED-4DB2-BD59-A6C34878D82A}">
                    <a16:rowId xmlns:a16="http://schemas.microsoft.com/office/drawing/2014/main" val="2445184788"/>
                  </a:ext>
                </a:extLst>
              </a:tr>
              <a:tr h="370840">
                <a:tc>
                  <a:txBody>
                    <a:bodyPr/>
                    <a:lstStyle/>
                    <a:p>
                      <a:pPr marL="185738" indent="-185738">
                        <a:buFont typeface="Arial" panose="020B0604020202020204" pitchFamily="34" charset="0"/>
                        <a:buNone/>
                        <a:tabLst>
                          <a:tab pos="185738" algn="l"/>
                        </a:tabLst>
                      </a:pPr>
                      <a:r>
                        <a:rPr lang="en-US" dirty="0" smtClean="0"/>
                        <a:t>	</a:t>
                      </a:r>
                      <a:r>
                        <a:rPr lang="en-US" dirty="0" err="1" smtClean="0"/>
                        <a:t>surat</a:t>
                      </a:r>
                      <a:r>
                        <a:rPr lang="en-US" dirty="0" smtClean="0"/>
                        <a:t> </a:t>
                      </a:r>
                      <a:r>
                        <a:rPr lang="en-US" dirty="0" err="1" smtClean="0"/>
                        <a:t>kuasa</a:t>
                      </a:r>
                      <a:r>
                        <a:rPr lang="en-US" dirty="0" smtClean="0"/>
                        <a:t> </a:t>
                      </a:r>
                      <a:r>
                        <a:rPr lang="en-US" dirty="0" err="1" smtClean="0"/>
                        <a:t>dilampirkan</a:t>
                      </a:r>
                      <a:r>
                        <a:rPr lang="en-US" dirty="0" smtClean="0"/>
                        <a:t> </a:t>
                      </a:r>
                      <a:r>
                        <a:rPr lang="en-US" dirty="0" err="1" smtClean="0"/>
                        <a:t>identitas</a:t>
                      </a:r>
                      <a:r>
                        <a:rPr lang="en-US" dirty="0" smtClean="0"/>
                        <a:t> PD,</a:t>
                      </a:r>
                      <a:r>
                        <a:rPr lang="en-US" baseline="0" dirty="0" smtClean="0"/>
                        <a:t> </a:t>
                      </a:r>
                      <a:r>
                        <a:rPr lang="en-US" dirty="0" err="1" smtClean="0"/>
                        <a:t>seperti</a:t>
                      </a:r>
                      <a:r>
                        <a:rPr lang="en-US" dirty="0" smtClean="0"/>
                        <a:t>: KIP, </a:t>
                      </a:r>
                      <a:r>
                        <a:rPr lang="en-US" dirty="0" err="1" smtClean="0"/>
                        <a:t>Kartu</a:t>
                      </a:r>
                      <a:r>
                        <a:rPr lang="en-US" dirty="0" smtClean="0"/>
                        <a:t> </a:t>
                      </a:r>
                      <a:r>
                        <a:rPr lang="en-US" dirty="0" err="1" smtClean="0"/>
                        <a:t>Pelajar</a:t>
                      </a:r>
                      <a:r>
                        <a:rPr lang="en-US" dirty="0" smtClean="0"/>
                        <a:t>, KTP, KK </a:t>
                      </a:r>
                      <a:r>
                        <a:rPr lang="en-US" dirty="0" err="1" smtClean="0"/>
                        <a:t>atau</a:t>
                      </a:r>
                      <a:r>
                        <a:rPr lang="en-US" dirty="0" smtClean="0"/>
                        <a:t> </a:t>
                      </a:r>
                      <a:r>
                        <a:rPr lang="en-US" dirty="0" err="1" smtClean="0"/>
                        <a:t>surat</a:t>
                      </a:r>
                      <a:r>
                        <a:rPr lang="en-US" dirty="0" smtClean="0"/>
                        <a:t> </a:t>
                      </a:r>
                      <a:r>
                        <a:rPr lang="en-US" dirty="0" err="1" smtClean="0"/>
                        <a:t>keterangan</a:t>
                      </a:r>
                      <a:r>
                        <a:rPr lang="en-US" dirty="0" smtClean="0"/>
                        <a:t> </a:t>
                      </a:r>
                      <a:r>
                        <a:rPr lang="en-US" dirty="0" err="1" smtClean="0"/>
                        <a:t>domisili</a:t>
                      </a:r>
                      <a:r>
                        <a:rPr lang="en-US" dirty="0" smtClean="0"/>
                        <a:t> </a:t>
                      </a:r>
                      <a:r>
                        <a:rPr lang="en-US" dirty="0" err="1" smtClean="0"/>
                        <a:t>dari</a:t>
                      </a:r>
                      <a:r>
                        <a:rPr lang="en-US" dirty="0" smtClean="0"/>
                        <a:t> </a:t>
                      </a:r>
                      <a:r>
                        <a:rPr lang="en-US" dirty="0" err="1" smtClean="0"/>
                        <a:t>Kades</a:t>
                      </a:r>
                      <a:r>
                        <a:rPr lang="en-US" dirty="0" smtClean="0"/>
                        <a:t>/</a:t>
                      </a:r>
                      <a:r>
                        <a:rPr lang="en-US" dirty="0" err="1" smtClean="0"/>
                        <a:t>Lurah</a:t>
                      </a:r>
                      <a:r>
                        <a:rPr lang="en-US" dirty="0" smtClean="0"/>
                        <a:t>.</a:t>
                      </a:r>
                      <a:endParaRPr lang="en-US" dirty="0"/>
                    </a:p>
                  </a:txBody>
                  <a:tcPr>
                    <a:solidFill>
                      <a:schemeClr val="bg1"/>
                    </a:solidFill>
                  </a:tcPr>
                </a:tc>
                <a:extLst>
                  <a:ext uri="{0D108BD9-81ED-4DB2-BD59-A6C34878D82A}">
                    <a16:rowId xmlns:a16="http://schemas.microsoft.com/office/drawing/2014/main" val="266460870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607700096"/>
              </p:ext>
            </p:extLst>
          </p:nvPr>
        </p:nvGraphicFramePr>
        <p:xfrm>
          <a:off x="765523" y="4137304"/>
          <a:ext cx="6500111" cy="370840"/>
        </p:xfrm>
        <a:graphic>
          <a:graphicData uri="http://schemas.openxmlformats.org/drawingml/2006/table">
            <a:tbl>
              <a:tblPr firstRow="1" bandRow="1">
                <a:tableStyleId>{5C22544A-7EE6-4342-B048-85BDC9FD1C3A}</a:tableStyleId>
              </a:tblPr>
              <a:tblGrid>
                <a:gridCol w="6500111">
                  <a:extLst>
                    <a:ext uri="{9D8B030D-6E8A-4147-A177-3AD203B41FA5}">
                      <a16:colId xmlns:a16="http://schemas.microsoft.com/office/drawing/2014/main" val="4263343355"/>
                    </a:ext>
                  </a:extLst>
                </a:gridCol>
              </a:tblGrid>
              <a:tr h="370840">
                <a:tc>
                  <a:txBody>
                    <a:bodyPr/>
                    <a:lstStyle/>
                    <a:p>
                      <a:r>
                        <a:rPr lang="en-US" dirty="0" smtClean="0"/>
                        <a:t>SPTJM </a:t>
                      </a:r>
                      <a:r>
                        <a:rPr lang="en-US" dirty="0" err="1" smtClean="0"/>
                        <a:t>bermaterai</a:t>
                      </a:r>
                      <a:r>
                        <a:rPr lang="en-US" dirty="0" smtClean="0"/>
                        <a:t> </a:t>
                      </a:r>
                      <a:r>
                        <a:rPr lang="en-US" dirty="0" err="1" smtClean="0"/>
                        <a:t>cukup</a:t>
                      </a:r>
                      <a:r>
                        <a:rPr lang="en-US" dirty="0" smtClean="0"/>
                        <a:t> yang </a:t>
                      </a:r>
                      <a:r>
                        <a:rPr lang="en-US" dirty="0" err="1" smtClean="0"/>
                        <a:t>ditandatangani</a:t>
                      </a:r>
                      <a:r>
                        <a:rPr lang="en-US" dirty="0" smtClean="0"/>
                        <a:t> </a:t>
                      </a:r>
                      <a:r>
                        <a:rPr lang="en-US" dirty="0" err="1" smtClean="0"/>
                        <a:t>kuasa</a:t>
                      </a:r>
                      <a:r>
                        <a:rPr lang="en-US" dirty="0" smtClean="0"/>
                        <a:t> PD</a:t>
                      </a:r>
                      <a:endParaRPr lang="en-US" dirty="0"/>
                    </a:p>
                  </a:txBody>
                  <a:tcPr>
                    <a:solidFill>
                      <a:schemeClr val="bg2">
                        <a:lumMod val="25000"/>
                      </a:schemeClr>
                    </a:solidFill>
                  </a:tcPr>
                </a:tc>
                <a:extLst>
                  <a:ext uri="{0D108BD9-81ED-4DB2-BD59-A6C34878D82A}">
                    <a16:rowId xmlns:a16="http://schemas.microsoft.com/office/drawing/2014/main" val="269700210"/>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4189824464"/>
              </p:ext>
            </p:extLst>
          </p:nvPr>
        </p:nvGraphicFramePr>
        <p:xfrm>
          <a:off x="765523" y="4693092"/>
          <a:ext cx="6500111" cy="370840"/>
        </p:xfrm>
        <a:graphic>
          <a:graphicData uri="http://schemas.openxmlformats.org/drawingml/2006/table">
            <a:tbl>
              <a:tblPr firstRow="1" bandRow="1">
                <a:tableStyleId>{5C22544A-7EE6-4342-B048-85BDC9FD1C3A}</a:tableStyleId>
              </a:tblPr>
              <a:tblGrid>
                <a:gridCol w="6500111">
                  <a:extLst>
                    <a:ext uri="{9D8B030D-6E8A-4147-A177-3AD203B41FA5}">
                      <a16:colId xmlns:a16="http://schemas.microsoft.com/office/drawing/2014/main" val="4263343355"/>
                    </a:ext>
                  </a:extLst>
                </a:gridCol>
              </a:tblGrid>
              <a:tr h="370840">
                <a:tc>
                  <a:txBody>
                    <a:bodyPr/>
                    <a:lstStyle/>
                    <a:p>
                      <a:r>
                        <a:rPr lang="en-US" dirty="0" smtClean="0"/>
                        <a:t>Surat </a:t>
                      </a:r>
                      <a:r>
                        <a:rPr lang="en-US" dirty="0" err="1" smtClean="0"/>
                        <a:t>keterangan</a:t>
                      </a:r>
                      <a:r>
                        <a:rPr lang="en-US" dirty="0" smtClean="0"/>
                        <a:t> </a:t>
                      </a:r>
                      <a:r>
                        <a:rPr lang="en-US" dirty="0" err="1" smtClean="0"/>
                        <a:t>aktivasi</a:t>
                      </a:r>
                      <a:r>
                        <a:rPr lang="en-US" dirty="0" smtClean="0"/>
                        <a:t> </a:t>
                      </a:r>
                      <a:r>
                        <a:rPr lang="en-US" dirty="0" err="1" smtClean="0"/>
                        <a:t>rekening</a:t>
                      </a:r>
                      <a:r>
                        <a:rPr lang="en-US" dirty="0" smtClean="0"/>
                        <a:t> </a:t>
                      </a:r>
                      <a:r>
                        <a:rPr lang="en-US" dirty="0" err="1" smtClean="0"/>
                        <a:t>dari</a:t>
                      </a:r>
                      <a:r>
                        <a:rPr lang="en-US" dirty="0" smtClean="0"/>
                        <a:t> </a:t>
                      </a:r>
                      <a:r>
                        <a:rPr lang="en-US" dirty="0" err="1" smtClean="0"/>
                        <a:t>kepala</a:t>
                      </a:r>
                      <a:r>
                        <a:rPr lang="en-US" dirty="0" smtClean="0"/>
                        <a:t> </a:t>
                      </a:r>
                      <a:r>
                        <a:rPr lang="en-US" dirty="0" err="1" smtClean="0"/>
                        <a:t>satuan</a:t>
                      </a:r>
                      <a:r>
                        <a:rPr lang="en-US" dirty="0" smtClean="0"/>
                        <a:t> </a:t>
                      </a:r>
                      <a:r>
                        <a:rPr lang="en-US" dirty="0" err="1" smtClean="0"/>
                        <a:t>pendidikan</a:t>
                      </a:r>
                      <a:endParaRPr lang="en-US" dirty="0"/>
                    </a:p>
                  </a:txBody>
                  <a:tcPr>
                    <a:solidFill>
                      <a:schemeClr val="bg2">
                        <a:lumMod val="25000"/>
                      </a:schemeClr>
                    </a:solidFill>
                  </a:tcPr>
                </a:tc>
                <a:extLst>
                  <a:ext uri="{0D108BD9-81ED-4DB2-BD59-A6C34878D82A}">
                    <a16:rowId xmlns:a16="http://schemas.microsoft.com/office/drawing/2014/main" val="269700210"/>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3305083054"/>
              </p:ext>
            </p:extLst>
          </p:nvPr>
        </p:nvGraphicFramePr>
        <p:xfrm>
          <a:off x="765523" y="5248880"/>
          <a:ext cx="6500111" cy="370840"/>
        </p:xfrm>
        <a:graphic>
          <a:graphicData uri="http://schemas.openxmlformats.org/drawingml/2006/table">
            <a:tbl>
              <a:tblPr firstRow="1" bandRow="1">
                <a:tableStyleId>{5C22544A-7EE6-4342-B048-85BDC9FD1C3A}</a:tableStyleId>
              </a:tblPr>
              <a:tblGrid>
                <a:gridCol w="6500111">
                  <a:extLst>
                    <a:ext uri="{9D8B030D-6E8A-4147-A177-3AD203B41FA5}">
                      <a16:colId xmlns:a16="http://schemas.microsoft.com/office/drawing/2014/main" val="4263343355"/>
                    </a:ext>
                  </a:extLst>
                </a:gridCol>
              </a:tblGrid>
              <a:tr h="370840">
                <a:tc>
                  <a:txBody>
                    <a:bodyPr/>
                    <a:lstStyle/>
                    <a:p>
                      <a:r>
                        <a:rPr lang="en-US" dirty="0" err="1" smtClean="0"/>
                        <a:t>Fotokopi</a:t>
                      </a:r>
                      <a:r>
                        <a:rPr lang="en-US" dirty="0" smtClean="0"/>
                        <a:t> KTP </a:t>
                      </a:r>
                      <a:r>
                        <a:rPr lang="en-US" dirty="0" err="1" smtClean="0"/>
                        <a:t>kuasa</a:t>
                      </a:r>
                      <a:r>
                        <a:rPr lang="en-US" dirty="0" smtClean="0"/>
                        <a:t> PD </a:t>
                      </a:r>
                      <a:r>
                        <a:rPr lang="en-US" dirty="0" err="1" smtClean="0"/>
                        <a:t>dan</a:t>
                      </a:r>
                      <a:r>
                        <a:rPr lang="en-US" dirty="0" smtClean="0"/>
                        <a:t> </a:t>
                      </a:r>
                      <a:r>
                        <a:rPr lang="en-US" dirty="0" err="1" smtClean="0"/>
                        <a:t>menunjukkan</a:t>
                      </a:r>
                      <a:r>
                        <a:rPr lang="en-US" dirty="0" smtClean="0"/>
                        <a:t> </a:t>
                      </a:r>
                      <a:r>
                        <a:rPr lang="en-US" dirty="0" err="1" smtClean="0"/>
                        <a:t>aslinya</a:t>
                      </a:r>
                      <a:endParaRPr lang="en-US" dirty="0"/>
                    </a:p>
                  </a:txBody>
                  <a:tcPr>
                    <a:solidFill>
                      <a:schemeClr val="bg2">
                        <a:lumMod val="25000"/>
                      </a:schemeClr>
                    </a:solidFill>
                  </a:tcPr>
                </a:tc>
                <a:extLst>
                  <a:ext uri="{0D108BD9-81ED-4DB2-BD59-A6C34878D82A}">
                    <a16:rowId xmlns:a16="http://schemas.microsoft.com/office/drawing/2014/main" val="26970021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15616372"/>
              </p:ext>
            </p:extLst>
          </p:nvPr>
        </p:nvGraphicFramePr>
        <p:xfrm>
          <a:off x="765523" y="5792311"/>
          <a:ext cx="6500111" cy="370840"/>
        </p:xfrm>
        <a:graphic>
          <a:graphicData uri="http://schemas.openxmlformats.org/drawingml/2006/table">
            <a:tbl>
              <a:tblPr firstRow="1" bandRow="1">
                <a:tableStyleId>{5C22544A-7EE6-4342-B048-85BDC9FD1C3A}</a:tableStyleId>
              </a:tblPr>
              <a:tblGrid>
                <a:gridCol w="6500111">
                  <a:extLst>
                    <a:ext uri="{9D8B030D-6E8A-4147-A177-3AD203B41FA5}">
                      <a16:colId xmlns:a16="http://schemas.microsoft.com/office/drawing/2014/main" val="4263343355"/>
                    </a:ext>
                  </a:extLst>
                </a:gridCol>
              </a:tblGrid>
              <a:tr h="370840">
                <a:tc>
                  <a:txBody>
                    <a:bodyPr/>
                    <a:lstStyle/>
                    <a:p>
                      <a:r>
                        <a:rPr lang="sv-SE" dirty="0" smtClean="0"/>
                        <a:t>Fotokopi surat pengangkatan jabatan kuasa PD yang masih berlaku</a:t>
                      </a:r>
                      <a:endParaRPr lang="en-US" dirty="0"/>
                    </a:p>
                  </a:txBody>
                  <a:tcPr>
                    <a:solidFill>
                      <a:schemeClr val="bg2">
                        <a:lumMod val="25000"/>
                      </a:schemeClr>
                    </a:solidFill>
                  </a:tcPr>
                </a:tc>
                <a:extLst>
                  <a:ext uri="{0D108BD9-81ED-4DB2-BD59-A6C34878D82A}">
                    <a16:rowId xmlns:a16="http://schemas.microsoft.com/office/drawing/2014/main" val="269700210"/>
                  </a:ext>
                </a:extLst>
              </a:tr>
            </a:tbl>
          </a:graphicData>
        </a:graphic>
      </p:graphicFrame>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86" y="5151267"/>
            <a:ext cx="486617" cy="512930"/>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86" y="5695586"/>
            <a:ext cx="486617" cy="512930"/>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144" y="1326722"/>
            <a:ext cx="486617" cy="512930"/>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042" y="2213298"/>
            <a:ext cx="1201879" cy="361735"/>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9545" y="4747300"/>
            <a:ext cx="1226077" cy="594498"/>
          </a:xfrm>
          <a:prstGeom prst="rect">
            <a:avLst/>
          </a:prstGeom>
        </p:spPr>
      </p:pic>
      <p:sp>
        <p:nvSpPr>
          <p:cNvPr id="43" name="Rounded Rectangle 42"/>
          <p:cNvSpPr/>
          <p:nvPr/>
        </p:nvSpPr>
        <p:spPr>
          <a:xfrm>
            <a:off x="7830405" y="1423949"/>
            <a:ext cx="1449173" cy="4706968"/>
          </a:xfrm>
          <a:prstGeom prst="roundRect">
            <a:avLst/>
          </a:prstGeom>
          <a:noFill/>
          <a:ln w="50800">
            <a:solidFill>
              <a:srgbClr val="00B050"/>
            </a:solidFill>
            <a:prstDash val="sysDo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44" name="Picture 4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281297" y="2435549"/>
            <a:ext cx="540000" cy="304598"/>
          </a:xfrm>
          <a:prstGeom prst="rect">
            <a:avLst/>
          </a:prstGeom>
        </p:spPr>
      </p:pic>
      <p:pic>
        <p:nvPicPr>
          <p:cNvPr id="48" name="Picture 47"/>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280953" y="3685751"/>
            <a:ext cx="540000" cy="304598"/>
          </a:xfrm>
          <a:prstGeom prst="rect">
            <a:avLst/>
          </a:prstGeom>
        </p:spPr>
      </p:pic>
      <p:pic>
        <p:nvPicPr>
          <p:cNvPr id="49" name="Picture 4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259972" y="4691085"/>
            <a:ext cx="540000" cy="304598"/>
          </a:xfrm>
          <a:prstGeom prst="rect">
            <a:avLst/>
          </a:prstGeom>
        </p:spPr>
      </p:pic>
      <p:pic>
        <p:nvPicPr>
          <p:cNvPr id="51" name="Picture 50"/>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263574" y="5274345"/>
            <a:ext cx="540000" cy="304598"/>
          </a:xfrm>
          <a:prstGeom prst="rect">
            <a:avLst/>
          </a:prstGeom>
        </p:spPr>
      </p:pic>
      <p:sp>
        <p:nvSpPr>
          <p:cNvPr id="55" name="TextBox 54"/>
          <p:cNvSpPr txBox="1"/>
          <p:nvPr/>
        </p:nvSpPr>
        <p:spPr>
          <a:xfrm>
            <a:off x="9348916" y="5019110"/>
            <a:ext cx="2652584" cy="1267390"/>
          </a:xfrm>
          <a:prstGeom prst="rect">
            <a:avLst/>
          </a:prstGeom>
          <a:solidFill>
            <a:schemeClr val="accent5">
              <a:lumMod val="20000"/>
              <a:lumOff val="80000"/>
            </a:schemeClr>
          </a:solidFill>
        </p:spPr>
        <p:txBody>
          <a:bodyPr wrap="square" tIns="72000" bIns="0" rtlCol="0">
            <a:noAutofit/>
          </a:bodyPr>
          <a:lstStyle/>
          <a:p>
            <a:pPr algn="ctr"/>
            <a:r>
              <a:rPr lang="en-US" dirty="0" err="1" smtClean="0">
                <a:solidFill>
                  <a:schemeClr val="accent6"/>
                </a:solidFill>
                <a:effectLst>
                  <a:outerShdw blurRad="38100" dist="38100" dir="2700000" algn="tl">
                    <a:srgbClr val="000000">
                      <a:alpha val="43137"/>
                    </a:srgbClr>
                  </a:outerShdw>
                </a:effectLst>
              </a:rPr>
              <a:t>Kuasa</a:t>
            </a:r>
            <a:r>
              <a:rPr lang="en-US" dirty="0" smtClean="0">
                <a:solidFill>
                  <a:schemeClr val="accent6"/>
                </a:solidFill>
                <a:effectLst>
                  <a:outerShdw blurRad="38100" dist="38100" dir="2700000" algn="tl">
                    <a:srgbClr val="000000">
                      <a:alpha val="43137"/>
                    </a:srgbClr>
                  </a:outerShdw>
                </a:effectLst>
              </a:rPr>
              <a:t> </a:t>
            </a:r>
            <a:r>
              <a:rPr lang="en-US" dirty="0" err="1" smtClean="0">
                <a:solidFill>
                  <a:schemeClr val="accent6"/>
                </a:solidFill>
                <a:effectLst>
                  <a:outerShdw blurRad="38100" dist="38100" dir="2700000" algn="tl">
                    <a:srgbClr val="000000">
                      <a:alpha val="43137"/>
                    </a:srgbClr>
                  </a:outerShdw>
                </a:effectLst>
              </a:rPr>
              <a:t>Peserta</a:t>
            </a:r>
            <a:r>
              <a:rPr lang="en-US" dirty="0" smtClean="0">
                <a:solidFill>
                  <a:schemeClr val="accent6"/>
                </a:solidFill>
                <a:effectLst>
                  <a:outerShdw blurRad="38100" dist="38100" dir="2700000" algn="tl">
                    <a:srgbClr val="000000">
                      <a:alpha val="43137"/>
                    </a:srgbClr>
                  </a:outerShdw>
                </a:effectLst>
              </a:rPr>
              <a:t> </a:t>
            </a:r>
            <a:r>
              <a:rPr lang="en-US" dirty="0" err="1" smtClean="0">
                <a:solidFill>
                  <a:schemeClr val="accent6"/>
                </a:solidFill>
                <a:effectLst>
                  <a:outerShdw blurRad="38100" dist="38100" dir="2700000" algn="tl">
                    <a:srgbClr val="000000">
                      <a:alpha val="43137"/>
                    </a:srgbClr>
                  </a:outerShdw>
                </a:effectLst>
              </a:rPr>
              <a:t>Didik</a:t>
            </a:r>
            <a:r>
              <a:rPr lang="en-US" dirty="0" smtClean="0">
                <a:solidFill>
                  <a:schemeClr val="accent6"/>
                </a:solidFill>
                <a:effectLst>
                  <a:outerShdw blurRad="38100" dist="38100" dir="2700000" algn="tl">
                    <a:srgbClr val="000000">
                      <a:alpha val="43137"/>
                    </a:srgbClr>
                  </a:outerShdw>
                </a:effectLst>
              </a:rPr>
              <a:t> </a:t>
            </a:r>
          </a:p>
          <a:p>
            <a:pPr algn="ctr"/>
            <a:r>
              <a:rPr lang="en-US" dirty="0" err="1" smtClean="0">
                <a:solidFill>
                  <a:schemeClr val="accent6"/>
                </a:solidFill>
                <a:effectLst>
                  <a:outerShdw blurRad="38100" dist="38100" dir="2700000" algn="tl">
                    <a:srgbClr val="000000">
                      <a:alpha val="43137"/>
                    </a:srgbClr>
                  </a:outerShdw>
                </a:effectLst>
              </a:rPr>
              <a:t>harus</a:t>
            </a:r>
            <a:r>
              <a:rPr lang="en-US" dirty="0" smtClean="0">
                <a:solidFill>
                  <a:schemeClr val="accent6"/>
                </a:solidFill>
                <a:effectLst>
                  <a:outerShdw blurRad="38100" dist="38100" dir="2700000" algn="tl">
                    <a:srgbClr val="000000">
                      <a:alpha val="43137"/>
                    </a:srgbClr>
                  </a:outerShdw>
                </a:effectLst>
              </a:rPr>
              <a:t> </a:t>
            </a:r>
            <a:r>
              <a:rPr lang="en-US" dirty="0" err="1" smtClean="0">
                <a:solidFill>
                  <a:schemeClr val="accent6"/>
                </a:solidFill>
                <a:effectLst>
                  <a:outerShdw blurRad="38100" dist="38100" dir="2700000" algn="tl">
                    <a:srgbClr val="000000">
                      <a:alpha val="43137"/>
                    </a:srgbClr>
                  </a:outerShdw>
                </a:effectLst>
              </a:rPr>
              <a:t>segera</a:t>
            </a:r>
            <a:r>
              <a:rPr lang="en-US" dirty="0" smtClean="0">
                <a:solidFill>
                  <a:schemeClr val="accent6"/>
                </a:solidFill>
                <a:effectLst>
                  <a:outerShdw blurRad="38100" dist="38100" dir="2700000" algn="tl">
                    <a:srgbClr val="000000">
                      <a:alpha val="43137"/>
                    </a:srgbClr>
                  </a:outerShdw>
                </a:effectLst>
              </a:rPr>
              <a:t> </a:t>
            </a:r>
            <a:r>
              <a:rPr lang="en-US" dirty="0" err="1" smtClean="0">
                <a:solidFill>
                  <a:schemeClr val="accent6"/>
                </a:solidFill>
                <a:effectLst>
                  <a:outerShdw blurRad="38100" dist="38100" dir="2700000" algn="tl">
                    <a:srgbClr val="000000">
                      <a:alpha val="43137"/>
                    </a:srgbClr>
                  </a:outerShdw>
                </a:effectLst>
              </a:rPr>
              <a:t>memberikan</a:t>
            </a:r>
            <a:r>
              <a:rPr lang="en-US" dirty="0" smtClean="0">
                <a:solidFill>
                  <a:schemeClr val="accent6"/>
                </a:solidFill>
                <a:effectLst>
                  <a:outerShdw blurRad="38100" dist="38100" dir="2700000" algn="tl">
                    <a:srgbClr val="000000">
                      <a:alpha val="43137"/>
                    </a:srgbClr>
                  </a:outerShdw>
                </a:effectLst>
              </a:rPr>
              <a:t> </a:t>
            </a:r>
          </a:p>
          <a:p>
            <a:pPr algn="ctr"/>
            <a:r>
              <a:rPr lang="en-US" dirty="0" err="1" smtClean="0">
                <a:solidFill>
                  <a:schemeClr val="accent6"/>
                </a:solidFill>
                <a:effectLst>
                  <a:outerShdw blurRad="38100" dist="38100" dir="2700000" algn="tl">
                    <a:srgbClr val="000000">
                      <a:alpha val="43137"/>
                    </a:srgbClr>
                  </a:outerShdw>
                </a:effectLst>
              </a:rPr>
              <a:t>Buku</a:t>
            </a:r>
            <a:r>
              <a:rPr lang="en-US" dirty="0" smtClean="0">
                <a:solidFill>
                  <a:schemeClr val="accent6"/>
                </a:solidFill>
                <a:effectLst>
                  <a:outerShdw blurRad="38100" dist="38100" dir="2700000" algn="tl">
                    <a:srgbClr val="000000">
                      <a:alpha val="43137"/>
                    </a:srgbClr>
                  </a:outerShdw>
                </a:effectLst>
              </a:rPr>
              <a:t> </a:t>
            </a:r>
            <a:r>
              <a:rPr lang="en-US" dirty="0" err="1" smtClean="0">
                <a:solidFill>
                  <a:schemeClr val="accent6"/>
                </a:solidFill>
                <a:effectLst>
                  <a:outerShdw blurRad="38100" dist="38100" dir="2700000" algn="tl">
                    <a:srgbClr val="000000">
                      <a:alpha val="43137"/>
                    </a:srgbClr>
                  </a:outerShdw>
                </a:effectLst>
              </a:rPr>
              <a:t>Simpel</a:t>
            </a:r>
            <a:r>
              <a:rPr lang="en-US" dirty="0" smtClean="0">
                <a:solidFill>
                  <a:schemeClr val="accent6"/>
                </a:solidFill>
                <a:effectLst>
                  <a:outerShdw blurRad="38100" dist="38100" dir="2700000" algn="tl">
                    <a:srgbClr val="000000">
                      <a:alpha val="43137"/>
                    </a:srgbClr>
                  </a:outerShdw>
                </a:effectLst>
              </a:rPr>
              <a:t> </a:t>
            </a:r>
            <a:r>
              <a:rPr lang="en-US" dirty="0" err="1" smtClean="0">
                <a:solidFill>
                  <a:schemeClr val="accent6"/>
                </a:solidFill>
                <a:effectLst>
                  <a:outerShdw blurRad="38100" dist="38100" dir="2700000" algn="tl">
                    <a:srgbClr val="000000">
                      <a:alpha val="43137"/>
                    </a:srgbClr>
                  </a:outerShdw>
                </a:effectLst>
              </a:rPr>
              <a:t>dan</a:t>
            </a:r>
            <a:r>
              <a:rPr lang="en-US" dirty="0" smtClean="0">
                <a:solidFill>
                  <a:schemeClr val="accent6"/>
                </a:solidFill>
                <a:effectLst>
                  <a:outerShdw blurRad="38100" dist="38100" dir="2700000" algn="tl">
                    <a:srgbClr val="000000">
                      <a:alpha val="43137"/>
                    </a:srgbClr>
                  </a:outerShdw>
                </a:effectLst>
              </a:rPr>
              <a:t> KIP ATM</a:t>
            </a:r>
          </a:p>
          <a:p>
            <a:pPr algn="ctr"/>
            <a:r>
              <a:rPr lang="en-US" dirty="0" err="1" smtClean="0">
                <a:solidFill>
                  <a:schemeClr val="accent6"/>
                </a:solidFill>
                <a:effectLst>
                  <a:outerShdw blurRad="38100" dist="38100" dir="2700000" algn="tl">
                    <a:srgbClr val="000000">
                      <a:alpha val="43137"/>
                    </a:srgbClr>
                  </a:outerShdw>
                </a:effectLst>
              </a:rPr>
              <a:t>kepada</a:t>
            </a:r>
            <a:r>
              <a:rPr lang="en-US" dirty="0" smtClean="0">
                <a:solidFill>
                  <a:schemeClr val="accent6"/>
                </a:solidFill>
                <a:effectLst>
                  <a:outerShdw blurRad="38100" dist="38100" dir="2700000" algn="tl">
                    <a:srgbClr val="000000">
                      <a:alpha val="43137"/>
                    </a:srgbClr>
                  </a:outerShdw>
                </a:effectLst>
              </a:rPr>
              <a:t> </a:t>
            </a:r>
            <a:r>
              <a:rPr lang="en-US" dirty="0" err="1" smtClean="0">
                <a:solidFill>
                  <a:schemeClr val="accent6"/>
                </a:solidFill>
                <a:effectLst>
                  <a:outerShdw blurRad="38100" dist="38100" dir="2700000" algn="tl">
                    <a:srgbClr val="000000">
                      <a:alpha val="43137"/>
                    </a:srgbClr>
                  </a:outerShdw>
                </a:effectLst>
              </a:rPr>
              <a:t>Peserta</a:t>
            </a:r>
            <a:r>
              <a:rPr lang="en-US" dirty="0" smtClean="0">
                <a:solidFill>
                  <a:schemeClr val="accent6"/>
                </a:solidFill>
                <a:effectLst>
                  <a:outerShdw blurRad="38100" dist="38100" dir="2700000" algn="tl">
                    <a:srgbClr val="000000">
                      <a:alpha val="43137"/>
                    </a:srgbClr>
                  </a:outerShdw>
                </a:effectLst>
              </a:rPr>
              <a:t> </a:t>
            </a:r>
            <a:r>
              <a:rPr lang="en-US" dirty="0" err="1" smtClean="0">
                <a:solidFill>
                  <a:schemeClr val="accent6"/>
                </a:solidFill>
                <a:effectLst>
                  <a:outerShdw blurRad="38100" dist="38100" dir="2700000" algn="tl">
                    <a:srgbClr val="000000">
                      <a:alpha val="43137"/>
                    </a:srgbClr>
                  </a:outerShdw>
                </a:effectLst>
              </a:rPr>
              <a:t>Didik</a:t>
            </a:r>
            <a:endParaRPr lang="en-US" b="1" dirty="0">
              <a:solidFill>
                <a:schemeClr val="accent6"/>
              </a:solidFill>
              <a:effectLst>
                <a:outerShdw blurRad="38100" dist="38100" dir="2700000" algn="tl">
                  <a:srgbClr val="000000">
                    <a:alpha val="43137"/>
                  </a:srgbClr>
                </a:outerShdw>
              </a:effectLst>
            </a:endParaRPr>
          </a:p>
        </p:txBody>
      </p:sp>
      <p:cxnSp>
        <p:nvCxnSpPr>
          <p:cNvPr id="56" name="Straight Connector 55"/>
          <p:cNvCxnSpPr/>
          <p:nvPr/>
        </p:nvCxnSpPr>
        <p:spPr>
          <a:xfrm flipH="1">
            <a:off x="10657802" y="2986176"/>
            <a:ext cx="1" cy="2016000"/>
          </a:xfrm>
          <a:prstGeom prst="line">
            <a:avLst/>
          </a:prstGeom>
          <a:ln w="635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9816344" y="2135875"/>
            <a:ext cx="1669574" cy="883332"/>
          </a:xfrm>
          <a:prstGeom prst="rect">
            <a:avLst/>
          </a:prstGeom>
          <a:solidFill>
            <a:schemeClr val="accent2">
              <a:lumMod val="20000"/>
              <a:lumOff val="80000"/>
            </a:schemeClr>
          </a:solidFill>
        </p:spPr>
        <p:txBody>
          <a:bodyPr wrap="square" tIns="144000" bIns="36000" rtlCol="0">
            <a:noAutofit/>
          </a:bodyPr>
          <a:lstStyle/>
          <a:p>
            <a:pPr algn="ctr"/>
            <a:r>
              <a:rPr lang="en-US" b="1" dirty="0" err="1" smtClean="0">
                <a:solidFill>
                  <a:schemeClr val="bg2">
                    <a:lumMod val="25000"/>
                  </a:schemeClr>
                </a:solidFill>
              </a:rPr>
              <a:t>Buku</a:t>
            </a:r>
            <a:r>
              <a:rPr lang="en-US" b="1" dirty="0" smtClean="0">
                <a:solidFill>
                  <a:schemeClr val="bg2">
                    <a:lumMod val="25000"/>
                  </a:schemeClr>
                </a:solidFill>
              </a:rPr>
              <a:t> </a:t>
            </a:r>
            <a:r>
              <a:rPr lang="en-US" b="1" dirty="0" err="1" smtClean="0">
                <a:solidFill>
                  <a:schemeClr val="bg2">
                    <a:lumMod val="25000"/>
                  </a:schemeClr>
                </a:solidFill>
              </a:rPr>
              <a:t>SimPel</a:t>
            </a:r>
            <a:endParaRPr lang="en-US" b="1" dirty="0" smtClean="0">
              <a:solidFill>
                <a:schemeClr val="bg2">
                  <a:lumMod val="25000"/>
                </a:schemeClr>
              </a:solidFill>
            </a:endParaRPr>
          </a:p>
          <a:p>
            <a:pPr algn="ctr"/>
            <a:r>
              <a:rPr lang="en-US" dirty="0" smtClean="0">
                <a:solidFill>
                  <a:schemeClr val="bg2">
                    <a:lumMod val="25000"/>
                  </a:schemeClr>
                </a:solidFill>
              </a:rPr>
              <a:t>PIP </a:t>
            </a:r>
            <a:r>
              <a:rPr lang="en-US" dirty="0" err="1" smtClean="0">
                <a:solidFill>
                  <a:schemeClr val="bg2">
                    <a:lumMod val="25000"/>
                  </a:schemeClr>
                </a:solidFill>
              </a:rPr>
              <a:t>Dikdasmen</a:t>
            </a:r>
            <a:endParaRPr lang="en-US" dirty="0">
              <a:solidFill>
                <a:schemeClr val="bg2">
                  <a:lumMod val="25000"/>
                </a:schemeClr>
              </a:solidFill>
            </a:endParaRPr>
          </a:p>
        </p:txBody>
      </p:sp>
      <p:sp>
        <p:nvSpPr>
          <p:cNvPr id="65" name="TextBox 64"/>
          <p:cNvSpPr txBox="1"/>
          <p:nvPr/>
        </p:nvSpPr>
        <p:spPr>
          <a:xfrm>
            <a:off x="9817301" y="3373127"/>
            <a:ext cx="1681004" cy="883332"/>
          </a:xfrm>
          <a:prstGeom prst="rect">
            <a:avLst/>
          </a:prstGeom>
          <a:solidFill>
            <a:schemeClr val="accent2">
              <a:lumMod val="20000"/>
              <a:lumOff val="80000"/>
            </a:schemeClr>
          </a:solidFill>
        </p:spPr>
        <p:txBody>
          <a:bodyPr wrap="square" tIns="144000" bIns="36000" rtlCol="0">
            <a:noAutofit/>
          </a:bodyPr>
          <a:lstStyle/>
          <a:p>
            <a:pPr algn="ctr"/>
            <a:r>
              <a:rPr lang="en-US" dirty="0" smtClean="0">
                <a:solidFill>
                  <a:schemeClr val="bg2">
                    <a:lumMod val="25000"/>
                  </a:schemeClr>
                </a:solidFill>
              </a:rPr>
              <a:t>K</a:t>
            </a:r>
            <a:r>
              <a:rPr lang="pl-PL" dirty="0" smtClean="0">
                <a:solidFill>
                  <a:schemeClr val="bg2">
                    <a:lumMod val="25000"/>
                  </a:schemeClr>
                </a:solidFill>
              </a:rPr>
              <a:t>artu </a:t>
            </a:r>
            <a:r>
              <a:rPr lang="en-US" dirty="0" smtClean="0">
                <a:solidFill>
                  <a:schemeClr val="bg2">
                    <a:lumMod val="25000"/>
                  </a:schemeClr>
                </a:solidFill>
              </a:rPr>
              <a:t>D</a:t>
            </a:r>
            <a:r>
              <a:rPr lang="pl-PL" dirty="0" smtClean="0">
                <a:solidFill>
                  <a:schemeClr val="bg2">
                    <a:lumMod val="25000"/>
                  </a:schemeClr>
                </a:solidFill>
              </a:rPr>
              <a:t>ebit </a:t>
            </a:r>
            <a:r>
              <a:rPr lang="pl-PL" dirty="0">
                <a:solidFill>
                  <a:schemeClr val="bg2">
                    <a:lumMod val="25000"/>
                  </a:schemeClr>
                </a:solidFill>
              </a:rPr>
              <a:t>KIP </a:t>
            </a:r>
            <a:endParaRPr lang="en-US" dirty="0" smtClean="0">
              <a:solidFill>
                <a:schemeClr val="bg2">
                  <a:lumMod val="25000"/>
                </a:schemeClr>
              </a:solidFill>
            </a:endParaRPr>
          </a:p>
          <a:p>
            <a:pPr algn="ctr"/>
            <a:r>
              <a:rPr lang="pl-PL" dirty="0" smtClean="0">
                <a:solidFill>
                  <a:schemeClr val="bg2">
                    <a:lumMod val="25000"/>
                  </a:schemeClr>
                </a:solidFill>
              </a:rPr>
              <a:t>(</a:t>
            </a:r>
            <a:r>
              <a:rPr lang="pl-PL" b="1" dirty="0">
                <a:solidFill>
                  <a:schemeClr val="bg2">
                    <a:lumMod val="25000"/>
                  </a:schemeClr>
                </a:solidFill>
              </a:rPr>
              <a:t>KIP ATM</a:t>
            </a:r>
            <a:r>
              <a:rPr lang="pl-PL" dirty="0" smtClean="0">
                <a:solidFill>
                  <a:schemeClr val="bg2">
                    <a:lumMod val="25000"/>
                  </a:schemeClr>
                </a:solidFill>
              </a:rPr>
              <a:t>)</a:t>
            </a:r>
            <a:endParaRPr lang="en-US" dirty="0">
              <a:solidFill>
                <a:schemeClr val="bg2">
                  <a:lumMod val="25000"/>
                </a:schemeClr>
              </a:solidFill>
            </a:endParaRPr>
          </a:p>
        </p:txBody>
      </p:sp>
      <p:sp>
        <p:nvSpPr>
          <p:cNvPr id="30" name="Rectangle 29"/>
          <p:cNvSpPr/>
          <p:nvPr/>
        </p:nvSpPr>
        <p:spPr>
          <a:xfrm>
            <a:off x="7886701" y="3337226"/>
            <a:ext cx="1320800" cy="721006"/>
          </a:xfrm>
          <a:prstGeom prst="rect">
            <a:avLst/>
          </a:prstGeom>
          <a:gradFill>
            <a:gsLst>
              <a:gs pos="0">
                <a:schemeClr val="bg1"/>
              </a:gs>
              <a:gs pos="99457">
                <a:schemeClr val="bg1"/>
              </a:gs>
              <a:gs pos="50000">
                <a:schemeClr val="bg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8938">
              <a:lnSpc>
                <a:spcPct val="90000"/>
              </a:lnSpc>
              <a:spcBef>
                <a:spcPct val="0"/>
              </a:spcBef>
              <a:spcAft>
                <a:spcPct val="35000"/>
              </a:spcAft>
            </a:pPr>
            <a:r>
              <a:rPr lang="en-US" sz="1400" smtClean="0">
                <a:solidFill>
                  <a:schemeClr val="tx1"/>
                </a:solidFill>
                <a:cs typeface="Segoe UI" panose="020B0502040204020203" pitchFamily="34" charset="0"/>
              </a:rPr>
              <a:t>proses aktivasi</a:t>
            </a:r>
            <a:endParaRPr lang="id-ID" sz="1400">
              <a:solidFill>
                <a:schemeClr val="tx1"/>
              </a:solidFill>
              <a:cs typeface="Segoe UI" panose="020B0502040204020203" pitchFamily="34" charset="0"/>
            </a:endParaRPr>
          </a:p>
        </p:txBody>
      </p:sp>
      <p:sp>
        <p:nvSpPr>
          <p:cNvPr id="34" name="Title 1"/>
          <p:cNvSpPr txBox="1">
            <a:spLocks/>
          </p:cNvSpPr>
          <p:nvPr/>
        </p:nvSpPr>
        <p:spPr>
          <a:xfrm>
            <a:off x="292673" y="166797"/>
            <a:ext cx="6075470" cy="607332"/>
          </a:xfrm>
          <a:prstGeom prst="rect">
            <a:avLst/>
          </a:prstGeom>
          <a:gradFill>
            <a:gsLst>
              <a:gs pos="94000">
                <a:schemeClr val="accent2">
                  <a:lumMod val="20000"/>
                  <a:lumOff val="80000"/>
                </a:schemeClr>
              </a:gs>
              <a:gs pos="88000">
                <a:schemeClr val="bg1"/>
              </a:gs>
            </a:gsLst>
            <a:lin ang="10800000" scaled="0"/>
          </a:gradFill>
        </p:spPr>
        <p:txBody>
          <a:bodyPr vert="horz" wrap="none" lIns="91440" tIns="54000" rIns="91440" bIns="0" rtlCol="0" anchor="ctr">
            <a:noAutofit/>
            <a:scene3d>
              <a:camera prst="orthographicFront"/>
              <a:lightRig rig="threePt" dir="t"/>
            </a:scene3d>
            <a:sp3d extrusionH="57150">
              <a:bevelT h="25400" prst="softRound"/>
            </a:sp3d>
          </a:bodyPr>
          <a:lstStyle>
            <a:lvl1pPr algn="l" defTabSz="914400" rtl="0" eaLnBrk="1" latinLnBrk="0" hangingPunct="1">
              <a:lnSpc>
                <a:spcPct val="90000"/>
              </a:lnSpc>
              <a:spcBef>
                <a:spcPct val="0"/>
              </a:spcBef>
              <a:buNone/>
              <a:defRPr sz="4400" b="1" kern="1200">
                <a:solidFill>
                  <a:schemeClr val="bg2">
                    <a:lumMod val="25000"/>
                  </a:schemeClr>
                </a:solidFill>
                <a:latin typeface="Segoe UI" panose="020B0502040204020203" pitchFamily="34" charset="0"/>
                <a:ea typeface="+mj-ea"/>
                <a:cs typeface="Segoe UI" panose="020B0502040204020203" pitchFamily="34" charset="0"/>
              </a:defRPr>
            </a:lvl1pPr>
          </a:lstStyle>
          <a:p>
            <a:r>
              <a:rPr lang="fi-FI" sz="4000" dirty="0">
                <a:latin typeface="Agency FB" panose="020B0503020202020204" pitchFamily="34" charset="0"/>
              </a:rPr>
              <a:t>Aktivasi Rekening SimPel PIP Dikdasmen </a:t>
            </a:r>
          </a:p>
        </p:txBody>
      </p:sp>
      <p:sp>
        <p:nvSpPr>
          <p:cNvPr id="37" name="Rectangle 36"/>
          <p:cNvSpPr/>
          <p:nvPr/>
        </p:nvSpPr>
        <p:spPr>
          <a:xfrm>
            <a:off x="7527234" y="282152"/>
            <a:ext cx="2792752" cy="461665"/>
          </a:xfrm>
          <a:prstGeom prst="rect">
            <a:avLst/>
          </a:prstGeom>
        </p:spPr>
        <p:txBody>
          <a:bodyPr wrap="none">
            <a:spAutoFit/>
          </a:bodyPr>
          <a:lstStyle/>
          <a:p>
            <a:r>
              <a:rPr lang="pt-BR" sz="2400" b="1" dirty="0" smtClean="0">
                <a:solidFill>
                  <a:schemeClr val="bg2">
                    <a:lumMod val="75000"/>
                  </a:schemeClr>
                </a:solidFill>
                <a:latin typeface="Agency FB" panose="020B0503020202020204" pitchFamily="34" charset="0"/>
              </a:rPr>
              <a:t>Oleh Kuasa </a:t>
            </a:r>
            <a:r>
              <a:rPr lang="pt-BR" sz="2400" b="1" dirty="0">
                <a:solidFill>
                  <a:schemeClr val="bg2">
                    <a:lumMod val="75000"/>
                  </a:schemeClr>
                </a:solidFill>
                <a:latin typeface="Agency FB" panose="020B0503020202020204" pitchFamily="34" charset="0"/>
              </a:rPr>
              <a:t>Peserta Didik</a:t>
            </a:r>
            <a:endParaRPr lang="en-US" sz="2400" b="1" dirty="0">
              <a:solidFill>
                <a:schemeClr val="bg2">
                  <a:lumMod val="75000"/>
                </a:schemeClr>
              </a:solidFill>
            </a:endParaRPr>
          </a:p>
        </p:txBody>
      </p:sp>
    </p:spTree>
    <p:extLst>
      <p:ext uri="{BB962C8B-B14F-4D97-AF65-F5344CB8AC3E}">
        <p14:creationId xmlns:p14="http://schemas.microsoft.com/office/powerpoint/2010/main" val="4282825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Agency FB" panose="020B0503020202020204" pitchFamily="34" charset="0"/>
              </a:rPr>
              <a:t>Struktur</a:t>
            </a:r>
            <a:r>
              <a:rPr lang="en-US" dirty="0" smtClean="0">
                <a:latin typeface="Agency FB" panose="020B0503020202020204" pitchFamily="34" charset="0"/>
              </a:rPr>
              <a:t> </a:t>
            </a:r>
            <a:r>
              <a:rPr lang="en-US" dirty="0" err="1" smtClean="0">
                <a:latin typeface="Agency FB" panose="020B0503020202020204" pitchFamily="34" charset="0"/>
              </a:rPr>
              <a:t>Organisasi</a:t>
            </a:r>
            <a:endParaRPr lang="en-US" dirty="0">
              <a:latin typeface="Agency FB" panose="020B0503020202020204" pitchFamily="34" charset="0"/>
            </a:endParaRPr>
          </a:p>
        </p:txBody>
      </p:sp>
      <p:pic>
        <p:nvPicPr>
          <p:cNvPr id="5" name="Picture 4"/>
          <p:cNvPicPr>
            <a:picLocks noChangeAspect="1"/>
          </p:cNvPicPr>
          <p:nvPr/>
        </p:nvPicPr>
        <p:blipFill>
          <a:blip r:embed="rId2"/>
          <a:stretch>
            <a:fillRect/>
          </a:stretch>
        </p:blipFill>
        <p:spPr>
          <a:xfrm>
            <a:off x="318944" y="1117030"/>
            <a:ext cx="11298651" cy="4963214"/>
          </a:xfrm>
          <a:prstGeom prst="rect">
            <a:avLst/>
          </a:prstGeom>
        </p:spPr>
      </p:pic>
    </p:spTree>
    <p:extLst>
      <p:ext uri="{BB962C8B-B14F-4D97-AF65-F5344CB8AC3E}">
        <p14:creationId xmlns:p14="http://schemas.microsoft.com/office/powerpoint/2010/main" val="954936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92673" y="166797"/>
            <a:ext cx="7705699" cy="607332"/>
          </a:xfrm>
          <a:gradFill>
            <a:gsLst>
              <a:gs pos="94000">
                <a:schemeClr val="accent2">
                  <a:lumMod val="20000"/>
                  <a:lumOff val="80000"/>
                </a:schemeClr>
              </a:gs>
              <a:gs pos="88000">
                <a:schemeClr val="bg1"/>
              </a:gs>
            </a:gsLst>
            <a:lin ang="10800000" scaled="0"/>
          </a:gradFill>
        </p:spPr>
        <p:txBody>
          <a:bodyPr wrap="none" tIns="54000" bIns="0">
            <a:noAutofit/>
            <a:scene3d>
              <a:camera prst="orthographicFront"/>
              <a:lightRig rig="threePt" dir="t"/>
            </a:scene3d>
            <a:sp3d extrusionH="57150">
              <a:bevelT h="25400" prst="softRound"/>
            </a:sp3d>
          </a:bodyPr>
          <a:lstStyle/>
          <a:p>
            <a:r>
              <a:rPr lang="pt-BR" sz="4000" dirty="0" smtClean="0">
                <a:latin typeface="Agency FB" panose="020B0503020202020204" pitchFamily="34" charset="0"/>
              </a:rPr>
              <a:t>Aktivasi Rekening SimPel PIP Dikdasmen</a:t>
            </a:r>
            <a:endParaRPr lang="en-US" sz="2800" dirty="0">
              <a:solidFill>
                <a:schemeClr val="accent6"/>
              </a:solidFill>
              <a:latin typeface="Agency FB" panose="020B0503020202020204" pitchFamily="34" charset="0"/>
            </a:endParaRPr>
          </a:p>
        </p:txBody>
      </p:sp>
      <p:sp>
        <p:nvSpPr>
          <p:cNvPr id="59" name="TextBox 58"/>
          <p:cNvSpPr txBox="1"/>
          <p:nvPr/>
        </p:nvSpPr>
        <p:spPr>
          <a:xfrm>
            <a:off x="956505" y="972532"/>
            <a:ext cx="10819484" cy="480545"/>
          </a:xfrm>
          <a:prstGeom prst="rect">
            <a:avLst/>
          </a:prstGeom>
          <a:solidFill>
            <a:schemeClr val="accent5">
              <a:lumMod val="20000"/>
              <a:lumOff val="80000"/>
            </a:schemeClr>
          </a:solidFill>
        </p:spPr>
        <p:txBody>
          <a:bodyPr wrap="square" tIns="108000" rtlCol="0">
            <a:noAutofit/>
          </a:bodyPr>
          <a:lstStyle/>
          <a:p>
            <a:pPr algn="ctr"/>
            <a:r>
              <a:rPr lang="en-US" b="1" smtClean="0">
                <a:solidFill>
                  <a:srgbClr val="FC9E04"/>
                </a:solidFill>
                <a:effectLst>
                  <a:outerShdw blurRad="38100" dist="38100" dir="2700000" algn="tl">
                    <a:srgbClr val="000000">
                      <a:alpha val="43137"/>
                    </a:srgbClr>
                  </a:outerShdw>
                </a:effectLst>
              </a:rPr>
              <a:t>APABILA KONDISI (SALAH SATU) SEBAGAI BERIKUT :</a:t>
            </a:r>
            <a:endParaRPr lang="en-US" b="1" dirty="0">
              <a:solidFill>
                <a:srgbClr val="FC9E04"/>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nvPr>
        </p:nvGraphicFramePr>
        <p:xfrm>
          <a:off x="956505" y="1537503"/>
          <a:ext cx="10819484" cy="887342"/>
        </p:xfrm>
        <a:graphic>
          <a:graphicData uri="http://schemas.openxmlformats.org/drawingml/2006/table">
            <a:tbl>
              <a:tblPr firstRow="1" bandRow="1">
                <a:tableStyleId>{21E4AEA4-8DFA-4A89-87EB-49C32662AFE0}</a:tableStyleId>
              </a:tblPr>
              <a:tblGrid>
                <a:gridCol w="10819484">
                  <a:extLst>
                    <a:ext uri="{9D8B030D-6E8A-4147-A177-3AD203B41FA5}">
                      <a16:colId xmlns:a16="http://schemas.microsoft.com/office/drawing/2014/main" val="817245834"/>
                    </a:ext>
                  </a:extLst>
                </a:gridCol>
              </a:tblGrid>
              <a:tr h="443671">
                <a:tc>
                  <a:txBody>
                    <a:bodyPr/>
                    <a:lstStyle/>
                    <a:p>
                      <a:r>
                        <a:rPr lang="en-US" smtClean="0"/>
                        <a:t>Penerima PIP bertempat tinggal di daerah yang kondisinya sulit untuk mengakses ke bank penyalur</a:t>
                      </a:r>
                      <a:endParaRPr lang="en-US"/>
                    </a:p>
                  </a:txBody>
                  <a:tcPr marT="72000">
                    <a:solidFill>
                      <a:schemeClr val="accent2">
                        <a:lumMod val="50000"/>
                      </a:schemeClr>
                    </a:solidFill>
                  </a:tcPr>
                </a:tc>
                <a:extLst>
                  <a:ext uri="{0D108BD9-81ED-4DB2-BD59-A6C34878D82A}">
                    <a16:rowId xmlns:a16="http://schemas.microsoft.com/office/drawing/2014/main" val="1785498532"/>
                  </a:ext>
                </a:extLst>
              </a:tr>
              <a:tr h="443671">
                <a:tc>
                  <a:txBody>
                    <a:bodyPr/>
                    <a:lstStyle/>
                    <a:p>
                      <a:r>
                        <a:rPr lang="en-US" dirty="0" smtClean="0">
                          <a:sym typeface="Symbol" panose="05050102010706020507" pitchFamily="18" charset="2"/>
                        </a:rPr>
                        <a:t> </a:t>
                      </a:r>
                      <a:r>
                        <a:rPr lang="en-US" dirty="0" err="1" smtClean="0"/>
                        <a:t>tidak</a:t>
                      </a:r>
                      <a:r>
                        <a:rPr lang="en-US" dirty="0" smtClean="0"/>
                        <a:t> </a:t>
                      </a:r>
                      <a:r>
                        <a:rPr lang="en-US" dirty="0" err="1" smtClean="0"/>
                        <a:t>ada</a:t>
                      </a:r>
                      <a:r>
                        <a:rPr lang="en-US" dirty="0" smtClean="0"/>
                        <a:t> bank </a:t>
                      </a:r>
                      <a:r>
                        <a:rPr lang="en-US" dirty="0" err="1" smtClean="0"/>
                        <a:t>penyalur</a:t>
                      </a:r>
                      <a:r>
                        <a:rPr lang="en-US" dirty="0" smtClean="0"/>
                        <a:t> di </a:t>
                      </a:r>
                      <a:r>
                        <a:rPr lang="en-US" dirty="0" err="1" smtClean="0"/>
                        <a:t>kecamatan</a:t>
                      </a:r>
                      <a:r>
                        <a:rPr lang="en-US" dirty="0" smtClean="0"/>
                        <a:t>; </a:t>
                      </a:r>
                      <a:r>
                        <a:rPr lang="en-US" dirty="0" err="1" smtClean="0"/>
                        <a:t>kondisi</a:t>
                      </a:r>
                      <a:r>
                        <a:rPr lang="en-US" dirty="0" smtClean="0"/>
                        <a:t> </a:t>
                      </a:r>
                      <a:r>
                        <a:rPr lang="en-US" dirty="0" err="1" smtClean="0"/>
                        <a:t>geografis</a:t>
                      </a:r>
                      <a:r>
                        <a:rPr lang="en-US" dirty="0" smtClean="0"/>
                        <a:t> </a:t>
                      </a:r>
                      <a:r>
                        <a:rPr lang="en-US" dirty="0" err="1" smtClean="0"/>
                        <a:t>sulit</a:t>
                      </a:r>
                      <a:r>
                        <a:rPr lang="en-US" dirty="0" smtClean="0"/>
                        <a:t>; </a:t>
                      </a:r>
                      <a:r>
                        <a:rPr lang="nl-NL" dirty="0" smtClean="0"/>
                        <a:t>jarak dan waktu tempuh relatif jauh</a:t>
                      </a:r>
                      <a:endParaRPr lang="en-US" dirty="0"/>
                    </a:p>
                  </a:txBody>
                  <a:tcPr marT="72000">
                    <a:solidFill>
                      <a:schemeClr val="accent2">
                        <a:lumMod val="40000"/>
                        <a:lumOff val="60000"/>
                      </a:schemeClr>
                    </a:solidFill>
                  </a:tcPr>
                </a:tc>
                <a:extLst>
                  <a:ext uri="{0D108BD9-81ED-4DB2-BD59-A6C34878D82A}">
                    <a16:rowId xmlns:a16="http://schemas.microsoft.com/office/drawing/2014/main" val="154268932"/>
                  </a:ext>
                </a:extLst>
              </a:tr>
            </a:tbl>
          </a:graphicData>
        </a:graphic>
      </p:graphicFrame>
      <p:graphicFrame>
        <p:nvGraphicFramePr>
          <p:cNvPr id="25" name="Table 24"/>
          <p:cNvGraphicFramePr>
            <a:graphicFrameLocks noGrp="1"/>
          </p:cNvGraphicFramePr>
          <p:nvPr>
            <p:extLst/>
          </p:nvPr>
        </p:nvGraphicFramePr>
        <p:xfrm>
          <a:off x="956505" y="2601824"/>
          <a:ext cx="10819484" cy="887342"/>
        </p:xfrm>
        <a:graphic>
          <a:graphicData uri="http://schemas.openxmlformats.org/drawingml/2006/table">
            <a:tbl>
              <a:tblPr firstRow="1" bandRow="1">
                <a:tableStyleId>{21E4AEA4-8DFA-4A89-87EB-49C32662AFE0}</a:tableStyleId>
              </a:tblPr>
              <a:tblGrid>
                <a:gridCol w="10819484">
                  <a:extLst>
                    <a:ext uri="{9D8B030D-6E8A-4147-A177-3AD203B41FA5}">
                      <a16:colId xmlns:a16="http://schemas.microsoft.com/office/drawing/2014/main" val="817245834"/>
                    </a:ext>
                  </a:extLst>
                </a:gridCol>
              </a:tblGrid>
              <a:tr h="443671">
                <a:tc>
                  <a:txBody>
                    <a:bodyPr/>
                    <a:lstStyle/>
                    <a:p>
                      <a:r>
                        <a:rPr lang="en-US" smtClean="0"/>
                        <a:t>Penerima PIP bertempat tinggal di daerah yang kondisi transportasinya sulit</a:t>
                      </a:r>
                      <a:endParaRPr lang="en-US"/>
                    </a:p>
                  </a:txBody>
                  <a:tcPr>
                    <a:solidFill>
                      <a:schemeClr val="accent2">
                        <a:lumMod val="50000"/>
                      </a:schemeClr>
                    </a:solidFill>
                  </a:tcPr>
                </a:tc>
                <a:extLst>
                  <a:ext uri="{0D108BD9-81ED-4DB2-BD59-A6C34878D82A}">
                    <a16:rowId xmlns:a16="http://schemas.microsoft.com/office/drawing/2014/main" val="1785498532"/>
                  </a:ext>
                </a:extLst>
              </a:tr>
              <a:tr h="443671">
                <a:tc>
                  <a:txBody>
                    <a:bodyPr/>
                    <a:lstStyle/>
                    <a:p>
                      <a:r>
                        <a:rPr lang="en-US" smtClean="0">
                          <a:sym typeface="Symbol" panose="05050102010706020507" pitchFamily="18" charset="2"/>
                        </a:rPr>
                        <a:t> </a:t>
                      </a:r>
                      <a:r>
                        <a:rPr lang="en-US" smtClean="0"/>
                        <a:t>biaya transportasi relatif besar; armada transportasi terbatas</a:t>
                      </a:r>
                      <a:endParaRPr lang="en-US"/>
                    </a:p>
                  </a:txBody>
                  <a:tcPr>
                    <a:solidFill>
                      <a:schemeClr val="accent2">
                        <a:lumMod val="40000"/>
                        <a:lumOff val="60000"/>
                      </a:schemeClr>
                    </a:solidFill>
                  </a:tcPr>
                </a:tc>
                <a:extLst>
                  <a:ext uri="{0D108BD9-81ED-4DB2-BD59-A6C34878D82A}">
                    <a16:rowId xmlns:a16="http://schemas.microsoft.com/office/drawing/2014/main" val="154268932"/>
                  </a:ext>
                </a:extLst>
              </a:tr>
            </a:tbl>
          </a:graphicData>
        </a:graphic>
      </p:graphicFrame>
      <p:graphicFrame>
        <p:nvGraphicFramePr>
          <p:cNvPr id="26" name="Table 25"/>
          <p:cNvGraphicFramePr>
            <a:graphicFrameLocks noGrp="1"/>
          </p:cNvGraphicFramePr>
          <p:nvPr>
            <p:extLst/>
          </p:nvPr>
        </p:nvGraphicFramePr>
        <p:xfrm>
          <a:off x="956505" y="3666144"/>
          <a:ext cx="10819484" cy="1220095"/>
        </p:xfrm>
        <a:graphic>
          <a:graphicData uri="http://schemas.openxmlformats.org/drawingml/2006/table">
            <a:tbl>
              <a:tblPr firstRow="1" bandRow="1">
                <a:tableStyleId>{21E4AEA4-8DFA-4A89-87EB-49C32662AFE0}</a:tableStyleId>
              </a:tblPr>
              <a:tblGrid>
                <a:gridCol w="10819484">
                  <a:extLst>
                    <a:ext uri="{9D8B030D-6E8A-4147-A177-3AD203B41FA5}">
                      <a16:colId xmlns:a16="http://schemas.microsoft.com/office/drawing/2014/main" val="817245834"/>
                    </a:ext>
                  </a:extLst>
                </a:gridCol>
              </a:tblGrid>
              <a:tr h="443671">
                <a:tc>
                  <a:txBody>
                    <a:bodyPr/>
                    <a:lstStyle/>
                    <a:p>
                      <a:r>
                        <a:rPr lang="en-US" smtClean="0"/>
                        <a:t>penerima PIP tidak memungkinkan untuk mengambil dana/mengaktivasi rekening secara langsung</a:t>
                      </a:r>
                      <a:endParaRPr lang="en-US"/>
                    </a:p>
                  </a:txBody>
                  <a:tcPr>
                    <a:solidFill>
                      <a:schemeClr val="accent2">
                        <a:lumMod val="50000"/>
                      </a:schemeClr>
                    </a:solidFill>
                  </a:tcPr>
                </a:tc>
                <a:extLst>
                  <a:ext uri="{0D108BD9-81ED-4DB2-BD59-A6C34878D82A}">
                    <a16:rowId xmlns:a16="http://schemas.microsoft.com/office/drawing/2014/main" val="1785498532"/>
                  </a:ext>
                </a:extLst>
              </a:tr>
              <a:tr h="776424">
                <a:tc>
                  <a:txBody>
                    <a:bodyPr/>
                    <a:lstStyle/>
                    <a:p>
                      <a:pPr marL="271463" indent="-271463">
                        <a:tabLst>
                          <a:tab pos="271463" algn="l"/>
                        </a:tabLst>
                      </a:pPr>
                      <a:r>
                        <a:rPr lang="en-US" smtClean="0">
                          <a:sym typeface="Symbol" panose="05050102010706020507" pitchFamily="18" charset="2"/>
                        </a:rPr>
                        <a:t>	</a:t>
                      </a:r>
                      <a:r>
                        <a:rPr lang="en-US" smtClean="0"/>
                        <a:t>sedang sakit;</a:t>
                      </a:r>
                      <a:r>
                        <a:rPr lang="en-US" baseline="0" smtClean="0"/>
                        <a:t> </a:t>
                      </a:r>
                      <a:r>
                        <a:rPr lang="en-US" smtClean="0"/>
                        <a:t>penyandang disabilitas; sedang praktik kerja lapangan; berada di pondok pesantren/asrama/SP dengan izin keluar yang sangat terbatas; sedang mengalami bencana alam/non alam/sosial</a:t>
                      </a:r>
                      <a:endParaRPr lang="en-US"/>
                    </a:p>
                  </a:txBody>
                  <a:tcPr>
                    <a:solidFill>
                      <a:schemeClr val="accent2">
                        <a:lumMod val="40000"/>
                        <a:lumOff val="60000"/>
                      </a:schemeClr>
                    </a:solidFill>
                  </a:tcPr>
                </a:tc>
                <a:extLst>
                  <a:ext uri="{0D108BD9-81ED-4DB2-BD59-A6C34878D82A}">
                    <a16:rowId xmlns:a16="http://schemas.microsoft.com/office/drawing/2014/main" val="154268932"/>
                  </a:ext>
                </a:extLst>
              </a:tr>
            </a:tbl>
          </a:graphicData>
        </a:graphic>
      </p:graphicFrame>
      <p:graphicFrame>
        <p:nvGraphicFramePr>
          <p:cNvPr id="7" name="Table 6"/>
          <p:cNvGraphicFramePr>
            <a:graphicFrameLocks noGrp="1"/>
          </p:cNvGraphicFramePr>
          <p:nvPr>
            <p:extLst/>
          </p:nvPr>
        </p:nvGraphicFramePr>
        <p:xfrm>
          <a:off x="956505" y="5081614"/>
          <a:ext cx="10819484" cy="449833"/>
        </p:xfrm>
        <a:graphic>
          <a:graphicData uri="http://schemas.openxmlformats.org/drawingml/2006/table">
            <a:tbl>
              <a:tblPr firstRow="1" bandRow="1">
                <a:tableStyleId>{5C22544A-7EE6-4342-B048-85BDC9FD1C3A}</a:tableStyleId>
              </a:tblPr>
              <a:tblGrid>
                <a:gridCol w="10819484">
                  <a:extLst>
                    <a:ext uri="{9D8B030D-6E8A-4147-A177-3AD203B41FA5}">
                      <a16:colId xmlns:a16="http://schemas.microsoft.com/office/drawing/2014/main" val="3871954021"/>
                    </a:ext>
                  </a:extLst>
                </a:gridCol>
              </a:tblGrid>
              <a:tr h="449833">
                <a:tc>
                  <a:txBody>
                    <a:bodyPr/>
                    <a:lstStyle/>
                    <a:p>
                      <a:r>
                        <a:rPr lang="en-US" smtClean="0"/>
                        <a:t>Penerima PIP SD, SDLB, Paket A, SMP, SMPLB, Paket B yang tidak dapat didampingi oleh orang tua/wali</a:t>
                      </a:r>
                      <a:endParaRPr lang="en-US"/>
                    </a:p>
                  </a:txBody>
                  <a:tcPr>
                    <a:solidFill>
                      <a:schemeClr val="accent2">
                        <a:lumMod val="50000"/>
                      </a:schemeClr>
                    </a:solidFill>
                  </a:tcPr>
                </a:tc>
                <a:extLst>
                  <a:ext uri="{0D108BD9-81ED-4DB2-BD59-A6C34878D82A}">
                    <a16:rowId xmlns:a16="http://schemas.microsoft.com/office/drawing/2014/main" val="1541444068"/>
                  </a:ext>
                </a:extLst>
              </a:tr>
            </a:tbl>
          </a:graphicData>
        </a:graphic>
      </p:graphicFrame>
      <p:graphicFrame>
        <p:nvGraphicFramePr>
          <p:cNvPr id="31" name="Table 30"/>
          <p:cNvGraphicFramePr>
            <a:graphicFrameLocks noGrp="1"/>
          </p:cNvGraphicFramePr>
          <p:nvPr>
            <p:extLst/>
          </p:nvPr>
        </p:nvGraphicFramePr>
        <p:xfrm>
          <a:off x="956505" y="5703846"/>
          <a:ext cx="10819484" cy="449833"/>
        </p:xfrm>
        <a:graphic>
          <a:graphicData uri="http://schemas.openxmlformats.org/drawingml/2006/table">
            <a:tbl>
              <a:tblPr firstRow="1" bandRow="1">
                <a:tableStyleId>{5C22544A-7EE6-4342-B048-85BDC9FD1C3A}</a:tableStyleId>
              </a:tblPr>
              <a:tblGrid>
                <a:gridCol w="10819484">
                  <a:extLst>
                    <a:ext uri="{9D8B030D-6E8A-4147-A177-3AD203B41FA5}">
                      <a16:colId xmlns:a16="http://schemas.microsoft.com/office/drawing/2014/main" val="3871954021"/>
                    </a:ext>
                  </a:extLst>
                </a:gridCol>
              </a:tblGrid>
              <a:tr h="449833">
                <a:tc>
                  <a:txBody>
                    <a:bodyPr/>
                    <a:lstStyle/>
                    <a:p>
                      <a:r>
                        <a:rPr lang="en-US" smtClean="0"/>
                        <a:t>Penerima PIP Dikdasmen diundang dalam acara kunjungan kerja pemerintah</a:t>
                      </a:r>
                      <a:endParaRPr lang="en-US"/>
                    </a:p>
                  </a:txBody>
                  <a:tcPr>
                    <a:solidFill>
                      <a:schemeClr val="accent2">
                        <a:lumMod val="50000"/>
                      </a:schemeClr>
                    </a:solidFill>
                  </a:tcPr>
                </a:tc>
                <a:extLst>
                  <a:ext uri="{0D108BD9-81ED-4DB2-BD59-A6C34878D82A}">
                    <a16:rowId xmlns:a16="http://schemas.microsoft.com/office/drawing/2014/main" val="1541444068"/>
                  </a:ext>
                </a:extLst>
              </a:tr>
            </a:tbl>
          </a:graphicData>
        </a:graphic>
      </p:graphicFrame>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918" y="1463362"/>
            <a:ext cx="539772" cy="539772"/>
          </a:xfrm>
          <a:prstGeom prst="rect">
            <a:avLst/>
          </a:prstGeom>
        </p:spPr>
      </p:pic>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263" y="2548222"/>
            <a:ext cx="539772" cy="539772"/>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263" y="5032118"/>
            <a:ext cx="539772" cy="539772"/>
          </a:xfrm>
          <a:prstGeom prst="rect">
            <a:avLst/>
          </a:prstGeom>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263" y="3620001"/>
            <a:ext cx="539772" cy="539772"/>
          </a:xfrm>
          <a:prstGeom prst="rect">
            <a:avLst/>
          </a:prstGeom>
        </p:spPr>
      </p:pic>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917" y="5656806"/>
            <a:ext cx="539772" cy="539772"/>
          </a:xfrm>
          <a:prstGeom prst="rect">
            <a:avLst/>
          </a:prstGeom>
        </p:spPr>
      </p:pic>
      <p:sp>
        <p:nvSpPr>
          <p:cNvPr id="18" name="Rectangle 17"/>
          <p:cNvSpPr/>
          <p:nvPr/>
        </p:nvSpPr>
        <p:spPr>
          <a:xfrm>
            <a:off x="7527234" y="282152"/>
            <a:ext cx="2792752" cy="461665"/>
          </a:xfrm>
          <a:prstGeom prst="rect">
            <a:avLst/>
          </a:prstGeom>
        </p:spPr>
        <p:txBody>
          <a:bodyPr wrap="none">
            <a:spAutoFit/>
          </a:bodyPr>
          <a:lstStyle/>
          <a:p>
            <a:r>
              <a:rPr lang="pt-BR" sz="2400" b="1" dirty="0" smtClean="0">
                <a:solidFill>
                  <a:schemeClr val="bg2">
                    <a:lumMod val="75000"/>
                  </a:schemeClr>
                </a:solidFill>
                <a:latin typeface="Agency FB" panose="020B0503020202020204" pitchFamily="34" charset="0"/>
              </a:rPr>
              <a:t>Oleh Kuasa </a:t>
            </a:r>
            <a:r>
              <a:rPr lang="pt-BR" sz="2400" b="1" dirty="0">
                <a:solidFill>
                  <a:schemeClr val="bg2">
                    <a:lumMod val="75000"/>
                  </a:schemeClr>
                </a:solidFill>
                <a:latin typeface="Agency FB" panose="020B0503020202020204" pitchFamily="34" charset="0"/>
              </a:rPr>
              <a:t>Peserta Didik</a:t>
            </a:r>
            <a:endParaRPr lang="en-US" sz="2400" b="1" dirty="0">
              <a:solidFill>
                <a:schemeClr val="bg2">
                  <a:lumMod val="75000"/>
                </a:schemeClr>
              </a:solidFill>
            </a:endParaRPr>
          </a:p>
        </p:txBody>
      </p:sp>
    </p:spTree>
    <p:extLst>
      <p:ext uri="{BB962C8B-B14F-4D97-AF65-F5344CB8AC3E}">
        <p14:creationId xmlns:p14="http://schemas.microsoft.com/office/powerpoint/2010/main" val="498724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gradFill>
            <a:gsLst>
              <a:gs pos="94000">
                <a:schemeClr val="accent2">
                  <a:lumMod val="20000"/>
                  <a:lumOff val="80000"/>
                </a:schemeClr>
              </a:gs>
              <a:gs pos="88000">
                <a:schemeClr val="bg1"/>
              </a:gs>
            </a:gsLst>
            <a:lin ang="10800000" scaled="0"/>
          </a:gradFill>
        </p:spPr>
        <p:txBody>
          <a:bodyPr wrap="none" tIns="54000" bIns="0">
            <a:noAutofit/>
            <a:scene3d>
              <a:camera prst="orthographicFront"/>
              <a:lightRig rig="threePt" dir="t"/>
            </a:scene3d>
            <a:sp3d extrusionH="57150">
              <a:bevelT h="25400" prst="softRound"/>
            </a:sp3d>
          </a:bodyPr>
          <a:lstStyle/>
          <a:p>
            <a:r>
              <a:rPr lang="pt-BR" sz="4000" dirty="0" smtClean="0">
                <a:latin typeface="Agency FB" panose="020B0503020202020204" pitchFamily="34" charset="0"/>
              </a:rPr>
              <a:t>Aktivasi KIP ATM</a:t>
            </a:r>
            <a:r>
              <a:rPr lang="pt-BR" sz="2800" dirty="0" smtClean="0">
                <a:latin typeface="Agency FB" panose="020B0503020202020204" pitchFamily="34" charset="0"/>
              </a:rPr>
              <a:t>(apabila aktivasi tidak bersamaan dengan Buku Simpel PIP Dikdasmen)</a:t>
            </a:r>
            <a:endParaRPr lang="en-US" sz="2800" dirty="0">
              <a:solidFill>
                <a:schemeClr val="accent6"/>
              </a:solidFill>
              <a:latin typeface="Agency FB" panose="020B0503020202020204" pitchFamily="34" charset="0"/>
            </a:endParaRPr>
          </a:p>
        </p:txBody>
      </p:sp>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3759" y="2604603"/>
            <a:ext cx="1201879" cy="361735"/>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2262" y="3544562"/>
            <a:ext cx="1226077" cy="594498"/>
          </a:xfrm>
          <a:prstGeom prst="rect">
            <a:avLst/>
          </a:prstGeom>
        </p:spPr>
      </p:pic>
      <p:sp>
        <p:nvSpPr>
          <p:cNvPr id="40" name="Rounded Rectangle 39"/>
          <p:cNvSpPr/>
          <p:nvPr/>
        </p:nvSpPr>
        <p:spPr>
          <a:xfrm>
            <a:off x="5360765" y="1702882"/>
            <a:ext cx="1449173" cy="3357327"/>
          </a:xfrm>
          <a:prstGeom prst="roundRect">
            <a:avLst/>
          </a:prstGeom>
          <a:noFill/>
          <a:ln w="50800">
            <a:solidFill>
              <a:srgbClr val="00B050"/>
            </a:solidFill>
            <a:prstDash val="sysDo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41" name="Picture 40"/>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676339" y="1968955"/>
            <a:ext cx="634860" cy="304598"/>
          </a:xfrm>
          <a:prstGeom prst="rect">
            <a:avLst/>
          </a:prstGeom>
        </p:spPr>
      </p:pic>
      <p:pic>
        <p:nvPicPr>
          <p:cNvPr id="42" name="Picture 4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24014" y="3203056"/>
            <a:ext cx="634860" cy="304598"/>
          </a:xfrm>
          <a:prstGeom prst="rect">
            <a:avLst/>
          </a:prstGeom>
        </p:spPr>
      </p:pic>
      <p:pic>
        <p:nvPicPr>
          <p:cNvPr id="47" name="Picture 4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689039" y="4349389"/>
            <a:ext cx="634860" cy="304598"/>
          </a:xfrm>
          <a:prstGeom prst="rect">
            <a:avLst/>
          </a:prstGeom>
        </p:spPr>
      </p:pic>
      <p:sp>
        <p:nvSpPr>
          <p:cNvPr id="7" name="Flowchart: Multidocument 6"/>
          <p:cNvSpPr/>
          <p:nvPr/>
        </p:nvSpPr>
        <p:spPr>
          <a:xfrm>
            <a:off x="2380301" y="1702881"/>
            <a:ext cx="2273916" cy="1372285"/>
          </a:xfrm>
          <a:prstGeom prst="flowChartMultidocument">
            <a:avLst/>
          </a:prstGeom>
          <a:solidFill>
            <a:schemeClr val="bg1">
              <a:lumMod val="85000"/>
            </a:schemeClr>
          </a:solidFill>
          <a:ln>
            <a:solidFill>
              <a:schemeClr val="bg1">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Identitas </a:t>
            </a:r>
            <a:r>
              <a:rPr lang="en-US" smtClean="0">
                <a:solidFill>
                  <a:schemeClr val="tx1"/>
                </a:solidFill>
              </a:rPr>
              <a:t>Pengenal</a:t>
            </a:r>
          </a:p>
          <a:p>
            <a:pPr algn="ctr"/>
            <a:r>
              <a:rPr lang="en-US" smtClean="0">
                <a:solidFill>
                  <a:schemeClr val="tx1"/>
                </a:solidFill>
              </a:rPr>
              <a:t>Peserta Didik</a:t>
            </a:r>
            <a:endParaRPr lang="en-US">
              <a:solidFill>
                <a:schemeClr val="tx1"/>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9597" y="3567902"/>
            <a:ext cx="2762371" cy="1492307"/>
          </a:xfrm>
          <a:prstGeom prst="rect">
            <a:avLst/>
          </a:prstGeom>
          <a:effectLst>
            <a:glow rad="228600">
              <a:schemeClr val="bg1">
                <a:lumMod val="50000"/>
                <a:alpha val="40000"/>
              </a:schemeClr>
            </a:glow>
          </a:effectLst>
          <a:scene3d>
            <a:camera prst="orthographicFront"/>
            <a:lightRig rig="threePt" dir="t"/>
          </a:scene3d>
          <a:sp3d>
            <a:bevelT/>
          </a:sp3d>
        </p:spPr>
      </p:pic>
      <p:sp>
        <p:nvSpPr>
          <p:cNvPr id="33" name="TextBox 32"/>
          <p:cNvSpPr txBox="1"/>
          <p:nvPr/>
        </p:nvSpPr>
        <p:spPr>
          <a:xfrm>
            <a:off x="1811199" y="3187303"/>
            <a:ext cx="2841249" cy="323165"/>
          </a:xfrm>
          <a:prstGeom prst="rect">
            <a:avLst/>
          </a:prstGeom>
          <a:solidFill>
            <a:schemeClr val="bg1"/>
          </a:solidFill>
        </p:spPr>
        <p:txBody>
          <a:bodyPr wrap="square" bIns="0" rtlCol="0" anchor="b" anchorCtr="0">
            <a:spAutoFit/>
          </a:bodyPr>
          <a:lstStyle/>
          <a:p>
            <a:pPr algn="ctr"/>
            <a:r>
              <a:rPr lang="en-US"/>
              <a:t>Buku </a:t>
            </a:r>
            <a:r>
              <a:rPr lang="en-US" smtClean="0"/>
              <a:t>SimPel PIP </a:t>
            </a:r>
            <a:r>
              <a:rPr lang="en-US"/>
              <a:t>Dikdasmen</a:t>
            </a:r>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2293577680"/>
              </p:ext>
            </p:extLst>
          </p:nvPr>
        </p:nvGraphicFramePr>
        <p:xfrm>
          <a:off x="1082566" y="5428431"/>
          <a:ext cx="10026868" cy="823575"/>
        </p:xfrm>
        <a:graphic>
          <a:graphicData uri="http://schemas.openxmlformats.org/drawingml/2006/table">
            <a:tbl>
              <a:tblPr firstRow="1" bandRow="1">
                <a:tableStyleId>{5C22544A-7EE6-4342-B048-85BDC9FD1C3A}</a:tableStyleId>
              </a:tblPr>
              <a:tblGrid>
                <a:gridCol w="10026868">
                  <a:extLst>
                    <a:ext uri="{9D8B030D-6E8A-4147-A177-3AD203B41FA5}">
                      <a16:colId xmlns:a16="http://schemas.microsoft.com/office/drawing/2014/main" val="2858524108"/>
                    </a:ext>
                  </a:extLst>
                </a:gridCol>
              </a:tblGrid>
              <a:tr h="823575">
                <a:tc>
                  <a:txBody>
                    <a:bodyPr/>
                    <a:lstStyle/>
                    <a:p>
                      <a:pPr algn="ctr"/>
                      <a:r>
                        <a:rPr lang="en-US" dirty="0" smtClean="0"/>
                        <a:t>KIP ATM </a:t>
                      </a:r>
                      <a:r>
                        <a:rPr lang="en-US" dirty="0" err="1" smtClean="0"/>
                        <a:t>diberikan</a:t>
                      </a:r>
                      <a:r>
                        <a:rPr lang="en-US" dirty="0" smtClean="0"/>
                        <a:t> </a:t>
                      </a:r>
                      <a:r>
                        <a:rPr lang="en-US" dirty="0" err="1" smtClean="0"/>
                        <a:t>kepada</a:t>
                      </a:r>
                      <a:r>
                        <a:rPr lang="en-US" dirty="0" smtClean="0"/>
                        <a:t> </a:t>
                      </a:r>
                      <a:r>
                        <a:rPr lang="en-US" dirty="0" err="1" smtClean="0"/>
                        <a:t>penerima</a:t>
                      </a:r>
                      <a:r>
                        <a:rPr lang="en-US" dirty="0" smtClean="0"/>
                        <a:t> PIP </a:t>
                      </a:r>
                      <a:r>
                        <a:rPr lang="en-US" dirty="0" err="1" smtClean="0"/>
                        <a:t>Dikdasmen</a:t>
                      </a:r>
                      <a:r>
                        <a:rPr lang="en-US" dirty="0" smtClean="0"/>
                        <a:t> yang </a:t>
                      </a:r>
                      <a:r>
                        <a:rPr lang="en-US" dirty="0" err="1" smtClean="0"/>
                        <a:t>berasal</a:t>
                      </a:r>
                      <a:r>
                        <a:rPr lang="en-US" dirty="0" smtClean="0"/>
                        <a:t> </a:t>
                      </a:r>
                      <a:r>
                        <a:rPr lang="en-US" dirty="0" err="1" smtClean="0"/>
                        <a:t>dari</a:t>
                      </a:r>
                      <a:r>
                        <a:rPr lang="en-US" dirty="0" smtClean="0"/>
                        <a:t> </a:t>
                      </a:r>
                      <a:br>
                        <a:rPr lang="en-US" dirty="0" smtClean="0"/>
                      </a:br>
                      <a:r>
                        <a:rPr lang="en-US" dirty="0" err="1" smtClean="0"/>
                        <a:t>keluarga</a:t>
                      </a:r>
                      <a:r>
                        <a:rPr lang="en-US" dirty="0" smtClean="0"/>
                        <a:t> </a:t>
                      </a:r>
                      <a:r>
                        <a:rPr lang="en-US" dirty="0" err="1" smtClean="0"/>
                        <a:t>miskin</a:t>
                      </a:r>
                      <a:r>
                        <a:rPr lang="en-US" dirty="0" smtClean="0"/>
                        <a:t>/</a:t>
                      </a:r>
                      <a:r>
                        <a:rPr lang="en-US" dirty="0" err="1" smtClean="0"/>
                        <a:t>rentan</a:t>
                      </a:r>
                      <a:r>
                        <a:rPr lang="en-US" dirty="0" smtClean="0"/>
                        <a:t> </a:t>
                      </a:r>
                      <a:r>
                        <a:rPr lang="en-US" dirty="0" err="1" smtClean="0"/>
                        <a:t>miskin</a:t>
                      </a:r>
                      <a:r>
                        <a:rPr lang="en-US" dirty="0" smtClean="0"/>
                        <a:t> yang </a:t>
                      </a:r>
                      <a:r>
                        <a:rPr lang="en-US" dirty="0" err="1" smtClean="0"/>
                        <a:t>terdata</a:t>
                      </a:r>
                      <a:r>
                        <a:rPr lang="en-US" dirty="0" smtClean="0"/>
                        <a:t> </a:t>
                      </a:r>
                      <a:r>
                        <a:rPr lang="en-US" dirty="0" err="1" smtClean="0"/>
                        <a:t>dalam</a:t>
                      </a:r>
                      <a:r>
                        <a:rPr lang="en-US" dirty="0" smtClean="0"/>
                        <a:t> DTKS</a:t>
                      </a:r>
                      <a:endParaRPr lang="en-US" dirty="0"/>
                    </a:p>
                  </a:txBody>
                  <a:tcPr marT="108000" marB="0">
                    <a:solidFill>
                      <a:schemeClr val="bg2">
                        <a:lumMod val="75000"/>
                      </a:schemeClr>
                    </a:solidFill>
                  </a:tcPr>
                </a:tc>
                <a:extLst>
                  <a:ext uri="{0D108BD9-81ED-4DB2-BD59-A6C34878D82A}">
                    <a16:rowId xmlns:a16="http://schemas.microsoft.com/office/drawing/2014/main" val="3581118904"/>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2646802959"/>
              </p:ext>
            </p:extLst>
          </p:nvPr>
        </p:nvGraphicFramePr>
        <p:xfrm>
          <a:off x="1681056" y="1044481"/>
          <a:ext cx="3007984" cy="416374"/>
        </p:xfrm>
        <a:graphic>
          <a:graphicData uri="http://schemas.openxmlformats.org/drawingml/2006/table">
            <a:tbl>
              <a:tblPr firstRow="1" bandRow="1">
                <a:tableStyleId>{5C22544A-7EE6-4342-B048-85BDC9FD1C3A}</a:tableStyleId>
              </a:tblPr>
              <a:tblGrid>
                <a:gridCol w="3007984">
                  <a:extLst>
                    <a:ext uri="{9D8B030D-6E8A-4147-A177-3AD203B41FA5}">
                      <a16:colId xmlns:a16="http://schemas.microsoft.com/office/drawing/2014/main" val="2858524108"/>
                    </a:ext>
                  </a:extLst>
                </a:gridCol>
              </a:tblGrid>
              <a:tr h="4163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Syarat</a:t>
                      </a:r>
                      <a:r>
                        <a:rPr lang="en-US" dirty="0" smtClean="0"/>
                        <a:t> </a:t>
                      </a:r>
                      <a:r>
                        <a:rPr lang="en-US" dirty="0" err="1" smtClean="0"/>
                        <a:t>Aktivasi</a:t>
                      </a:r>
                      <a:r>
                        <a:rPr lang="en-US" dirty="0" smtClean="0"/>
                        <a:t> KIP ATM</a:t>
                      </a:r>
                    </a:p>
                  </a:txBody>
                  <a:tcPr marT="72000">
                    <a:solidFill>
                      <a:schemeClr val="accent5">
                        <a:lumMod val="60000"/>
                        <a:lumOff val="40000"/>
                      </a:schemeClr>
                    </a:solidFill>
                  </a:tcPr>
                </a:tc>
                <a:extLst>
                  <a:ext uri="{0D108BD9-81ED-4DB2-BD59-A6C34878D82A}">
                    <a16:rowId xmlns:a16="http://schemas.microsoft.com/office/drawing/2014/main" val="3581118904"/>
                  </a:ext>
                </a:extLst>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3140834161"/>
              </p:ext>
            </p:extLst>
          </p:nvPr>
        </p:nvGraphicFramePr>
        <p:xfrm>
          <a:off x="7395163" y="1083871"/>
          <a:ext cx="2836229" cy="416374"/>
        </p:xfrm>
        <a:graphic>
          <a:graphicData uri="http://schemas.openxmlformats.org/drawingml/2006/table">
            <a:tbl>
              <a:tblPr firstRow="1" bandRow="1">
                <a:tableStyleId>{5C22544A-7EE6-4342-B048-85BDC9FD1C3A}</a:tableStyleId>
              </a:tblPr>
              <a:tblGrid>
                <a:gridCol w="2836229">
                  <a:extLst>
                    <a:ext uri="{9D8B030D-6E8A-4147-A177-3AD203B41FA5}">
                      <a16:colId xmlns:a16="http://schemas.microsoft.com/office/drawing/2014/main" val="2858524108"/>
                    </a:ext>
                  </a:extLst>
                </a:gridCol>
              </a:tblGrid>
              <a:tr h="416374">
                <a:tc>
                  <a:txBody>
                    <a:bodyPr/>
                    <a:lstStyle/>
                    <a:p>
                      <a:pPr algn="ctr"/>
                      <a:r>
                        <a:rPr lang="en-US" dirty="0" smtClean="0"/>
                        <a:t>KIP ATM (K</a:t>
                      </a:r>
                      <a:r>
                        <a:rPr lang="pl-PL" dirty="0" smtClean="0"/>
                        <a:t>artu </a:t>
                      </a:r>
                      <a:r>
                        <a:rPr lang="en-US" dirty="0" smtClean="0"/>
                        <a:t>D</a:t>
                      </a:r>
                      <a:r>
                        <a:rPr lang="pl-PL" dirty="0" smtClean="0"/>
                        <a:t>ebit KIP</a:t>
                      </a:r>
                      <a:r>
                        <a:rPr lang="en-US" dirty="0" smtClean="0"/>
                        <a:t>)</a:t>
                      </a:r>
                      <a:endParaRPr lang="en-US" dirty="0"/>
                    </a:p>
                  </a:txBody>
                  <a:tcPr marT="72000">
                    <a:solidFill>
                      <a:schemeClr val="accent5">
                        <a:lumMod val="60000"/>
                        <a:lumOff val="40000"/>
                      </a:schemeClr>
                    </a:solidFill>
                  </a:tcPr>
                </a:tc>
                <a:extLst>
                  <a:ext uri="{0D108BD9-81ED-4DB2-BD59-A6C34878D82A}">
                    <a16:rowId xmlns:a16="http://schemas.microsoft.com/office/drawing/2014/main" val="3581118904"/>
                  </a:ext>
                </a:extLst>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2668213779"/>
              </p:ext>
            </p:extLst>
          </p:nvPr>
        </p:nvGraphicFramePr>
        <p:xfrm>
          <a:off x="4923816" y="1064042"/>
          <a:ext cx="2323070" cy="416374"/>
        </p:xfrm>
        <a:graphic>
          <a:graphicData uri="http://schemas.openxmlformats.org/drawingml/2006/table">
            <a:tbl>
              <a:tblPr firstRow="1" bandRow="1">
                <a:tableStyleId>{5C22544A-7EE6-4342-B048-85BDC9FD1C3A}</a:tableStyleId>
              </a:tblPr>
              <a:tblGrid>
                <a:gridCol w="2323070">
                  <a:extLst>
                    <a:ext uri="{9D8B030D-6E8A-4147-A177-3AD203B41FA5}">
                      <a16:colId xmlns:a16="http://schemas.microsoft.com/office/drawing/2014/main" val="2858524108"/>
                    </a:ext>
                  </a:extLst>
                </a:gridCol>
              </a:tblGrid>
              <a:tr h="416374">
                <a:tc>
                  <a:txBody>
                    <a:bodyPr/>
                    <a:lstStyle/>
                    <a:p>
                      <a:pPr algn="ctr"/>
                      <a:r>
                        <a:rPr lang="en-US" dirty="0" smtClean="0"/>
                        <a:t>Proses </a:t>
                      </a:r>
                      <a:r>
                        <a:rPr lang="en-US" dirty="0" err="1" smtClean="0"/>
                        <a:t>Aktivasi</a:t>
                      </a:r>
                      <a:endParaRPr lang="en-US" dirty="0"/>
                    </a:p>
                  </a:txBody>
                  <a:tcPr marT="72000">
                    <a:solidFill>
                      <a:schemeClr val="accent5">
                        <a:lumMod val="60000"/>
                        <a:lumOff val="40000"/>
                      </a:schemeClr>
                    </a:solidFill>
                  </a:tcPr>
                </a:tc>
                <a:extLst>
                  <a:ext uri="{0D108BD9-81ED-4DB2-BD59-A6C34878D82A}">
                    <a16:rowId xmlns:a16="http://schemas.microsoft.com/office/drawing/2014/main" val="3581118904"/>
                  </a:ext>
                </a:extLst>
              </a:tr>
            </a:tbl>
          </a:graphicData>
        </a:graphic>
      </p:graphicFrame>
      <p:grpSp>
        <p:nvGrpSpPr>
          <p:cNvPr id="4" name="Group 3"/>
          <p:cNvGrpSpPr/>
          <p:nvPr/>
        </p:nvGrpSpPr>
        <p:grpSpPr>
          <a:xfrm>
            <a:off x="7485650" y="2147268"/>
            <a:ext cx="2970943" cy="2497097"/>
            <a:chOff x="7460250" y="2286968"/>
            <a:chExt cx="2970943" cy="2497097"/>
          </a:xfrm>
        </p:grpSpPr>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0250" y="2286968"/>
              <a:ext cx="2454569" cy="1576395"/>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90350" y="3235625"/>
              <a:ext cx="2440843" cy="1548440"/>
            </a:xfrm>
            <a:prstGeom prst="rect">
              <a:avLst/>
            </a:prstGeom>
          </p:spPr>
        </p:pic>
      </p:grpSp>
    </p:spTree>
    <p:extLst>
      <p:ext uri="{BB962C8B-B14F-4D97-AF65-F5344CB8AC3E}">
        <p14:creationId xmlns:p14="http://schemas.microsoft.com/office/powerpoint/2010/main" val="4276404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92673" y="166797"/>
            <a:ext cx="5656182" cy="607332"/>
          </a:xfrm>
          <a:gradFill>
            <a:gsLst>
              <a:gs pos="94000">
                <a:schemeClr val="bg2"/>
              </a:gs>
              <a:gs pos="88000">
                <a:schemeClr val="bg1"/>
              </a:gs>
            </a:gsLst>
            <a:lin ang="10800000" scaled="0"/>
          </a:gradFill>
        </p:spPr>
        <p:txBody>
          <a:bodyPr wrap="none" tIns="54000" bIns="0">
            <a:noAutofit/>
            <a:scene3d>
              <a:camera prst="orthographicFront"/>
              <a:lightRig rig="threePt" dir="t"/>
            </a:scene3d>
            <a:sp3d extrusionH="57150">
              <a:bevelT h="25400" prst="softRound"/>
            </a:sp3d>
          </a:bodyPr>
          <a:lstStyle/>
          <a:p>
            <a:r>
              <a:rPr lang="pt-BR" sz="4000" dirty="0" smtClean="0">
                <a:latin typeface="Agency FB" panose="020B0503020202020204" pitchFamily="34" charset="0"/>
              </a:rPr>
              <a:t>Penarikan Dana PIP Dikdasmen</a:t>
            </a:r>
            <a:endParaRPr lang="en-US" sz="2800" dirty="0">
              <a:solidFill>
                <a:schemeClr val="bg2"/>
              </a:solidFill>
              <a:latin typeface="Agency FB" panose="020B0503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58326418"/>
              </p:ext>
            </p:extLst>
          </p:nvPr>
        </p:nvGraphicFramePr>
        <p:xfrm>
          <a:off x="969205" y="1065628"/>
          <a:ext cx="7518486" cy="473561"/>
        </p:xfrm>
        <a:graphic>
          <a:graphicData uri="http://schemas.openxmlformats.org/drawingml/2006/table">
            <a:tbl>
              <a:tblPr firstRow="1" bandRow="1">
                <a:tableStyleId>{073A0DAA-6AF3-43AB-8588-CEC1D06C72B9}</a:tableStyleId>
              </a:tblPr>
              <a:tblGrid>
                <a:gridCol w="7518486">
                  <a:extLst>
                    <a:ext uri="{9D8B030D-6E8A-4147-A177-3AD203B41FA5}">
                      <a16:colId xmlns:a16="http://schemas.microsoft.com/office/drawing/2014/main" val="2353179625"/>
                    </a:ext>
                  </a:extLst>
                </a:gridCol>
              </a:tblGrid>
              <a:tr h="473561">
                <a:tc>
                  <a:txBody>
                    <a:bodyPr/>
                    <a:lstStyle/>
                    <a:p>
                      <a:r>
                        <a:rPr lang="en-US" dirty="0" err="1" smtClean="0"/>
                        <a:t>Menggunakan</a:t>
                      </a:r>
                      <a:r>
                        <a:rPr lang="en-US" dirty="0" smtClean="0"/>
                        <a:t> </a:t>
                      </a:r>
                      <a:r>
                        <a:rPr lang="en-US" dirty="0" err="1" smtClean="0"/>
                        <a:t>Buku</a:t>
                      </a:r>
                      <a:r>
                        <a:rPr lang="en-US" dirty="0" smtClean="0"/>
                        <a:t> </a:t>
                      </a:r>
                      <a:r>
                        <a:rPr lang="en-US" dirty="0" err="1" smtClean="0"/>
                        <a:t>Simpel</a:t>
                      </a:r>
                      <a:r>
                        <a:rPr lang="en-US" dirty="0" smtClean="0"/>
                        <a:t> PIP </a:t>
                      </a:r>
                      <a:r>
                        <a:rPr lang="en-US" dirty="0" err="1" smtClean="0"/>
                        <a:t>Dikdsamen</a:t>
                      </a:r>
                      <a:endParaRPr lang="en-US" dirty="0"/>
                    </a:p>
                  </a:txBody>
                  <a:tcPr marT="108000" marB="36000">
                    <a:solidFill>
                      <a:schemeClr val="bg2">
                        <a:lumMod val="25000"/>
                      </a:schemeClr>
                    </a:solidFill>
                  </a:tcPr>
                </a:tc>
                <a:extLst>
                  <a:ext uri="{0D108BD9-81ED-4DB2-BD59-A6C34878D82A}">
                    <a16:rowId xmlns:a16="http://schemas.microsoft.com/office/drawing/2014/main" val="128850855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55302015"/>
              </p:ext>
            </p:extLst>
          </p:nvPr>
        </p:nvGraphicFramePr>
        <p:xfrm>
          <a:off x="969205" y="1644635"/>
          <a:ext cx="7518485" cy="3370990"/>
        </p:xfrm>
        <a:graphic>
          <a:graphicData uri="http://schemas.openxmlformats.org/drawingml/2006/table">
            <a:tbl>
              <a:tblPr firstRow="1" bandRow="1">
                <a:tableStyleId>{073A0DAA-6AF3-43AB-8588-CEC1D06C72B9}</a:tableStyleId>
              </a:tblPr>
              <a:tblGrid>
                <a:gridCol w="7518485">
                  <a:extLst>
                    <a:ext uri="{9D8B030D-6E8A-4147-A177-3AD203B41FA5}">
                      <a16:colId xmlns:a16="http://schemas.microsoft.com/office/drawing/2014/main" val="301321172"/>
                    </a:ext>
                  </a:extLst>
                </a:gridCol>
              </a:tblGrid>
              <a:tr h="473561">
                <a:tc>
                  <a:txBody>
                    <a:bodyPr/>
                    <a:lstStyle/>
                    <a:p>
                      <a:r>
                        <a:rPr lang="en-US" dirty="0" err="1" smtClean="0"/>
                        <a:t>Identitas</a:t>
                      </a:r>
                      <a:r>
                        <a:rPr lang="en-US" dirty="0" smtClean="0"/>
                        <a:t> </a:t>
                      </a:r>
                      <a:r>
                        <a:rPr lang="en-US" dirty="0" err="1" smtClean="0"/>
                        <a:t>Pengenal</a:t>
                      </a:r>
                      <a:r>
                        <a:rPr lang="en-US" dirty="0" smtClean="0"/>
                        <a:t> </a:t>
                      </a:r>
                      <a:r>
                        <a:rPr lang="en-US" dirty="0" err="1" smtClean="0"/>
                        <a:t>Peserta</a:t>
                      </a:r>
                      <a:r>
                        <a:rPr lang="en-US" baseline="0" dirty="0" smtClean="0"/>
                        <a:t> </a:t>
                      </a:r>
                      <a:r>
                        <a:rPr lang="en-US" baseline="0" dirty="0" err="1" smtClean="0"/>
                        <a:t>Didik</a:t>
                      </a:r>
                      <a:endParaRPr lang="en-US" dirty="0"/>
                    </a:p>
                  </a:txBody>
                  <a:tcPr marT="108000" marB="36000">
                    <a:solidFill>
                      <a:schemeClr val="bg2">
                        <a:lumMod val="25000"/>
                      </a:schemeClr>
                    </a:solidFill>
                  </a:tcPr>
                </a:tc>
                <a:extLst>
                  <a:ext uri="{0D108BD9-81ED-4DB2-BD59-A6C34878D82A}">
                    <a16:rowId xmlns:a16="http://schemas.microsoft.com/office/drawing/2014/main" val="1036213844"/>
                  </a:ext>
                </a:extLst>
              </a:tr>
              <a:tr h="473561">
                <a:tc>
                  <a:txBody>
                    <a:bodyPr/>
                    <a:lstStyle/>
                    <a:p>
                      <a:pPr marL="177800" indent="-177800">
                        <a:buFont typeface="Arial" panose="020B0604020202020204" pitchFamily="34" charset="0"/>
                        <a:buChar char="•"/>
                      </a:pPr>
                      <a:r>
                        <a:rPr lang="en-US" dirty="0" err="1" smtClean="0"/>
                        <a:t>Identitas</a:t>
                      </a:r>
                      <a:r>
                        <a:rPr lang="en-US" dirty="0" smtClean="0"/>
                        <a:t> PD</a:t>
                      </a:r>
                      <a:r>
                        <a:rPr lang="en-US" baseline="0" dirty="0" smtClean="0"/>
                        <a:t> </a:t>
                      </a:r>
                      <a:r>
                        <a:rPr lang="en-US" baseline="0" dirty="0" err="1" smtClean="0"/>
                        <a:t>Dikmen</a:t>
                      </a:r>
                      <a:r>
                        <a:rPr lang="en-US" baseline="0" dirty="0" smtClean="0"/>
                        <a:t> (</a:t>
                      </a:r>
                      <a:r>
                        <a:rPr lang="en-US" dirty="0" smtClean="0"/>
                        <a:t>SMA, SMALB, SMK, </a:t>
                      </a:r>
                      <a:r>
                        <a:rPr lang="en-US" dirty="0" err="1" smtClean="0"/>
                        <a:t>Paket</a:t>
                      </a:r>
                      <a:r>
                        <a:rPr lang="en-US" dirty="0" smtClean="0"/>
                        <a:t> C), </a:t>
                      </a:r>
                      <a:r>
                        <a:rPr lang="en-US" dirty="0" err="1" smtClean="0">
                          <a:solidFill>
                            <a:srgbClr val="C00000"/>
                          </a:solidFill>
                          <a:effectLst/>
                        </a:rPr>
                        <a:t>salah</a:t>
                      </a:r>
                      <a:r>
                        <a:rPr lang="en-US" dirty="0" smtClean="0">
                          <a:solidFill>
                            <a:srgbClr val="C00000"/>
                          </a:solidFill>
                          <a:effectLst/>
                        </a:rPr>
                        <a:t> </a:t>
                      </a:r>
                      <a:r>
                        <a:rPr lang="en-US" dirty="0" err="1" smtClean="0">
                          <a:solidFill>
                            <a:srgbClr val="C00000"/>
                          </a:solidFill>
                          <a:effectLst/>
                        </a:rPr>
                        <a:t>satu</a:t>
                      </a:r>
                      <a:r>
                        <a:rPr lang="en-US" dirty="0" smtClean="0">
                          <a:solidFill>
                            <a:srgbClr val="C00000"/>
                          </a:solidFill>
                          <a:effectLst/>
                        </a:rPr>
                        <a:t> </a:t>
                      </a:r>
                      <a:r>
                        <a:rPr lang="en-US" dirty="0" err="1" smtClean="0">
                          <a:solidFill>
                            <a:srgbClr val="C00000"/>
                          </a:solidFill>
                          <a:effectLst/>
                        </a:rPr>
                        <a:t>dari</a:t>
                      </a:r>
                      <a:r>
                        <a:rPr lang="en-US" dirty="0" smtClean="0">
                          <a:solidFill>
                            <a:srgbClr val="C00000"/>
                          </a:solidFill>
                          <a:effectLst/>
                        </a:rPr>
                        <a:t> </a:t>
                      </a:r>
                      <a:r>
                        <a:rPr lang="en-US" dirty="0" smtClean="0">
                          <a:solidFill>
                            <a:srgbClr val="C00000"/>
                          </a:solidFill>
                        </a:rPr>
                        <a:t>:</a:t>
                      </a:r>
                      <a:endParaRPr lang="en-US" dirty="0">
                        <a:solidFill>
                          <a:srgbClr val="C00000"/>
                        </a:solidFill>
                      </a:endParaRPr>
                    </a:p>
                  </a:txBody>
                  <a:tcPr marT="108000" marB="36000">
                    <a:solidFill>
                      <a:schemeClr val="accent2">
                        <a:lumMod val="20000"/>
                        <a:lumOff val="80000"/>
                      </a:schemeClr>
                    </a:solidFill>
                  </a:tcPr>
                </a:tc>
                <a:extLst>
                  <a:ext uri="{0D108BD9-81ED-4DB2-BD59-A6C34878D82A}">
                    <a16:rowId xmlns:a16="http://schemas.microsoft.com/office/drawing/2014/main" val="2435929033"/>
                  </a:ext>
                </a:extLst>
              </a:tr>
              <a:tr h="473561">
                <a:tc>
                  <a:txBody>
                    <a:bodyPr/>
                    <a:lstStyle/>
                    <a:p>
                      <a:r>
                        <a:rPr lang="en-US" dirty="0" smtClean="0"/>
                        <a:t>KIP, </a:t>
                      </a:r>
                      <a:r>
                        <a:rPr lang="en-US" dirty="0" err="1" smtClean="0"/>
                        <a:t>Kartu</a:t>
                      </a:r>
                      <a:r>
                        <a:rPr lang="en-US" dirty="0" smtClean="0"/>
                        <a:t> </a:t>
                      </a:r>
                      <a:r>
                        <a:rPr lang="en-US" dirty="0" err="1" smtClean="0"/>
                        <a:t>Pelajar</a:t>
                      </a:r>
                      <a:r>
                        <a:rPr lang="en-US" dirty="0" smtClean="0"/>
                        <a:t>, KTP, KK </a:t>
                      </a:r>
                      <a:r>
                        <a:rPr lang="en-US" dirty="0" err="1" smtClean="0"/>
                        <a:t>atau</a:t>
                      </a:r>
                      <a:r>
                        <a:rPr lang="en-US" dirty="0" smtClean="0"/>
                        <a:t> </a:t>
                      </a:r>
                      <a:r>
                        <a:rPr lang="en-US" dirty="0" err="1" smtClean="0"/>
                        <a:t>surat</a:t>
                      </a:r>
                      <a:r>
                        <a:rPr lang="en-US" dirty="0" smtClean="0"/>
                        <a:t> </a:t>
                      </a:r>
                      <a:r>
                        <a:rPr lang="en-US" dirty="0" err="1" smtClean="0"/>
                        <a:t>keterangan</a:t>
                      </a:r>
                      <a:r>
                        <a:rPr lang="en-US" dirty="0" smtClean="0"/>
                        <a:t> </a:t>
                      </a:r>
                      <a:r>
                        <a:rPr lang="en-US" dirty="0" err="1" smtClean="0"/>
                        <a:t>domisili</a:t>
                      </a:r>
                      <a:r>
                        <a:rPr lang="en-US" dirty="0" smtClean="0"/>
                        <a:t> </a:t>
                      </a:r>
                      <a:r>
                        <a:rPr lang="en-US" dirty="0" err="1" smtClean="0"/>
                        <a:t>dari</a:t>
                      </a:r>
                      <a:r>
                        <a:rPr lang="en-US" dirty="0" smtClean="0"/>
                        <a:t> </a:t>
                      </a:r>
                      <a:r>
                        <a:rPr lang="en-US" dirty="0" err="1" smtClean="0"/>
                        <a:t>Kades</a:t>
                      </a:r>
                      <a:r>
                        <a:rPr lang="en-US" dirty="0" smtClean="0"/>
                        <a:t>/</a:t>
                      </a:r>
                      <a:r>
                        <a:rPr lang="en-US" dirty="0" err="1" smtClean="0"/>
                        <a:t>Lurah</a:t>
                      </a:r>
                      <a:endParaRPr lang="en-US" dirty="0"/>
                    </a:p>
                  </a:txBody>
                  <a:tcPr marT="108000" marB="36000">
                    <a:solidFill>
                      <a:schemeClr val="bg1"/>
                    </a:solidFill>
                  </a:tcPr>
                </a:tc>
                <a:extLst>
                  <a:ext uri="{0D108BD9-81ED-4DB2-BD59-A6C34878D82A}">
                    <a16:rowId xmlns:a16="http://schemas.microsoft.com/office/drawing/2014/main" val="1846455856"/>
                  </a:ext>
                </a:extLst>
              </a:tr>
              <a:tr h="473561">
                <a:tc>
                  <a:txBody>
                    <a:bodyPr/>
                    <a:lstStyle/>
                    <a:p>
                      <a:pPr marL="177800" indent="-177800">
                        <a:buFont typeface="Arial" panose="020B0604020202020204" pitchFamily="34" charset="0"/>
                        <a:buChar char="•"/>
                      </a:pPr>
                      <a:r>
                        <a:rPr lang="en-US" dirty="0" err="1" smtClean="0"/>
                        <a:t>Identitas</a:t>
                      </a:r>
                      <a:r>
                        <a:rPr lang="en-US" dirty="0" smtClean="0"/>
                        <a:t> PD </a:t>
                      </a:r>
                      <a:r>
                        <a:rPr lang="en-US" dirty="0" err="1" smtClean="0"/>
                        <a:t>Dikdas</a:t>
                      </a:r>
                      <a:r>
                        <a:rPr lang="en-US" dirty="0" smtClean="0"/>
                        <a:t> (SD, SDLB, </a:t>
                      </a:r>
                      <a:r>
                        <a:rPr lang="en-US" dirty="0" err="1" smtClean="0"/>
                        <a:t>Paket</a:t>
                      </a:r>
                      <a:r>
                        <a:rPr lang="en-US" dirty="0" smtClean="0"/>
                        <a:t> A, SMP, SMPLB, </a:t>
                      </a:r>
                      <a:r>
                        <a:rPr lang="en-US" dirty="0" err="1" smtClean="0"/>
                        <a:t>Paket</a:t>
                      </a:r>
                      <a:r>
                        <a:rPr lang="en-US" dirty="0" smtClean="0"/>
                        <a:t> B)</a:t>
                      </a:r>
                      <a:endParaRPr lang="en-US" dirty="0"/>
                    </a:p>
                  </a:txBody>
                  <a:tcPr marT="108000" marB="36000">
                    <a:solidFill>
                      <a:schemeClr val="accent2">
                        <a:lumMod val="20000"/>
                        <a:lumOff val="80000"/>
                      </a:schemeClr>
                    </a:solidFill>
                  </a:tcPr>
                </a:tc>
                <a:extLst>
                  <a:ext uri="{0D108BD9-81ED-4DB2-BD59-A6C34878D82A}">
                    <a16:rowId xmlns:a16="http://schemas.microsoft.com/office/drawing/2014/main" val="2696405291"/>
                  </a:ext>
                </a:extLst>
              </a:tr>
              <a:tr h="784106">
                <a:tc>
                  <a:txBody>
                    <a:bodyPr/>
                    <a:lstStyle/>
                    <a:p>
                      <a:pPr>
                        <a:tabLst>
                          <a:tab pos="1346200" algn="l"/>
                          <a:tab pos="1524000" algn="l"/>
                        </a:tabLst>
                      </a:pPr>
                      <a:r>
                        <a:rPr lang="en-US" strike="noStrike" dirty="0" err="1" smtClean="0">
                          <a:solidFill>
                            <a:srgbClr val="C00000"/>
                          </a:solidFill>
                          <a:effectLst/>
                        </a:rPr>
                        <a:t>harus</a:t>
                      </a:r>
                      <a:r>
                        <a:rPr lang="en-US" strike="noStrike" baseline="0" dirty="0" smtClean="0">
                          <a:solidFill>
                            <a:srgbClr val="C00000"/>
                          </a:solidFill>
                          <a:effectLst/>
                        </a:rPr>
                        <a:t> </a:t>
                      </a:r>
                      <a:r>
                        <a:rPr lang="en-US" strike="noStrike" baseline="0" dirty="0" err="1" smtClean="0">
                          <a:solidFill>
                            <a:srgbClr val="C00000"/>
                          </a:solidFill>
                          <a:effectLst/>
                        </a:rPr>
                        <a:t>l</a:t>
                      </a:r>
                      <a:r>
                        <a:rPr lang="en-US" strike="noStrike" dirty="0" err="1" smtClean="0">
                          <a:solidFill>
                            <a:srgbClr val="C00000"/>
                          </a:solidFill>
                          <a:effectLst/>
                        </a:rPr>
                        <a:t>engkap</a:t>
                      </a:r>
                      <a:r>
                        <a:rPr lang="en-US" strike="noStrike" dirty="0" smtClean="0"/>
                        <a:t>	</a:t>
                      </a:r>
                      <a:r>
                        <a:rPr lang="en-US" u="none" strike="noStrike" dirty="0" smtClean="0"/>
                        <a:t>KTP </a:t>
                      </a:r>
                      <a:r>
                        <a:rPr lang="en-US" u="none" strike="noStrike" dirty="0" err="1" smtClean="0"/>
                        <a:t>ortu</a:t>
                      </a:r>
                      <a:r>
                        <a:rPr lang="en-US" u="none" strike="noStrike" dirty="0" smtClean="0"/>
                        <a:t>/</a:t>
                      </a:r>
                      <a:r>
                        <a:rPr lang="en-US" u="none" strike="noStrike" dirty="0" err="1" smtClean="0"/>
                        <a:t>wali</a:t>
                      </a:r>
                      <a:r>
                        <a:rPr lang="en-US" u="none" strike="noStrike" dirty="0" smtClean="0"/>
                        <a:t> </a:t>
                      </a:r>
                      <a:r>
                        <a:rPr lang="en-US" u="none" strike="noStrike" dirty="0" err="1" smtClean="0"/>
                        <a:t>dan</a:t>
                      </a:r>
                      <a:r>
                        <a:rPr lang="en-US" u="none" strike="noStrike" dirty="0" smtClean="0"/>
                        <a:t> KK, </a:t>
                      </a:r>
                      <a:r>
                        <a:rPr lang="en-US" u="none" strike="noStrike" dirty="0" err="1" smtClean="0"/>
                        <a:t>apabila</a:t>
                      </a:r>
                      <a:r>
                        <a:rPr lang="en-US" u="none" strike="noStrike" dirty="0" smtClean="0"/>
                        <a:t> </a:t>
                      </a:r>
                      <a:r>
                        <a:rPr lang="en-US" u="none" strike="noStrike" dirty="0" err="1" smtClean="0"/>
                        <a:t>tidak</a:t>
                      </a:r>
                      <a:r>
                        <a:rPr lang="en-US" u="none" strike="noStrike" dirty="0" smtClean="0"/>
                        <a:t> </a:t>
                      </a:r>
                      <a:r>
                        <a:rPr lang="en-US" u="none" strike="noStrike" dirty="0" err="1" smtClean="0"/>
                        <a:t>lengkap</a:t>
                      </a:r>
                      <a:r>
                        <a:rPr lang="en-US" u="none" strike="noStrike" dirty="0" smtClean="0"/>
                        <a:t> </a:t>
                      </a:r>
                      <a:r>
                        <a:rPr lang="en-US" u="none" strike="noStrike" dirty="0" err="1" smtClean="0"/>
                        <a:t>maka</a:t>
                      </a:r>
                      <a:r>
                        <a:rPr lang="en-US" u="none" strike="noStrike" dirty="0" smtClean="0"/>
                        <a:t> </a:t>
                      </a:r>
                      <a:r>
                        <a:rPr lang="en-US" u="none" strike="noStrike" dirty="0" err="1" smtClean="0"/>
                        <a:t>dibuktikan</a:t>
                      </a:r>
                      <a:r>
                        <a:rPr lang="en-US" u="none" strike="noStrike" dirty="0" smtClean="0"/>
                        <a:t> </a:t>
                      </a:r>
                      <a:r>
                        <a:rPr lang="en-US" u="none" strike="noStrike" dirty="0" err="1" smtClean="0"/>
                        <a:t>dengan</a:t>
                      </a:r>
                      <a:r>
                        <a:rPr lang="en-US" u="none" strike="noStrike" dirty="0" smtClean="0"/>
                        <a:t> </a:t>
                      </a:r>
                      <a:r>
                        <a:rPr lang="en-US" u="none" strike="noStrike" dirty="0" err="1" smtClean="0"/>
                        <a:t>surat</a:t>
                      </a:r>
                      <a:r>
                        <a:rPr lang="en-US" u="none" strike="noStrike" dirty="0" smtClean="0"/>
                        <a:t> </a:t>
                      </a:r>
                      <a:r>
                        <a:rPr lang="en-US" u="none" strike="noStrike" dirty="0" err="1" smtClean="0"/>
                        <a:t>keterangan</a:t>
                      </a:r>
                      <a:r>
                        <a:rPr lang="en-US" u="none" strike="noStrike" dirty="0" smtClean="0"/>
                        <a:t> </a:t>
                      </a:r>
                      <a:r>
                        <a:rPr lang="en-US" u="none" strike="noStrike" dirty="0" err="1" smtClean="0"/>
                        <a:t>dari</a:t>
                      </a:r>
                      <a:r>
                        <a:rPr lang="en-US" u="none" strike="noStrike" dirty="0" smtClean="0"/>
                        <a:t> apparat </a:t>
                      </a:r>
                      <a:r>
                        <a:rPr lang="en-US" u="none" strike="noStrike" dirty="0" err="1" smtClean="0"/>
                        <a:t>pemerintah</a:t>
                      </a:r>
                      <a:r>
                        <a:rPr lang="en-US" u="none" strike="noStrike" dirty="0" smtClean="0"/>
                        <a:t> </a:t>
                      </a:r>
                      <a:r>
                        <a:rPr lang="en-US" u="none" strike="noStrike" dirty="0" err="1" smtClean="0"/>
                        <a:t>sesuai</a:t>
                      </a:r>
                      <a:r>
                        <a:rPr lang="en-US" u="none" strike="noStrike" dirty="0" smtClean="0"/>
                        <a:t> </a:t>
                      </a:r>
                      <a:r>
                        <a:rPr lang="en-US" u="none" strike="noStrike" dirty="0" err="1" smtClean="0"/>
                        <a:t>domisili</a:t>
                      </a:r>
                      <a:r>
                        <a:rPr lang="en-US" u="none" strike="noStrike" dirty="0" smtClean="0"/>
                        <a:t>.</a:t>
                      </a:r>
                    </a:p>
                  </a:txBody>
                  <a:tcPr marT="108000" marB="36000">
                    <a:solidFill>
                      <a:schemeClr val="bg1"/>
                    </a:solidFill>
                  </a:tcPr>
                </a:tc>
                <a:extLst>
                  <a:ext uri="{0D108BD9-81ED-4DB2-BD59-A6C34878D82A}">
                    <a16:rowId xmlns:a16="http://schemas.microsoft.com/office/drawing/2014/main" val="68647829"/>
                  </a:ext>
                </a:extLst>
              </a:tr>
              <a:tr h="473561">
                <a:tc>
                  <a:txBody>
                    <a:bodyPr/>
                    <a:lstStyle/>
                    <a:p>
                      <a:pPr>
                        <a:tabLst>
                          <a:tab pos="1346200" algn="l"/>
                          <a:tab pos="1524000" algn="l"/>
                        </a:tabLst>
                      </a:pPr>
                      <a:r>
                        <a:rPr lang="en-US" strike="noStrike" baseline="0" dirty="0" smtClean="0">
                          <a:solidFill>
                            <a:schemeClr val="tx1"/>
                          </a:solidFill>
                        </a:rPr>
                        <a:t>PD </a:t>
                      </a:r>
                      <a:r>
                        <a:rPr lang="en-US" strike="noStrike" baseline="0" dirty="0" err="1" smtClean="0">
                          <a:solidFill>
                            <a:schemeClr val="tx1"/>
                          </a:solidFill>
                        </a:rPr>
                        <a:t>Dikdas</a:t>
                      </a:r>
                      <a:r>
                        <a:rPr lang="en-US" strike="noStrike" baseline="0" dirty="0" smtClean="0">
                          <a:solidFill>
                            <a:schemeClr val="tx1"/>
                          </a:solidFill>
                        </a:rPr>
                        <a:t> </a:t>
                      </a:r>
                      <a:r>
                        <a:rPr lang="en-US" strike="noStrike" baseline="0" dirty="0" err="1" smtClean="0">
                          <a:solidFill>
                            <a:schemeClr val="tx1"/>
                          </a:solidFill>
                        </a:rPr>
                        <a:t>harus</a:t>
                      </a:r>
                      <a:r>
                        <a:rPr lang="en-US" strike="noStrike" baseline="0" dirty="0" smtClean="0">
                          <a:solidFill>
                            <a:schemeClr val="tx1"/>
                          </a:solidFill>
                        </a:rPr>
                        <a:t> </a:t>
                      </a:r>
                      <a:r>
                        <a:rPr lang="en-US" strike="noStrike" baseline="0" dirty="0" err="1" smtClean="0">
                          <a:solidFill>
                            <a:schemeClr val="tx1"/>
                          </a:solidFill>
                        </a:rPr>
                        <a:t>didampingi</a:t>
                      </a:r>
                      <a:r>
                        <a:rPr lang="en-US" strike="noStrike" baseline="0" dirty="0" smtClean="0">
                          <a:solidFill>
                            <a:schemeClr val="tx1"/>
                          </a:solidFill>
                        </a:rPr>
                        <a:t> </a:t>
                      </a:r>
                      <a:r>
                        <a:rPr lang="en-US" strike="noStrike" baseline="0" dirty="0" err="1" smtClean="0">
                          <a:solidFill>
                            <a:schemeClr val="tx1"/>
                          </a:solidFill>
                        </a:rPr>
                        <a:t>oleh</a:t>
                      </a:r>
                      <a:r>
                        <a:rPr lang="en-US" strike="noStrike" baseline="0" dirty="0" smtClean="0">
                          <a:solidFill>
                            <a:schemeClr val="tx1"/>
                          </a:solidFill>
                        </a:rPr>
                        <a:t> </a:t>
                      </a:r>
                      <a:r>
                        <a:rPr lang="en-US" strike="noStrike" baseline="0" dirty="0" err="1" smtClean="0">
                          <a:solidFill>
                            <a:schemeClr val="tx1"/>
                          </a:solidFill>
                        </a:rPr>
                        <a:t>ortu</a:t>
                      </a:r>
                      <a:r>
                        <a:rPr lang="en-US" strike="noStrike" baseline="0" dirty="0" smtClean="0">
                          <a:solidFill>
                            <a:schemeClr val="tx1"/>
                          </a:solidFill>
                        </a:rPr>
                        <a:t>/</a:t>
                      </a:r>
                      <a:r>
                        <a:rPr lang="en-US" strike="noStrike" baseline="0" dirty="0" err="1" smtClean="0">
                          <a:solidFill>
                            <a:schemeClr val="tx1"/>
                          </a:solidFill>
                        </a:rPr>
                        <a:t>wali</a:t>
                      </a:r>
                      <a:r>
                        <a:rPr lang="en-US" strike="noStrike" baseline="0" dirty="0" smtClean="0">
                          <a:solidFill>
                            <a:schemeClr val="tx1"/>
                          </a:solidFill>
                        </a:rPr>
                        <a:t>, </a:t>
                      </a:r>
                      <a:r>
                        <a:rPr lang="en-US" strike="noStrike" baseline="0" dirty="0" err="1" smtClean="0">
                          <a:solidFill>
                            <a:schemeClr val="tx1"/>
                          </a:solidFill>
                        </a:rPr>
                        <a:t>jika</a:t>
                      </a:r>
                      <a:r>
                        <a:rPr lang="en-US" strike="noStrike" baseline="0" dirty="0" smtClean="0">
                          <a:solidFill>
                            <a:schemeClr val="tx1"/>
                          </a:solidFill>
                        </a:rPr>
                        <a:t> </a:t>
                      </a:r>
                      <a:r>
                        <a:rPr lang="en-US" strike="noStrike" baseline="0" dirty="0" err="1" smtClean="0">
                          <a:solidFill>
                            <a:schemeClr val="tx1"/>
                          </a:solidFill>
                        </a:rPr>
                        <a:t>tidak</a:t>
                      </a:r>
                      <a:r>
                        <a:rPr lang="en-US" strike="noStrike" baseline="0" dirty="0" smtClean="0">
                          <a:solidFill>
                            <a:schemeClr val="tx1"/>
                          </a:solidFill>
                        </a:rPr>
                        <a:t> </a:t>
                      </a:r>
                      <a:r>
                        <a:rPr lang="en-US" strike="noStrike" baseline="0" dirty="0" err="1" smtClean="0">
                          <a:solidFill>
                            <a:schemeClr val="tx1"/>
                          </a:solidFill>
                        </a:rPr>
                        <a:t>maka</a:t>
                      </a:r>
                      <a:r>
                        <a:rPr lang="en-US" strike="noStrike" baseline="0" dirty="0" smtClean="0">
                          <a:solidFill>
                            <a:schemeClr val="tx1"/>
                          </a:solidFill>
                        </a:rPr>
                        <a:t> </a:t>
                      </a:r>
                      <a:r>
                        <a:rPr lang="en-US" strike="noStrike" baseline="0" dirty="0" err="1" smtClean="0">
                          <a:solidFill>
                            <a:schemeClr val="tx1"/>
                          </a:solidFill>
                        </a:rPr>
                        <a:t>harus</a:t>
                      </a:r>
                      <a:r>
                        <a:rPr lang="en-US" strike="noStrike" baseline="0" dirty="0" smtClean="0">
                          <a:solidFill>
                            <a:schemeClr val="tx1"/>
                          </a:solidFill>
                        </a:rPr>
                        <a:t> </a:t>
                      </a:r>
                      <a:r>
                        <a:rPr lang="en-US" strike="noStrike" baseline="0" dirty="0" err="1" smtClean="0">
                          <a:solidFill>
                            <a:schemeClr val="tx1"/>
                          </a:solidFill>
                        </a:rPr>
                        <a:t>dikuasakan</a:t>
                      </a:r>
                      <a:r>
                        <a:rPr lang="en-US" strike="noStrike" baseline="0" dirty="0" smtClean="0">
                          <a:solidFill>
                            <a:schemeClr val="tx1"/>
                          </a:solidFill>
                        </a:rPr>
                        <a:t> </a:t>
                      </a:r>
                      <a:r>
                        <a:rPr lang="en-US" strike="noStrike" baseline="0" dirty="0" err="1" smtClean="0">
                          <a:solidFill>
                            <a:schemeClr val="tx1"/>
                          </a:solidFill>
                        </a:rPr>
                        <a:t>kepada</a:t>
                      </a:r>
                      <a:r>
                        <a:rPr lang="en-US" strike="noStrike" baseline="0" dirty="0" smtClean="0">
                          <a:solidFill>
                            <a:schemeClr val="tx1"/>
                          </a:solidFill>
                        </a:rPr>
                        <a:t> </a:t>
                      </a:r>
                      <a:r>
                        <a:rPr lang="en-US" strike="noStrike" baseline="0" dirty="0" err="1" smtClean="0">
                          <a:solidFill>
                            <a:schemeClr val="tx1"/>
                          </a:solidFill>
                        </a:rPr>
                        <a:t>kepala</a:t>
                      </a:r>
                      <a:r>
                        <a:rPr lang="en-US" strike="noStrike" baseline="0" dirty="0" smtClean="0">
                          <a:solidFill>
                            <a:schemeClr val="tx1"/>
                          </a:solidFill>
                        </a:rPr>
                        <a:t>/</a:t>
                      </a:r>
                      <a:r>
                        <a:rPr lang="en-US" strike="noStrike" baseline="0" dirty="0" err="1" smtClean="0">
                          <a:solidFill>
                            <a:schemeClr val="tx1"/>
                          </a:solidFill>
                        </a:rPr>
                        <a:t>bendahara</a:t>
                      </a:r>
                      <a:r>
                        <a:rPr lang="en-US" strike="noStrike" baseline="0" dirty="0" smtClean="0">
                          <a:solidFill>
                            <a:schemeClr val="tx1"/>
                          </a:solidFill>
                        </a:rPr>
                        <a:t>/guru </a:t>
                      </a:r>
                      <a:r>
                        <a:rPr lang="en-US" strike="noStrike" baseline="0" dirty="0" err="1" smtClean="0">
                          <a:solidFill>
                            <a:schemeClr val="tx1"/>
                          </a:solidFill>
                        </a:rPr>
                        <a:t>dari</a:t>
                      </a:r>
                      <a:r>
                        <a:rPr lang="en-US" strike="noStrike" baseline="0" dirty="0" smtClean="0">
                          <a:solidFill>
                            <a:schemeClr val="tx1"/>
                          </a:solidFill>
                        </a:rPr>
                        <a:t> </a:t>
                      </a:r>
                      <a:r>
                        <a:rPr lang="en-US" strike="noStrike" baseline="0" dirty="0" err="1" smtClean="0">
                          <a:solidFill>
                            <a:schemeClr val="tx1"/>
                          </a:solidFill>
                        </a:rPr>
                        <a:t>satuan</a:t>
                      </a:r>
                      <a:r>
                        <a:rPr lang="en-US" strike="noStrike" baseline="0" dirty="0" smtClean="0">
                          <a:solidFill>
                            <a:schemeClr val="tx1"/>
                          </a:solidFill>
                        </a:rPr>
                        <a:t> </a:t>
                      </a:r>
                      <a:r>
                        <a:rPr lang="en-US" strike="noStrike" baseline="0" dirty="0" err="1" smtClean="0">
                          <a:solidFill>
                            <a:schemeClr val="tx1"/>
                          </a:solidFill>
                        </a:rPr>
                        <a:t>pendidikan</a:t>
                      </a:r>
                      <a:endParaRPr lang="en-US" strike="noStrike" dirty="0">
                        <a:solidFill>
                          <a:schemeClr val="tx1"/>
                        </a:solidFill>
                      </a:endParaRPr>
                    </a:p>
                  </a:txBody>
                  <a:tcPr marT="108000" marB="36000">
                    <a:solidFill>
                      <a:schemeClr val="bg1"/>
                    </a:solidFill>
                  </a:tcPr>
                </a:tc>
                <a:extLst>
                  <a:ext uri="{0D108BD9-81ED-4DB2-BD59-A6C34878D82A}">
                    <a16:rowId xmlns:a16="http://schemas.microsoft.com/office/drawing/2014/main" val="271996734"/>
                  </a:ext>
                </a:extLst>
              </a:tr>
            </a:tbl>
          </a:graphicData>
        </a:graphic>
      </p:graphicFrame>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3520" y="2068797"/>
            <a:ext cx="1201879" cy="361735"/>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2023" y="3631064"/>
            <a:ext cx="1226077" cy="594498"/>
          </a:xfrm>
          <a:prstGeom prst="rect">
            <a:avLst/>
          </a:prstGeom>
        </p:spPr>
      </p:pic>
      <p:sp>
        <p:nvSpPr>
          <p:cNvPr id="40" name="Rounded Rectangle 39"/>
          <p:cNvSpPr/>
          <p:nvPr/>
        </p:nvSpPr>
        <p:spPr>
          <a:xfrm>
            <a:off x="8850526" y="1065629"/>
            <a:ext cx="1449173" cy="3730917"/>
          </a:xfrm>
          <a:prstGeom prst="roundRect">
            <a:avLst/>
          </a:prstGeom>
          <a:noFill/>
          <a:ln w="50800">
            <a:solidFill>
              <a:srgbClr val="00B050"/>
            </a:solidFill>
            <a:prstDash val="sysDo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41" name="Picture 40"/>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496300" y="1709455"/>
            <a:ext cx="306000" cy="304598"/>
          </a:xfrm>
          <a:prstGeom prst="rect">
            <a:avLst/>
          </a:prstGeom>
        </p:spPr>
      </p:pic>
      <p:pic>
        <p:nvPicPr>
          <p:cNvPr id="46" name="Picture 4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509000" y="1139739"/>
            <a:ext cx="306000" cy="304598"/>
          </a:xfrm>
          <a:prstGeom prst="rect">
            <a:avLst/>
          </a:prstGeom>
        </p:spPr>
      </p:pic>
      <p:pic>
        <p:nvPicPr>
          <p:cNvPr id="52" name="Picture 5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468829" y="5237218"/>
            <a:ext cx="306000" cy="30459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3311" y="2538275"/>
            <a:ext cx="1497764" cy="962068"/>
          </a:xfrm>
          <a:prstGeom prst="rect">
            <a:avLst/>
          </a:prstGeom>
          <a:scene3d>
            <a:camera prst="orthographicFront"/>
            <a:lightRig rig="threePt" dir="t"/>
          </a:scene3d>
          <a:sp3d>
            <a:bevelT w="101600" prst="riblet"/>
          </a:sp3d>
        </p:spPr>
      </p:pic>
      <p:pic>
        <p:nvPicPr>
          <p:cNvPr id="8" name="Picture 7"/>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1030" y="1016000"/>
            <a:ext cx="600508" cy="1261197"/>
          </a:xfrm>
          <a:prstGeom prst="rect">
            <a:avLst/>
          </a:prstGeom>
        </p:spPr>
      </p:pic>
      <p:pic>
        <p:nvPicPr>
          <p:cNvPr id="10" name="Picture 9"/>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30" y="5075075"/>
            <a:ext cx="774334" cy="1244711"/>
          </a:xfrm>
          <a:prstGeom prst="rect">
            <a:avLst/>
          </a:prstGeom>
        </p:spPr>
      </p:pic>
      <p:pic>
        <p:nvPicPr>
          <p:cNvPr id="31" name="Picture 30"/>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358595" y="5248233"/>
            <a:ext cx="306000" cy="304598"/>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3311" y="5172032"/>
            <a:ext cx="1497764" cy="962068"/>
          </a:xfrm>
          <a:prstGeom prst="rect">
            <a:avLst/>
          </a:prstGeom>
          <a:scene3d>
            <a:camera prst="orthographicFront"/>
            <a:lightRig rig="threePt" dir="t"/>
          </a:scene3d>
          <a:sp3d>
            <a:bevelT w="101600" prst="riblet"/>
          </a:sp3d>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14481" y="5203049"/>
            <a:ext cx="1522427" cy="1138392"/>
          </a:xfrm>
          <a:prstGeom prst="rect">
            <a:avLst/>
          </a:prstGeom>
          <a:ln w="50800">
            <a:solidFill>
              <a:srgbClr val="00B050"/>
            </a:solidFill>
            <a:prstDash val="sysDot"/>
          </a:ln>
          <a:effectLst/>
          <a:scene3d>
            <a:camera prst="orthographicFront"/>
            <a:lightRig rig="threePt" dir="t"/>
          </a:scene3d>
          <a:sp3d>
            <a:bevelT/>
          </a:sp3d>
        </p:spPr>
      </p:pic>
      <p:graphicFrame>
        <p:nvGraphicFramePr>
          <p:cNvPr id="14" name="Table 13"/>
          <p:cNvGraphicFramePr>
            <a:graphicFrameLocks noGrp="1"/>
          </p:cNvGraphicFramePr>
          <p:nvPr>
            <p:extLst>
              <p:ext uri="{D42A27DB-BD31-4B8C-83A1-F6EECF244321}">
                <p14:modId xmlns:p14="http://schemas.microsoft.com/office/powerpoint/2010/main" val="3628998536"/>
              </p:ext>
            </p:extLst>
          </p:nvPr>
        </p:nvGraphicFramePr>
        <p:xfrm>
          <a:off x="1004076" y="5158714"/>
          <a:ext cx="7478149" cy="1115578"/>
        </p:xfrm>
        <a:graphic>
          <a:graphicData uri="http://schemas.openxmlformats.org/drawingml/2006/table">
            <a:tbl>
              <a:tblPr firstRow="1" bandRow="1">
                <a:tableStyleId>{073A0DAA-6AF3-43AB-8588-CEC1D06C72B9}</a:tableStyleId>
              </a:tblPr>
              <a:tblGrid>
                <a:gridCol w="7478149">
                  <a:extLst>
                    <a:ext uri="{9D8B030D-6E8A-4147-A177-3AD203B41FA5}">
                      <a16:colId xmlns:a16="http://schemas.microsoft.com/office/drawing/2014/main" val="3505154856"/>
                    </a:ext>
                  </a:extLst>
                </a:gridCol>
              </a:tblGrid>
              <a:tr h="4754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Menggunakan</a:t>
                      </a:r>
                      <a:r>
                        <a:rPr lang="en-US" dirty="0" smtClean="0"/>
                        <a:t> KIP ATM (</a:t>
                      </a:r>
                      <a:r>
                        <a:rPr lang="en-US" dirty="0" err="1" smtClean="0"/>
                        <a:t>Kartu</a:t>
                      </a:r>
                      <a:r>
                        <a:rPr lang="en-US" dirty="0" smtClean="0"/>
                        <a:t> Debit KIP)</a:t>
                      </a:r>
                    </a:p>
                  </a:txBody>
                  <a:tcPr marT="108000" marB="0">
                    <a:solidFill>
                      <a:schemeClr val="bg2">
                        <a:lumMod val="25000"/>
                      </a:schemeClr>
                    </a:solidFill>
                  </a:tcPr>
                </a:tc>
                <a:extLst>
                  <a:ext uri="{0D108BD9-81ED-4DB2-BD59-A6C34878D82A}">
                    <a16:rowId xmlns:a16="http://schemas.microsoft.com/office/drawing/2014/main" val="2084491973"/>
                  </a:ext>
                </a:extLst>
              </a:tr>
              <a:tr h="475498">
                <a:tc>
                  <a:txBody>
                    <a:bodyPr/>
                    <a:lstStyle/>
                    <a:p>
                      <a:r>
                        <a:rPr lang="en-US" dirty="0" err="1" smtClean="0"/>
                        <a:t>Penarikan</a:t>
                      </a:r>
                      <a:r>
                        <a:rPr lang="en-US" dirty="0" smtClean="0"/>
                        <a:t> Dana PIP </a:t>
                      </a:r>
                      <a:r>
                        <a:rPr lang="en-US" dirty="0" err="1" smtClean="0"/>
                        <a:t>Dikdasmen</a:t>
                      </a:r>
                      <a:r>
                        <a:rPr lang="en-US" dirty="0" smtClean="0"/>
                        <a:t> </a:t>
                      </a:r>
                      <a:r>
                        <a:rPr lang="en-US" dirty="0" err="1" smtClean="0"/>
                        <a:t>menggunakan</a:t>
                      </a:r>
                      <a:r>
                        <a:rPr lang="en-US" dirty="0" smtClean="0"/>
                        <a:t> KIP ATM </a:t>
                      </a:r>
                      <a:r>
                        <a:rPr lang="en-US" dirty="0" err="1" smtClean="0"/>
                        <a:t>hanya</a:t>
                      </a:r>
                      <a:r>
                        <a:rPr lang="en-US" dirty="0" smtClean="0"/>
                        <a:t> </a:t>
                      </a:r>
                      <a:r>
                        <a:rPr lang="en-US" dirty="0" err="1" smtClean="0"/>
                        <a:t>dapat</a:t>
                      </a:r>
                      <a:r>
                        <a:rPr lang="en-US" dirty="0" smtClean="0"/>
                        <a:t> </a:t>
                      </a:r>
                      <a:r>
                        <a:rPr lang="en-US" dirty="0" err="1" smtClean="0"/>
                        <a:t>dilakukan</a:t>
                      </a:r>
                      <a:r>
                        <a:rPr lang="en-US" dirty="0" smtClean="0"/>
                        <a:t> </a:t>
                      </a:r>
                      <a:r>
                        <a:rPr lang="en-US" dirty="0" err="1" smtClean="0"/>
                        <a:t>oleh</a:t>
                      </a:r>
                      <a:r>
                        <a:rPr lang="en-US" dirty="0" smtClean="0"/>
                        <a:t> </a:t>
                      </a:r>
                      <a:r>
                        <a:rPr lang="en-US" dirty="0" err="1" smtClean="0"/>
                        <a:t>Peserta</a:t>
                      </a:r>
                      <a:r>
                        <a:rPr lang="en-US" dirty="0" smtClean="0"/>
                        <a:t> </a:t>
                      </a:r>
                      <a:r>
                        <a:rPr lang="en-US" dirty="0" err="1" smtClean="0"/>
                        <a:t>Didik</a:t>
                      </a:r>
                      <a:r>
                        <a:rPr lang="en-US" dirty="0" smtClean="0"/>
                        <a:t> </a:t>
                      </a:r>
                      <a:r>
                        <a:rPr lang="en-US" dirty="0" smtClean="0">
                          <a:sym typeface="Symbol" panose="05050102010706020507" pitchFamily="18" charset="2"/>
                        </a:rPr>
                        <a:t></a:t>
                      </a:r>
                      <a:r>
                        <a:rPr lang="en-US" baseline="0" dirty="0" err="1" smtClean="0">
                          <a:solidFill>
                            <a:srgbClr val="C00000"/>
                          </a:solidFill>
                          <a:sym typeface="Symbol" panose="05050102010706020507" pitchFamily="18" charset="2"/>
                        </a:rPr>
                        <a:t>tidak</a:t>
                      </a:r>
                      <a:r>
                        <a:rPr lang="en-US" baseline="0" dirty="0" smtClean="0">
                          <a:solidFill>
                            <a:srgbClr val="C00000"/>
                          </a:solidFill>
                          <a:sym typeface="Symbol" panose="05050102010706020507" pitchFamily="18" charset="2"/>
                        </a:rPr>
                        <a:t> </a:t>
                      </a:r>
                      <a:r>
                        <a:rPr lang="en-US" baseline="0" dirty="0" err="1" smtClean="0">
                          <a:solidFill>
                            <a:srgbClr val="C00000"/>
                          </a:solidFill>
                          <a:sym typeface="Symbol" panose="05050102010706020507" pitchFamily="18" charset="2"/>
                        </a:rPr>
                        <a:t>dapat</a:t>
                      </a:r>
                      <a:r>
                        <a:rPr lang="en-US" baseline="0" dirty="0" smtClean="0">
                          <a:solidFill>
                            <a:srgbClr val="C00000"/>
                          </a:solidFill>
                          <a:sym typeface="Symbol" panose="05050102010706020507" pitchFamily="18" charset="2"/>
                        </a:rPr>
                        <a:t> </a:t>
                      </a:r>
                      <a:r>
                        <a:rPr lang="en-US" baseline="0" dirty="0" err="1" smtClean="0">
                          <a:solidFill>
                            <a:srgbClr val="C00000"/>
                          </a:solidFill>
                          <a:sym typeface="Symbol" panose="05050102010706020507" pitchFamily="18" charset="2"/>
                        </a:rPr>
                        <a:t>dikuasakan</a:t>
                      </a:r>
                      <a:endParaRPr lang="en-US" dirty="0">
                        <a:solidFill>
                          <a:srgbClr val="C00000"/>
                        </a:solidFill>
                      </a:endParaRPr>
                    </a:p>
                  </a:txBody>
                  <a:tcPr>
                    <a:solidFill>
                      <a:schemeClr val="bg1"/>
                    </a:solidFill>
                  </a:tcPr>
                </a:tc>
                <a:extLst>
                  <a:ext uri="{0D108BD9-81ED-4DB2-BD59-A6C34878D82A}">
                    <a16:rowId xmlns:a16="http://schemas.microsoft.com/office/drawing/2014/main" val="2759224662"/>
                  </a:ext>
                </a:extLst>
              </a:tr>
            </a:tbl>
          </a:graphicData>
        </a:graphic>
      </p:graphicFrame>
      <p:sp>
        <p:nvSpPr>
          <p:cNvPr id="19" name="Rectangle 18"/>
          <p:cNvSpPr/>
          <p:nvPr/>
        </p:nvSpPr>
        <p:spPr>
          <a:xfrm>
            <a:off x="9070109" y="2641977"/>
            <a:ext cx="1003299" cy="721006"/>
          </a:xfrm>
          <a:prstGeom prst="rect">
            <a:avLst/>
          </a:prstGeom>
          <a:gradFill>
            <a:gsLst>
              <a:gs pos="0">
                <a:schemeClr val="bg1"/>
              </a:gs>
              <a:gs pos="99457">
                <a:schemeClr val="bg1"/>
              </a:gs>
              <a:gs pos="50000">
                <a:schemeClr val="bg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8938">
              <a:lnSpc>
                <a:spcPct val="90000"/>
              </a:lnSpc>
              <a:spcBef>
                <a:spcPct val="0"/>
              </a:spcBef>
              <a:spcAft>
                <a:spcPct val="35000"/>
              </a:spcAft>
            </a:pPr>
            <a:r>
              <a:rPr lang="en-US" sz="1400" smtClean="0">
                <a:solidFill>
                  <a:schemeClr val="tx1"/>
                </a:solidFill>
                <a:cs typeface="Segoe UI" panose="020B0502040204020203" pitchFamily="34" charset="0"/>
              </a:rPr>
              <a:t>Proses</a:t>
            </a:r>
            <a:br>
              <a:rPr lang="en-US" sz="1400" smtClean="0">
                <a:solidFill>
                  <a:schemeClr val="tx1"/>
                </a:solidFill>
                <a:cs typeface="Segoe UI" panose="020B0502040204020203" pitchFamily="34" charset="0"/>
              </a:rPr>
            </a:br>
            <a:r>
              <a:rPr lang="en-US" sz="1400" smtClean="0">
                <a:solidFill>
                  <a:schemeClr val="tx1"/>
                </a:solidFill>
                <a:cs typeface="Segoe UI" panose="020B0502040204020203" pitchFamily="34" charset="0"/>
              </a:rPr>
              <a:t>penarikan</a:t>
            </a:r>
            <a:endParaRPr lang="id-ID" sz="1400">
              <a:solidFill>
                <a:schemeClr val="tx1"/>
              </a:solidFill>
              <a:cs typeface="Segoe UI" panose="020B0502040204020203" pitchFamily="34" charset="0"/>
            </a:endParaRPr>
          </a:p>
        </p:txBody>
      </p:sp>
      <p:pic>
        <p:nvPicPr>
          <p:cNvPr id="22" name="Picture 2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358595" y="2860633"/>
            <a:ext cx="306000" cy="304598"/>
          </a:xfrm>
          <a:prstGeom prst="rect">
            <a:avLst/>
          </a:prstGeom>
        </p:spPr>
      </p:pic>
      <p:sp>
        <p:nvSpPr>
          <p:cNvPr id="21" name="Rectangle 20"/>
          <p:cNvSpPr/>
          <p:nvPr/>
        </p:nvSpPr>
        <p:spPr>
          <a:xfrm>
            <a:off x="5898133" y="282152"/>
            <a:ext cx="3132589" cy="461665"/>
          </a:xfrm>
          <a:prstGeom prst="rect">
            <a:avLst/>
          </a:prstGeom>
        </p:spPr>
        <p:txBody>
          <a:bodyPr wrap="none">
            <a:spAutoFit/>
          </a:bodyPr>
          <a:lstStyle/>
          <a:p>
            <a:r>
              <a:rPr lang="pt-BR" sz="2400" b="1" u="sng" dirty="0">
                <a:solidFill>
                  <a:schemeClr val="bg2">
                    <a:lumMod val="75000"/>
                  </a:schemeClr>
                </a:solidFill>
                <a:latin typeface="Agency FB" panose="020B0503020202020204" pitchFamily="34" charset="0"/>
              </a:rPr>
              <a:t>Langsung</a:t>
            </a:r>
            <a:r>
              <a:rPr lang="pt-BR" sz="2400" b="1" dirty="0">
                <a:solidFill>
                  <a:schemeClr val="bg2">
                    <a:lumMod val="75000"/>
                  </a:schemeClr>
                </a:solidFill>
                <a:latin typeface="Agency FB" panose="020B0503020202020204" pitchFamily="34" charset="0"/>
              </a:rPr>
              <a:t> oleh Peserta Didik</a:t>
            </a:r>
            <a:endParaRPr lang="en-US" sz="2400" b="1" dirty="0">
              <a:solidFill>
                <a:schemeClr val="bg2">
                  <a:lumMod val="75000"/>
                </a:schemeClr>
              </a:solidFill>
            </a:endParaRPr>
          </a:p>
        </p:txBody>
      </p:sp>
    </p:spTree>
    <p:extLst>
      <p:ext uri="{BB962C8B-B14F-4D97-AF65-F5344CB8AC3E}">
        <p14:creationId xmlns:p14="http://schemas.microsoft.com/office/powerpoint/2010/main" val="666884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481329" y="4329104"/>
            <a:ext cx="540000" cy="304598"/>
          </a:xfrm>
          <a:prstGeom prst="rect">
            <a:avLst/>
          </a:prstGeom>
        </p:spPr>
      </p:pic>
      <p:pic>
        <p:nvPicPr>
          <p:cNvPr id="46" name="Picture 4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481672" y="1634017"/>
            <a:ext cx="540000" cy="304598"/>
          </a:xfrm>
          <a:prstGeom prst="rect">
            <a:avLst/>
          </a:prstGeom>
        </p:spPr>
      </p:pic>
      <p:pic>
        <p:nvPicPr>
          <p:cNvPr id="47" name="Picture 4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468834" y="5826318"/>
            <a:ext cx="540000" cy="304598"/>
          </a:xfrm>
          <a:prstGeom prst="rect">
            <a:avLst/>
          </a:prstGeom>
        </p:spPr>
      </p:pic>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490" y="4203640"/>
            <a:ext cx="458686" cy="483488"/>
          </a:xfrm>
          <a:prstGeom prst="rect">
            <a:avLst/>
          </a:prstGeom>
        </p:spPr>
      </p:pic>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490" y="4710888"/>
            <a:ext cx="458686" cy="48348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240282249"/>
              </p:ext>
            </p:extLst>
          </p:nvPr>
        </p:nvGraphicFramePr>
        <p:xfrm>
          <a:off x="968723" y="1622082"/>
          <a:ext cx="6500111" cy="2565400"/>
        </p:xfrm>
        <a:graphic>
          <a:graphicData uri="http://schemas.openxmlformats.org/drawingml/2006/table">
            <a:tbl>
              <a:tblPr firstRow="1" bandRow="1">
                <a:tableStyleId>{073A0DAA-6AF3-43AB-8588-CEC1D06C72B9}</a:tableStyleId>
              </a:tblPr>
              <a:tblGrid>
                <a:gridCol w="6500111">
                  <a:extLst>
                    <a:ext uri="{9D8B030D-6E8A-4147-A177-3AD203B41FA5}">
                      <a16:colId xmlns:a16="http://schemas.microsoft.com/office/drawing/2014/main" val="277991228"/>
                    </a:ext>
                  </a:extLst>
                </a:gridCol>
              </a:tblGrid>
              <a:tr h="370840">
                <a:tc>
                  <a:txBody>
                    <a:bodyPr/>
                    <a:lstStyle/>
                    <a:p>
                      <a:r>
                        <a:rPr lang="en-US" dirty="0" smtClean="0"/>
                        <a:t>Surat </a:t>
                      </a:r>
                      <a:r>
                        <a:rPr lang="en-US" dirty="0" err="1" smtClean="0"/>
                        <a:t>kuasa</a:t>
                      </a:r>
                      <a:r>
                        <a:rPr lang="en-US" dirty="0" smtClean="0"/>
                        <a:t> </a:t>
                      </a:r>
                      <a:r>
                        <a:rPr lang="en-US" dirty="0" err="1" smtClean="0"/>
                        <a:t>peserta</a:t>
                      </a:r>
                      <a:r>
                        <a:rPr lang="en-US" dirty="0" smtClean="0"/>
                        <a:t> </a:t>
                      </a:r>
                      <a:r>
                        <a:rPr lang="en-US" dirty="0" err="1" smtClean="0"/>
                        <a:t>didik</a:t>
                      </a:r>
                      <a:endParaRPr lang="en-US" dirty="0"/>
                    </a:p>
                  </a:txBody>
                  <a:tcPr>
                    <a:solidFill>
                      <a:schemeClr val="bg2">
                        <a:lumMod val="25000"/>
                      </a:schemeClr>
                    </a:solidFill>
                  </a:tcPr>
                </a:tc>
                <a:extLst>
                  <a:ext uri="{0D108BD9-81ED-4DB2-BD59-A6C34878D82A}">
                    <a16:rowId xmlns:a16="http://schemas.microsoft.com/office/drawing/2014/main" val="343530143"/>
                  </a:ext>
                </a:extLst>
              </a:tr>
              <a:tr h="370840">
                <a:tc>
                  <a:txBody>
                    <a:bodyPr/>
                    <a:lstStyle/>
                    <a:p>
                      <a:pPr marL="185738" marR="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smtClean="0"/>
                        <a:t>Dikdas</a:t>
                      </a:r>
                      <a:r>
                        <a:rPr lang="en-US" dirty="0" smtClean="0"/>
                        <a:t> (SD, SDLB, </a:t>
                      </a:r>
                      <a:r>
                        <a:rPr lang="en-US" dirty="0" err="1" smtClean="0"/>
                        <a:t>Paket</a:t>
                      </a:r>
                      <a:r>
                        <a:rPr lang="en-US" dirty="0" smtClean="0"/>
                        <a:t> A, SMP, SMPLB, </a:t>
                      </a:r>
                      <a:r>
                        <a:rPr lang="en-US" dirty="0" err="1" smtClean="0"/>
                        <a:t>Paket</a:t>
                      </a:r>
                      <a:r>
                        <a:rPr lang="en-US" dirty="0" smtClean="0"/>
                        <a:t> B), </a:t>
                      </a:r>
                      <a:r>
                        <a:rPr lang="en-US" dirty="0" err="1" smtClean="0"/>
                        <a:t>diberikan</a:t>
                      </a:r>
                      <a:r>
                        <a:rPr lang="en-US" dirty="0" smtClean="0"/>
                        <a:t> </a:t>
                      </a:r>
                      <a:r>
                        <a:rPr lang="en-US" dirty="0" err="1" smtClean="0"/>
                        <a:t>dari</a:t>
                      </a:r>
                      <a:r>
                        <a:rPr lang="en-US" dirty="0" smtClean="0"/>
                        <a:t> orang </a:t>
                      </a:r>
                      <a:r>
                        <a:rPr lang="en-US" dirty="0" err="1" smtClean="0"/>
                        <a:t>tua</a:t>
                      </a:r>
                      <a:r>
                        <a:rPr lang="en-US" dirty="0" smtClean="0"/>
                        <a:t>/</a:t>
                      </a:r>
                      <a:r>
                        <a:rPr lang="en-US" dirty="0" err="1" smtClean="0"/>
                        <a:t>wali</a:t>
                      </a:r>
                      <a:r>
                        <a:rPr lang="en-US" dirty="0" smtClean="0"/>
                        <a:t> </a:t>
                      </a:r>
                      <a:r>
                        <a:rPr lang="en-US" dirty="0" err="1" smtClean="0"/>
                        <a:t>kepada</a:t>
                      </a:r>
                      <a:r>
                        <a:rPr lang="en-US" dirty="0" smtClean="0"/>
                        <a:t> </a:t>
                      </a:r>
                      <a:r>
                        <a:rPr lang="en-US" dirty="0" err="1" smtClean="0"/>
                        <a:t>kepala</a:t>
                      </a:r>
                      <a:r>
                        <a:rPr lang="en-US" dirty="0" smtClean="0"/>
                        <a:t>/bend/guru </a:t>
                      </a:r>
                      <a:r>
                        <a:rPr lang="en-US" dirty="0" err="1" smtClean="0"/>
                        <a:t>satuan</a:t>
                      </a:r>
                      <a:r>
                        <a:rPr lang="en-US" dirty="0" smtClean="0"/>
                        <a:t> </a:t>
                      </a:r>
                      <a:r>
                        <a:rPr lang="en-US" dirty="0" err="1" smtClean="0"/>
                        <a:t>pendidikan</a:t>
                      </a:r>
                      <a:r>
                        <a:rPr lang="en-US" dirty="0" smtClean="0"/>
                        <a:t>.</a:t>
                      </a:r>
                    </a:p>
                  </a:txBody>
                  <a:tcPr>
                    <a:solidFill>
                      <a:schemeClr val="accent2">
                        <a:lumMod val="20000"/>
                        <a:lumOff val="80000"/>
                      </a:schemeClr>
                    </a:solidFill>
                  </a:tcPr>
                </a:tc>
                <a:extLst>
                  <a:ext uri="{0D108BD9-81ED-4DB2-BD59-A6C34878D82A}">
                    <a16:rowId xmlns:a16="http://schemas.microsoft.com/office/drawing/2014/main" val="2633456113"/>
                  </a:ext>
                </a:extLst>
              </a:tr>
              <a:tr h="370840">
                <a:tc>
                  <a:txBody>
                    <a:bodyPr/>
                    <a:lstStyle/>
                    <a:p>
                      <a:pPr marL="185738" marR="0" indent="-185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smtClean="0"/>
                        <a:t>Dikmen</a:t>
                      </a:r>
                      <a:r>
                        <a:rPr lang="en-US" dirty="0" smtClean="0"/>
                        <a:t> (SMA, SMALB, SMK, </a:t>
                      </a:r>
                      <a:r>
                        <a:rPr lang="en-US" dirty="0" err="1" smtClean="0"/>
                        <a:t>Paket</a:t>
                      </a:r>
                      <a:r>
                        <a:rPr lang="en-US" dirty="0" smtClean="0"/>
                        <a:t> C), </a:t>
                      </a:r>
                      <a:r>
                        <a:rPr lang="en-US" dirty="0" err="1" smtClean="0"/>
                        <a:t>diberikan</a:t>
                      </a:r>
                      <a:r>
                        <a:rPr lang="en-US" dirty="0" smtClean="0"/>
                        <a:t> </a:t>
                      </a:r>
                      <a:r>
                        <a:rPr lang="en-US" dirty="0" err="1" smtClean="0"/>
                        <a:t>dari</a:t>
                      </a:r>
                      <a:r>
                        <a:rPr lang="en-US" dirty="0" smtClean="0"/>
                        <a:t> PD </a:t>
                      </a:r>
                      <a:r>
                        <a:rPr lang="en-US" dirty="0" err="1" smtClean="0"/>
                        <a:t>kepada</a:t>
                      </a:r>
                      <a:r>
                        <a:rPr lang="en-US" dirty="0" smtClean="0"/>
                        <a:t> </a:t>
                      </a:r>
                      <a:r>
                        <a:rPr lang="en-US" dirty="0" err="1" smtClean="0"/>
                        <a:t>kepala</a:t>
                      </a:r>
                      <a:r>
                        <a:rPr lang="en-US" dirty="0" smtClean="0"/>
                        <a:t>/bend </a:t>
                      </a:r>
                      <a:r>
                        <a:rPr lang="en-US" dirty="0" err="1" smtClean="0"/>
                        <a:t>satuan</a:t>
                      </a:r>
                      <a:r>
                        <a:rPr lang="en-US" dirty="0" smtClean="0"/>
                        <a:t> </a:t>
                      </a:r>
                      <a:r>
                        <a:rPr lang="en-US" dirty="0" err="1" smtClean="0"/>
                        <a:t>pendidikan</a:t>
                      </a:r>
                      <a:r>
                        <a:rPr lang="en-US" dirty="0" smtClean="0"/>
                        <a:t>, </a:t>
                      </a:r>
                      <a:r>
                        <a:rPr lang="en-US" dirty="0" err="1" smtClean="0"/>
                        <a:t>dan</a:t>
                      </a:r>
                      <a:r>
                        <a:rPr lang="en-US" dirty="0" smtClean="0"/>
                        <a:t> </a:t>
                      </a:r>
                      <a:r>
                        <a:rPr lang="en-US" dirty="0" err="1" smtClean="0"/>
                        <a:t>dapat</a:t>
                      </a:r>
                      <a:r>
                        <a:rPr lang="en-US" dirty="0" smtClean="0"/>
                        <a:t> </a:t>
                      </a:r>
                      <a:r>
                        <a:rPr lang="en-US" dirty="0" err="1" smtClean="0"/>
                        <a:t>diberikan</a:t>
                      </a:r>
                      <a:r>
                        <a:rPr lang="en-US" dirty="0" smtClean="0"/>
                        <a:t> </a:t>
                      </a:r>
                      <a:r>
                        <a:rPr lang="en-US" dirty="0" err="1" smtClean="0"/>
                        <a:t>hak</a:t>
                      </a:r>
                      <a:r>
                        <a:rPr lang="en-US" dirty="0" smtClean="0"/>
                        <a:t> </a:t>
                      </a:r>
                      <a:r>
                        <a:rPr lang="en-US" dirty="0" err="1" smtClean="0"/>
                        <a:t>substitusi</a:t>
                      </a:r>
                      <a:r>
                        <a:rPr lang="en-US" dirty="0" smtClean="0"/>
                        <a:t> </a:t>
                      </a:r>
                      <a:r>
                        <a:rPr lang="en-US" dirty="0" err="1" smtClean="0"/>
                        <a:t>kepada</a:t>
                      </a:r>
                      <a:r>
                        <a:rPr lang="en-US" dirty="0" smtClean="0"/>
                        <a:t> guru di </a:t>
                      </a:r>
                      <a:r>
                        <a:rPr lang="en-US" dirty="0" err="1" smtClean="0"/>
                        <a:t>satuan</a:t>
                      </a:r>
                      <a:r>
                        <a:rPr lang="en-US" dirty="0" smtClean="0"/>
                        <a:t> </a:t>
                      </a:r>
                      <a:r>
                        <a:rPr lang="en-US" dirty="0" err="1" smtClean="0"/>
                        <a:t>pendidikan</a:t>
                      </a:r>
                      <a:r>
                        <a:rPr lang="en-US" dirty="0" smtClean="0"/>
                        <a:t>.</a:t>
                      </a:r>
                    </a:p>
                  </a:txBody>
                  <a:tcPr>
                    <a:solidFill>
                      <a:schemeClr val="accent2">
                        <a:lumMod val="20000"/>
                        <a:lumOff val="80000"/>
                      </a:schemeClr>
                    </a:solidFill>
                  </a:tcPr>
                </a:tc>
                <a:extLst>
                  <a:ext uri="{0D108BD9-81ED-4DB2-BD59-A6C34878D82A}">
                    <a16:rowId xmlns:a16="http://schemas.microsoft.com/office/drawing/2014/main" val="2445184788"/>
                  </a:ext>
                </a:extLst>
              </a:tr>
              <a:tr h="370840">
                <a:tc>
                  <a:txBody>
                    <a:bodyPr/>
                    <a:lstStyle/>
                    <a:p>
                      <a:pPr marL="185738" indent="-185738">
                        <a:buFont typeface="Arial" panose="020B0604020202020204" pitchFamily="34" charset="0"/>
                        <a:buNone/>
                        <a:tabLst>
                          <a:tab pos="185738" algn="l"/>
                        </a:tabLst>
                      </a:pPr>
                      <a:r>
                        <a:rPr lang="en-US" dirty="0" smtClean="0"/>
                        <a:t>	</a:t>
                      </a:r>
                      <a:r>
                        <a:rPr lang="en-US" dirty="0" err="1" smtClean="0"/>
                        <a:t>surat</a:t>
                      </a:r>
                      <a:r>
                        <a:rPr lang="en-US" dirty="0" smtClean="0"/>
                        <a:t> </a:t>
                      </a:r>
                      <a:r>
                        <a:rPr lang="en-US" dirty="0" err="1" smtClean="0"/>
                        <a:t>kuasa</a:t>
                      </a:r>
                      <a:r>
                        <a:rPr lang="en-US" dirty="0" smtClean="0"/>
                        <a:t> </a:t>
                      </a:r>
                      <a:r>
                        <a:rPr lang="en-US" dirty="0" err="1" smtClean="0"/>
                        <a:t>dilampirkan</a:t>
                      </a:r>
                      <a:r>
                        <a:rPr lang="en-US" dirty="0" smtClean="0"/>
                        <a:t> </a:t>
                      </a:r>
                      <a:r>
                        <a:rPr lang="en-US" dirty="0" err="1" smtClean="0"/>
                        <a:t>identitas</a:t>
                      </a:r>
                      <a:r>
                        <a:rPr lang="en-US" dirty="0" smtClean="0"/>
                        <a:t> PD,</a:t>
                      </a:r>
                      <a:r>
                        <a:rPr lang="en-US" baseline="0" dirty="0" smtClean="0"/>
                        <a:t> </a:t>
                      </a:r>
                      <a:r>
                        <a:rPr lang="en-US" dirty="0" err="1" smtClean="0"/>
                        <a:t>seperti</a:t>
                      </a:r>
                      <a:r>
                        <a:rPr lang="en-US" dirty="0" smtClean="0"/>
                        <a:t>: KIP, </a:t>
                      </a:r>
                      <a:r>
                        <a:rPr lang="en-US" dirty="0" err="1" smtClean="0"/>
                        <a:t>Kartu</a:t>
                      </a:r>
                      <a:r>
                        <a:rPr lang="en-US" dirty="0" smtClean="0"/>
                        <a:t> </a:t>
                      </a:r>
                      <a:r>
                        <a:rPr lang="en-US" dirty="0" err="1" smtClean="0"/>
                        <a:t>Pelajar</a:t>
                      </a:r>
                      <a:r>
                        <a:rPr lang="en-US" dirty="0" smtClean="0"/>
                        <a:t>, KTP, KK </a:t>
                      </a:r>
                      <a:r>
                        <a:rPr lang="en-US" dirty="0" err="1" smtClean="0"/>
                        <a:t>atau</a:t>
                      </a:r>
                      <a:r>
                        <a:rPr lang="en-US" dirty="0" smtClean="0"/>
                        <a:t> </a:t>
                      </a:r>
                      <a:r>
                        <a:rPr lang="en-US" dirty="0" err="1" smtClean="0"/>
                        <a:t>surat</a:t>
                      </a:r>
                      <a:r>
                        <a:rPr lang="en-US" dirty="0" smtClean="0"/>
                        <a:t> </a:t>
                      </a:r>
                      <a:r>
                        <a:rPr lang="en-US" dirty="0" err="1" smtClean="0"/>
                        <a:t>keterangan</a:t>
                      </a:r>
                      <a:r>
                        <a:rPr lang="en-US" dirty="0" smtClean="0"/>
                        <a:t> </a:t>
                      </a:r>
                      <a:r>
                        <a:rPr lang="en-US" dirty="0" err="1" smtClean="0"/>
                        <a:t>domisili</a:t>
                      </a:r>
                      <a:r>
                        <a:rPr lang="en-US" dirty="0" smtClean="0"/>
                        <a:t> </a:t>
                      </a:r>
                      <a:r>
                        <a:rPr lang="en-US" dirty="0" err="1" smtClean="0"/>
                        <a:t>dari</a:t>
                      </a:r>
                      <a:r>
                        <a:rPr lang="en-US" dirty="0" smtClean="0"/>
                        <a:t> </a:t>
                      </a:r>
                      <a:r>
                        <a:rPr lang="en-US" dirty="0" err="1" smtClean="0"/>
                        <a:t>Kades</a:t>
                      </a:r>
                      <a:r>
                        <a:rPr lang="en-US" dirty="0" smtClean="0"/>
                        <a:t>/</a:t>
                      </a:r>
                      <a:r>
                        <a:rPr lang="en-US" dirty="0" err="1" smtClean="0"/>
                        <a:t>Lurah</a:t>
                      </a:r>
                      <a:r>
                        <a:rPr lang="en-US" dirty="0" smtClean="0"/>
                        <a:t>.</a:t>
                      </a:r>
                      <a:endParaRPr lang="en-US" dirty="0"/>
                    </a:p>
                  </a:txBody>
                  <a:tcPr>
                    <a:solidFill>
                      <a:schemeClr val="bg1"/>
                    </a:solidFill>
                  </a:tcPr>
                </a:tc>
                <a:extLst>
                  <a:ext uri="{0D108BD9-81ED-4DB2-BD59-A6C34878D82A}">
                    <a16:rowId xmlns:a16="http://schemas.microsoft.com/office/drawing/2014/main" val="266460870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785322448"/>
              </p:ext>
            </p:extLst>
          </p:nvPr>
        </p:nvGraphicFramePr>
        <p:xfrm>
          <a:off x="968723" y="4322659"/>
          <a:ext cx="6500111" cy="370840"/>
        </p:xfrm>
        <a:graphic>
          <a:graphicData uri="http://schemas.openxmlformats.org/drawingml/2006/table">
            <a:tbl>
              <a:tblPr firstRow="1" bandRow="1">
                <a:tableStyleId>{5C22544A-7EE6-4342-B048-85BDC9FD1C3A}</a:tableStyleId>
              </a:tblPr>
              <a:tblGrid>
                <a:gridCol w="6500111">
                  <a:extLst>
                    <a:ext uri="{9D8B030D-6E8A-4147-A177-3AD203B41FA5}">
                      <a16:colId xmlns:a16="http://schemas.microsoft.com/office/drawing/2014/main" val="4263343355"/>
                    </a:ext>
                  </a:extLst>
                </a:gridCol>
              </a:tblGrid>
              <a:tr h="370840">
                <a:tc>
                  <a:txBody>
                    <a:bodyPr/>
                    <a:lstStyle/>
                    <a:p>
                      <a:r>
                        <a:rPr lang="en-US" dirty="0" smtClean="0"/>
                        <a:t>SPTJM </a:t>
                      </a:r>
                      <a:r>
                        <a:rPr lang="en-US" dirty="0" err="1" smtClean="0"/>
                        <a:t>bermaterai</a:t>
                      </a:r>
                      <a:r>
                        <a:rPr lang="en-US" dirty="0" smtClean="0"/>
                        <a:t> </a:t>
                      </a:r>
                      <a:r>
                        <a:rPr lang="en-US" dirty="0" err="1" smtClean="0"/>
                        <a:t>cukup</a:t>
                      </a:r>
                      <a:r>
                        <a:rPr lang="en-US" dirty="0" smtClean="0"/>
                        <a:t> yang </a:t>
                      </a:r>
                      <a:r>
                        <a:rPr lang="en-US" dirty="0" err="1" smtClean="0"/>
                        <a:t>ditandatangani</a:t>
                      </a:r>
                      <a:r>
                        <a:rPr lang="en-US" dirty="0" smtClean="0"/>
                        <a:t> </a:t>
                      </a:r>
                      <a:r>
                        <a:rPr lang="en-US" dirty="0" err="1" smtClean="0"/>
                        <a:t>kuasa</a:t>
                      </a:r>
                      <a:r>
                        <a:rPr lang="en-US" dirty="0" smtClean="0"/>
                        <a:t> PD</a:t>
                      </a:r>
                      <a:endParaRPr lang="en-US" dirty="0"/>
                    </a:p>
                  </a:txBody>
                  <a:tcPr>
                    <a:solidFill>
                      <a:schemeClr val="bg2">
                        <a:lumMod val="25000"/>
                      </a:schemeClr>
                    </a:solidFill>
                  </a:tcPr>
                </a:tc>
                <a:extLst>
                  <a:ext uri="{0D108BD9-81ED-4DB2-BD59-A6C34878D82A}">
                    <a16:rowId xmlns:a16="http://schemas.microsoft.com/office/drawing/2014/main" val="269700210"/>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737470860"/>
              </p:ext>
            </p:extLst>
          </p:nvPr>
        </p:nvGraphicFramePr>
        <p:xfrm>
          <a:off x="968723" y="4816662"/>
          <a:ext cx="6500111" cy="370840"/>
        </p:xfrm>
        <a:graphic>
          <a:graphicData uri="http://schemas.openxmlformats.org/drawingml/2006/table">
            <a:tbl>
              <a:tblPr firstRow="1" bandRow="1">
                <a:tableStyleId>{5C22544A-7EE6-4342-B048-85BDC9FD1C3A}</a:tableStyleId>
              </a:tblPr>
              <a:tblGrid>
                <a:gridCol w="6500111">
                  <a:extLst>
                    <a:ext uri="{9D8B030D-6E8A-4147-A177-3AD203B41FA5}">
                      <a16:colId xmlns:a16="http://schemas.microsoft.com/office/drawing/2014/main" val="4263343355"/>
                    </a:ext>
                  </a:extLst>
                </a:gridCol>
              </a:tblGrid>
              <a:tr h="370840">
                <a:tc>
                  <a:txBody>
                    <a:bodyPr/>
                    <a:lstStyle/>
                    <a:p>
                      <a:r>
                        <a:rPr lang="en-US" dirty="0" smtClean="0"/>
                        <a:t>Surat </a:t>
                      </a:r>
                      <a:r>
                        <a:rPr lang="en-US" dirty="0" err="1" smtClean="0"/>
                        <a:t>keterangan</a:t>
                      </a:r>
                      <a:r>
                        <a:rPr lang="en-US" dirty="0" smtClean="0"/>
                        <a:t> </a:t>
                      </a:r>
                      <a:r>
                        <a:rPr lang="en-US" dirty="0" err="1" smtClean="0"/>
                        <a:t>aktivasi</a:t>
                      </a:r>
                      <a:r>
                        <a:rPr lang="en-US" dirty="0" smtClean="0"/>
                        <a:t> </a:t>
                      </a:r>
                      <a:r>
                        <a:rPr lang="en-US" dirty="0" err="1" smtClean="0"/>
                        <a:t>rekening</a:t>
                      </a:r>
                      <a:r>
                        <a:rPr lang="en-US" dirty="0" smtClean="0"/>
                        <a:t> </a:t>
                      </a:r>
                      <a:r>
                        <a:rPr lang="en-US" dirty="0" err="1" smtClean="0"/>
                        <a:t>dari</a:t>
                      </a:r>
                      <a:r>
                        <a:rPr lang="en-US" dirty="0" smtClean="0"/>
                        <a:t> </a:t>
                      </a:r>
                      <a:r>
                        <a:rPr lang="en-US" dirty="0" err="1" smtClean="0"/>
                        <a:t>kepala</a:t>
                      </a:r>
                      <a:r>
                        <a:rPr lang="en-US" dirty="0" smtClean="0"/>
                        <a:t> </a:t>
                      </a:r>
                      <a:r>
                        <a:rPr lang="en-US" dirty="0" err="1" smtClean="0"/>
                        <a:t>satuan</a:t>
                      </a:r>
                      <a:r>
                        <a:rPr lang="en-US" dirty="0" smtClean="0"/>
                        <a:t> </a:t>
                      </a:r>
                      <a:r>
                        <a:rPr lang="en-US" dirty="0" err="1" smtClean="0"/>
                        <a:t>pendidikan</a:t>
                      </a:r>
                      <a:endParaRPr lang="en-US" dirty="0"/>
                    </a:p>
                  </a:txBody>
                  <a:tcPr>
                    <a:solidFill>
                      <a:schemeClr val="bg2">
                        <a:lumMod val="25000"/>
                      </a:schemeClr>
                    </a:solidFill>
                  </a:tcPr>
                </a:tc>
                <a:extLst>
                  <a:ext uri="{0D108BD9-81ED-4DB2-BD59-A6C34878D82A}">
                    <a16:rowId xmlns:a16="http://schemas.microsoft.com/office/drawing/2014/main" val="269700210"/>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4011713458"/>
              </p:ext>
            </p:extLst>
          </p:nvPr>
        </p:nvGraphicFramePr>
        <p:xfrm>
          <a:off x="968723" y="5310665"/>
          <a:ext cx="6500111" cy="370840"/>
        </p:xfrm>
        <a:graphic>
          <a:graphicData uri="http://schemas.openxmlformats.org/drawingml/2006/table">
            <a:tbl>
              <a:tblPr firstRow="1" bandRow="1">
                <a:tableStyleId>{5C22544A-7EE6-4342-B048-85BDC9FD1C3A}</a:tableStyleId>
              </a:tblPr>
              <a:tblGrid>
                <a:gridCol w="6500111">
                  <a:extLst>
                    <a:ext uri="{9D8B030D-6E8A-4147-A177-3AD203B41FA5}">
                      <a16:colId xmlns:a16="http://schemas.microsoft.com/office/drawing/2014/main" val="4263343355"/>
                    </a:ext>
                  </a:extLst>
                </a:gridCol>
              </a:tblGrid>
              <a:tr h="370840">
                <a:tc>
                  <a:txBody>
                    <a:bodyPr/>
                    <a:lstStyle/>
                    <a:p>
                      <a:r>
                        <a:rPr lang="en-US" dirty="0" err="1" smtClean="0"/>
                        <a:t>Fotokopi</a:t>
                      </a:r>
                      <a:r>
                        <a:rPr lang="en-US" dirty="0" smtClean="0"/>
                        <a:t> KTP </a:t>
                      </a:r>
                      <a:r>
                        <a:rPr lang="en-US" dirty="0" err="1" smtClean="0"/>
                        <a:t>kuasa</a:t>
                      </a:r>
                      <a:r>
                        <a:rPr lang="en-US" dirty="0" smtClean="0"/>
                        <a:t> PD </a:t>
                      </a:r>
                      <a:r>
                        <a:rPr lang="en-US" dirty="0" err="1" smtClean="0"/>
                        <a:t>dan</a:t>
                      </a:r>
                      <a:r>
                        <a:rPr lang="en-US" dirty="0" smtClean="0"/>
                        <a:t> </a:t>
                      </a:r>
                      <a:r>
                        <a:rPr lang="en-US" dirty="0" err="1" smtClean="0"/>
                        <a:t>menunjukkan</a:t>
                      </a:r>
                      <a:r>
                        <a:rPr lang="en-US" dirty="0" smtClean="0"/>
                        <a:t> </a:t>
                      </a:r>
                      <a:r>
                        <a:rPr lang="en-US" dirty="0" err="1" smtClean="0"/>
                        <a:t>aslinya</a:t>
                      </a:r>
                      <a:endParaRPr lang="en-US" dirty="0"/>
                    </a:p>
                  </a:txBody>
                  <a:tcPr>
                    <a:solidFill>
                      <a:schemeClr val="bg2">
                        <a:lumMod val="25000"/>
                      </a:schemeClr>
                    </a:solidFill>
                  </a:tcPr>
                </a:tc>
                <a:extLst>
                  <a:ext uri="{0D108BD9-81ED-4DB2-BD59-A6C34878D82A}">
                    <a16:rowId xmlns:a16="http://schemas.microsoft.com/office/drawing/2014/main" val="26970021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545741905"/>
              </p:ext>
            </p:extLst>
          </p:nvPr>
        </p:nvGraphicFramePr>
        <p:xfrm>
          <a:off x="968723" y="5792311"/>
          <a:ext cx="6500111" cy="370840"/>
        </p:xfrm>
        <a:graphic>
          <a:graphicData uri="http://schemas.openxmlformats.org/drawingml/2006/table">
            <a:tbl>
              <a:tblPr firstRow="1" bandRow="1">
                <a:tableStyleId>{5C22544A-7EE6-4342-B048-85BDC9FD1C3A}</a:tableStyleId>
              </a:tblPr>
              <a:tblGrid>
                <a:gridCol w="6500111">
                  <a:extLst>
                    <a:ext uri="{9D8B030D-6E8A-4147-A177-3AD203B41FA5}">
                      <a16:colId xmlns:a16="http://schemas.microsoft.com/office/drawing/2014/main" val="4263343355"/>
                    </a:ext>
                  </a:extLst>
                </a:gridCol>
              </a:tblGrid>
              <a:tr h="370840">
                <a:tc>
                  <a:txBody>
                    <a:bodyPr/>
                    <a:lstStyle/>
                    <a:p>
                      <a:r>
                        <a:rPr lang="sv-SE" dirty="0" smtClean="0"/>
                        <a:t>Fotokopi surat pengangkatan jabatan kuasa PD yang masih berlaku</a:t>
                      </a:r>
                      <a:endParaRPr lang="en-US" dirty="0"/>
                    </a:p>
                  </a:txBody>
                  <a:tcPr>
                    <a:solidFill>
                      <a:schemeClr val="bg2">
                        <a:lumMod val="25000"/>
                      </a:schemeClr>
                    </a:solidFill>
                  </a:tcPr>
                </a:tc>
                <a:extLst>
                  <a:ext uri="{0D108BD9-81ED-4DB2-BD59-A6C34878D82A}">
                    <a16:rowId xmlns:a16="http://schemas.microsoft.com/office/drawing/2014/main" val="269700210"/>
                  </a:ext>
                </a:extLst>
              </a:tr>
            </a:tbl>
          </a:graphicData>
        </a:graphic>
      </p:graphicFrame>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42" y="5213052"/>
            <a:ext cx="458686" cy="483488"/>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42" y="5695586"/>
            <a:ext cx="458686" cy="483488"/>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000" y="1524434"/>
            <a:ext cx="458686" cy="483488"/>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942" y="2213298"/>
            <a:ext cx="1201879" cy="361735"/>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5445" y="4747300"/>
            <a:ext cx="1226077" cy="594498"/>
          </a:xfrm>
          <a:prstGeom prst="rect">
            <a:avLst/>
          </a:prstGeom>
        </p:spPr>
      </p:pic>
      <p:sp>
        <p:nvSpPr>
          <p:cNvPr id="43" name="Rounded Rectangle 42"/>
          <p:cNvSpPr/>
          <p:nvPr/>
        </p:nvSpPr>
        <p:spPr>
          <a:xfrm>
            <a:off x="8046305" y="1156112"/>
            <a:ext cx="1449173" cy="5009910"/>
          </a:xfrm>
          <a:prstGeom prst="roundRect">
            <a:avLst/>
          </a:prstGeom>
          <a:noFill/>
          <a:ln w="50800">
            <a:solidFill>
              <a:srgbClr val="00B050"/>
            </a:solidFill>
            <a:prstDash val="sysDo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44" name="Picture 4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514702" y="2338935"/>
            <a:ext cx="540000" cy="304598"/>
          </a:xfrm>
          <a:prstGeom prst="rect">
            <a:avLst/>
          </a:prstGeom>
        </p:spPr>
      </p:pic>
      <p:pic>
        <p:nvPicPr>
          <p:cNvPr id="49" name="Picture 4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475872" y="4814655"/>
            <a:ext cx="540000" cy="304598"/>
          </a:xfrm>
          <a:prstGeom prst="rect">
            <a:avLst/>
          </a:prstGeom>
        </p:spPr>
      </p:pic>
      <p:pic>
        <p:nvPicPr>
          <p:cNvPr id="51" name="Picture 50"/>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479474" y="5336130"/>
            <a:ext cx="540000" cy="304598"/>
          </a:xfrm>
          <a:prstGeom prst="rect">
            <a:avLst/>
          </a:prstGeom>
        </p:spPr>
      </p:pic>
      <p:cxnSp>
        <p:nvCxnSpPr>
          <p:cNvPr id="56" name="Straight Connector 55"/>
          <p:cNvCxnSpPr/>
          <p:nvPr/>
        </p:nvCxnSpPr>
        <p:spPr>
          <a:xfrm flipH="1">
            <a:off x="11138344" y="3086408"/>
            <a:ext cx="1" cy="1188000"/>
          </a:xfrm>
          <a:prstGeom prst="line">
            <a:avLst/>
          </a:prstGeom>
          <a:ln w="635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528" y="1008413"/>
            <a:ext cx="458686" cy="483488"/>
          </a:xfrm>
          <a:prstGeom prst="rect">
            <a:avLst/>
          </a:prstGeom>
        </p:spPr>
      </p:pic>
      <p:graphicFrame>
        <p:nvGraphicFramePr>
          <p:cNvPr id="38" name="Table 37"/>
          <p:cNvGraphicFramePr>
            <a:graphicFrameLocks noGrp="1"/>
          </p:cNvGraphicFramePr>
          <p:nvPr>
            <p:extLst>
              <p:ext uri="{D42A27DB-BD31-4B8C-83A1-F6EECF244321}">
                <p14:modId xmlns:p14="http://schemas.microsoft.com/office/powerpoint/2010/main" val="128894453"/>
              </p:ext>
            </p:extLst>
          </p:nvPr>
        </p:nvGraphicFramePr>
        <p:xfrm>
          <a:off x="975761" y="1127432"/>
          <a:ext cx="6500111" cy="370840"/>
        </p:xfrm>
        <a:graphic>
          <a:graphicData uri="http://schemas.openxmlformats.org/drawingml/2006/table">
            <a:tbl>
              <a:tblPr firstRow="1" bandRow="1">
                <a:tableStyleId>{5C22544A-7EE6-4342-B048-85BDC9FD1C3A}</a:tableStyleId>
              </a:tblPr>
              <a:tblGrid>
                <a:gridCol w="6500111">
                  <a:extLst>
                    <a:ext uri="{9D8B030D-6E8A-4147-A177-3AD203B41FA5}">
                      <a16:colId xmlns:a16="http://schemas.microsoft.com/office/drawing/2014/main" val="4263343355"/>
                    </a:ext>
                  </a:extLst>
                </a:gridCol>
              </a:tblGrid>
              <a:tr h="370840">
                <a:tc>
                  <a:txBody>
                    <a:bodyPr/>
                    <a:lstStyle/>
                    <a:p>
                      <a:r>
                        <a:rPr lang="en-US" dirty="0" err="1" smtClean="0"/>
                        <a:t>Menggunakan</a:t>
                      </a:r>
                      <a:r>
                        <a:rPr lang="en-US" dirty="0" smtClean="0"/>
                        <a:t> </a:t>
                      </a:r>
                      <a:r>
                        <a:rPr lang="en-US" dirty="0" err="1" smtClean="0"/>
                        <a:t>Buku</a:t>
                      </a:r>
                      <a:r>
                        <a:rPr lang="en-US" dirty="0" smtClean="0"/>
                        <a:t> </a:t>
                      </a:r>
                      <a:r>
                        <a:rPr lang="en-US" dirty="0" err="1" smtClean="0"/>
                        <a:t>Simpel</a:t>
                      </a:r>
                      <a:r>
                        <a:rPr lang="en-US" dirty="0" smtClean="0"/>
                        <a:t> PIP </a:t>
                      </a:r>
                      <a:r>
                        <a:rPr lang="en-US" dirty="0" err="1" smtClean="0"/>
                        <a:t>Dikdsamen</a:t>
                      </a:r>
                      <a:endParaRPr lang="en-US" dirty="0"/>
                    </a:p>
                  </a:txBody>
                  <a:tcPr>
                    <a:solidFill>
                      <a:schemeClr val="bg2">
                        <a:lumMod val="25000"/>
                      </a:schemeClr>
                    </a:solidFill>
                  </a:tcPr>
                </a:tc>
                <a:extLst>
                  <a:ext uri="{0D108BD9-81ED-4DB2-BD59-A6C34878D82A}">
                    <a16:rowId xmlns:a16="http://schemas.microsoft.com/office/drawing/2014/main" val="269700210"/>
                  </a:ext>
                </a:extLst>
              </a:tr>
            </a:tbl>
          </a:graphicData>
        </a:graphic>
      </p:graphicFrame>
      <p:pic>
        <p:nvPicPr>
          <p:cNvPr id="39" name="Picture 3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487081" y="1156112"/>
            <a:ext cx="540000" cy="304598"/>
          </a:xfrm>
          <a:prstGeom prst="rect">
            <a:avLst/>
          </a:prstGeom>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1566" y="1799219"/>
            <a:ext cx="2130434" cy="1368455"/>
          </a:xfrm>
          <a:prstGeom prst="rect">
            <a:avLst/>
          </a:prstGeom>
          <a:scene3d>
            <a:camera prst="orthographicFront"/>
            <a:lightRig rig="threePt" dir="t"/>
          </a:scene3d>
          <a:sp3d>
            <a:bevelT w="101600" prst="riblet"/>
          </a:sp3d>
        </p:spPr>
      </p:pic>
      <p:sp>
        <p:nvSpPr>
          <p:cNvPr id="30" name="Rectangle 29"/>
          <p:cNvSpPr/>
          <p:nvPr/>
        </p:nvSpPr>
        <p:spPr>
          <a:xfrm>
            <a:off x="8270009" y="3251577"/>
            <a:ext cx="1003299" cy="721006"/>
          </a:xfrm>
          <a:prstGeom prst="rect">
            <a:avLst/>
          </a:prstGeom>
          <a:gradFill>
            <a:gsLst>
              <a:gs pos="0">
                <a:schemeClr val="bg1"/>
              </a:gs>
              <a:gs pos="99457">
                <a:schemeClr val="bg1"/>
              </a:gs>
              <a:gs pos="50000">
                <a:schemeClr val="bg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8938">
              <a:lnSpc>
                <a:spcPct val="90000"/>
              </a:lnSpc>
              <a:spcBef>
                <a:spcPct val="0"/>
              </a:spcBef>
              <a:spcAft>
                <a:spcPct val="35000"/>
              </a:spcAft>
            </a:pPr>
            <a:r>
              <a:rPr lang="en-US" sz="1400" smtClean="0">
                <a:solidFill>
                  <a:schemeClr val="tx1"/>
                </a:solidFill>
                <a:cs typeface="Segoe UI" panose="020B0502040204020203" pitchFamily="34" charset="0"/>
              </a:rPr>
              <a:t>Proses</a:t>
            </a:r>
            <a:br>
              <a:rPr lang="en-US" sz="1400" smtClean="0">
                <a:solidFill>
                  <a:schemeClr val="tx1"/>
                </a:solidFill>
                <a:cs typeface="Segoe UI" panose="020B0502040204020203" pitchFamily="34" charset="0"/>
              </a:rPr>
            </a:br>
            <a:r>
              <a:rPr lang="en-US" sz="1400" smtClean="0">
                <a:solidFill>
                  <a:schemeClr val="tx1"/>
                </a:solidFill>
                <a:cs typeface="Segoe UI" panose="020B0502040204020203" pitchFamily="34" charset="0"/>
              </a:rPr>
              <a:t>penarikan</a:t>
            </a:r>
            <a:endParaRPr lang="id-ID" sz="1400">
              <a:solidFill>
                <a:schemeClr val="tx1"/>
              </a:solidFill>
              <a:cs typeface="Segoe UI" panose="020B0502040204020203" pitchFamily="34" charset="0"/>
            </a:endParaRPr>
          </a:p>
        </p:txBody>
      </p:sp>
      <p:sp>
        <p:nvSpPr>
          <p:cNvPr id="45" name="TextBox 44"/>
          <p:cNvSpPr txBox="1"/>
          <p:nvPr/>
        </p:nvSpPr>
        <p:spPr>
          <a:xfrm>
            <a:off x="9764110" y="4282510"/>
            <a:ext cx="2207173" cy="1848406"/>
          </a:xfrm>
          <a:prstGeom prst="rect">
            <a:avLst/>
          </a:prstGeom>
          <a:solidFill>
            <a:schemeClr val="accent5">
              <a:lumMod val="40000"/>
              <a:lumOff val="60000"/>
            </a:schemeClr>
          </a:solidFill>
        </p:spPr>
        <p:txBody>
          <a:bodyPr wrap="square" tIns="72000" bIns="0" rtlCol="0">
            <a:noAutofit/>
          </a:bodyPr>
          <a:lstStyle/>
          <a:p>
            <a:pPr algn="ctr"/>
            <a:r>
              <a:rPr lang="en-US" dirty="0" err="1" smtClean="0">
                <a:solidFill>
                  <a:schemeClr val="accent6">
                    <a:lumMod val="50000"/>
                  </a:schemeClr>
                </a:solidFill>
                <a:effectLst>
                  <a:outerShdw blurRad="38100" dist="38100" dir="2700000" algn="tl">
                    <a:srgbClr val="000000">
                      <a:alpha val="43137"/>
                    </a:srgbClr>
                  </a:outerShdw>
                </a:effectLst>
              </a:rPr>
              <a:t>Kuasa</a:t>
            </a:r>
            <a:r>
              <a:rPr lang="en-US" dirty="0" smtClean="0">
                <a:solidFill>
                  <a:schemeClr val="accent6">
                    <a:lumMod val="50000"/>
                  </a:schemeClr>
                </a:solidFill>
                <a:effectLst>
                  <a:outerShdw blurRad="38100" dist="38100" dir="2700000" algn="tl">
                    <a:srgbClr val="000000">
                      <a:alpha val="43137"/>
                    </a:srgbClr>
                  </a:outerShdw>
                </a:effectLst>
              </a:rPr>
              <a:t> </a:t>
            </a:r>
            <a:r>
              <a:rPr lang="en-US" dirty="0" err="1" smtClean="0">
                <a:solidFill>
                  <a:schemeClr val="accent6">
                    <a:lumMod val="50000"/>
                  </a:schemeClr>
                </a:solidFill>
                <a:effectLst>
                  <a:outerShdw blurRad="38100" dist="38100" dir="2700000" algn="tl">
                    <a:srgbClr val="000000">
                      <a:alpha val="43137"/>
                    </a:srgbClr>
                  </a:outerShdw>
                </a:effectLst>
              </a:rPr>
              <a:t>Peserta</a:t>
            </a:r>
            <a:r>
              <a:rPr lang="en-US" dirty="0" smtClean="0">
                <a:solidFill>
                  <a:schemeClr val="accent6">
                    <a:lumMod val="50000"/>
                  </a:schemeClr>
                </a:solidFill>
                <a:effectLst>
                  <a:outerShdw blurRad="38100" dist="38100" dir="2700000" algn="tl">
                    <a:srgbClr val="000000">
                      <a:alpha val="43137"/>
                    </a:srgbClr>
                  </a:outerShdw>
                </a:effectLst>
              </a:rPr>
              <a:t> </a:t>
            </a:r>
            <a:r>
              <a:rPr lang="en-US" dirty="0" err="1" smtClean="0">
                <a:solidFill>
                  <a:schemeClr val="accent6">
                    <a:lumMod val="50000"/>
                  </a:schemeClr>
                </a:solidFill>
                <a:effectLst>
                  <a:outerShdw blurRad="38100" dist="38100" dir="2700000" algn="tl">
                    <a:srgbClr val="000000">
                      <a:alpha val="43137"/>
                    </a:srgbClr>
                  </a:outerShdw>
                </a:effectLst>
              </a:rPr>
              <a:t>Didik</a:t>
            </a:r>
            <a:r>
              <a:rPr lang="en-US" dirty="0" smtClean="0">
                <a:solidFill>
                  <a:schemeClr val="accent6">
                    <a:lumMod val="50000"/>
                  </a:schemeClr>
                </a:solidFill>
                <a:effectLst>
                  <a:outerShdw blurRad="38100" dist="38100" dir="2700000" algn="tl">
                    <a:srgbClr val="000000">
                      <a:alpha val="43137"/>
                    </a:srgbClr>
                  </a:outerShdw>
                </a:effectLst>
              </a:rPr>
              <a:t> </a:t>
            </a:r>
            <a:r>
              <a:rPr lang="en-US" dirty="0" err="1" smtClean="0">
                <a:solidFill>
                  <a:schemeClr val="accent6">
                    <a:lumMod val="50000"/>
                  </a:schemeClr>
                </a:solidFill>
                <a:effectLst>
                  <a:outerShdw blurRad="38100" dist="38100" dir="2700000" algn="tl">
                    <a:srgbClr val="000000">
                      <a:alpha val="43137"/>
                    </a:srgbClr>
                  </a:outerShdw>
                </a:effectLst>
              </a:rPr>
              <a:t>harus</a:t>
            </a:r>
            <a:r>
              <a:rPr lang="en-US" dirty="0" smtClean="0">
                <a:solidFill>
                  <a:schemeClr val="accent6">
                    <a:lumMod val="50000"/>
                  </a:schemeClr>
                </a:solidFill>
                <a:effectLst>
                  <a:outerShdw blurRad="38100" dist="38100" dir="2700000" algn="tl">
                    <a:srgbClr val="000000">
                      <a:alpha val="43137"/>
                    </a:srgbClr>
                  </a:outerShdw>
                </a:effectLst>
              </a:rPr>
              <a:t> </a:t>
            </a:r>
            <a:r>
              <a:rPr lang="en-US" dirty="0" err="1" smtClean="0">
                <a:solidFill>
                  <a:schemeClr val="accent6">
                    <a:lumMod val="50000"/>
                  </a:schemeClr>
                </a:solidFill>
                <a:effectLst>
                  <a:outerShdw blurRad="38100" dist="38100" dir="2700000" algn="tl">
                    <a:srgbClr val="000000">
                      <a:alpha val="43137"/>
                    </a:srgbClr>
                  </a:outerShdw>
                </a:effectLst>
              </a:rPr>
              <a:t>segera</a:t>
            </a:r>
            <a:r>
              <a:rPr lang="en-US" dirty="0" smtClean="0">
                <a:solidFill>
                  <a:schemeClr val="accent6">
                    <a:lumMod val="50000"/>
                  </a:schemeClr>
                </a:solidFill>
                <a:effectLst>
                  <a:outerShdw blurRad="38100" dist="38100" dir="2700000" algn="tl">
                    <a:srgbClr val="000000">
                      <a:alpha val="43137"/>
                    </a:srgbClr>
                  </a:outerShdw>
                </a:effectLst>
              </a:rPr>
              <a:t> </a:t>
            </a:r>
            <a:r>
              <a:rPr lang="en-US" dirty="0" err="1" smtClean="0">
                <a:solidFill>
                  <a:schemeClr val="accent6">
                    <a:lumMod val="50000"/>
                  </a:schemeClr>
                </a:solidFill>
                <a:effectLst>
                  <a:outerShdw blurRad="38100" dist="38100" dir="2700000" algn="tl">
                    <a:srgbClr val="000000">
                      <a:alpha val="43137"/>
                    </a:srgbClr>
                  </a:outerShdw>
                </a:effectLst>
              </a:rPr>
              <a:t>memberikan</a:t>
            </a:r>
            <a:r>
              <a:rPr lang="en-US" dirty="0" smtClean="0">
                <a:solidFill>
                  <a:schemeClr val="accent6">
                    <a:lumMod val="50000"/>
                  </a:schemeClr>
                </a:solidFill>
                <a:effectLst>
                  <a:outerShdw blurRad="38100" dist="38100" dir="2700000" algn="tl">
                    <a:srgbClr val="000000">
                      <a:alpha val="43137"/>
                    </a:srgbClr>
                  </a:outerShdw>
                </a:effectLst>
              </a:rPr>
              <a:t> </a:t>
            </a:r>
          </a:p>
          <a:p>
            <a:pPr algn="ctr"/>
            <a:r>
              <a:rPr lang="en-US" dirty="0" err="1" smtClean="0">
                <a:solidFill>
                  <a:schemeClr val="accent6">
                    <a:lumMod val="50000"/>
                  </a:schemeClr>
                </a:solidFill>
                <a:effectLst>
                  <a:outerShdw blurRad="38100" dist="38100" dir="2700000" algn="tl">
                    <a:srgbClr val="000000">
                      <a:alpha val="43137"/>
                    </a:srgbClr>
                  </a:outerShdw>
                </a:effectLst>
              </a:rPr>
              <a:t>Buku</a:t>
            </a:r>
            <a:r>
              <a:rPr lang="en-US" dirty="0" smtClean="0">
                <a:solidFill>
                  <a:schemeClr val="accent6">
                    <a:lumMod val="50000"/>
                  </a:schemeClr>
                </a:solidFill>
                <a:effectLst>
                  <a:outerShdw blurRad="38100" dist="38100" dir="2700000" algn="tl">
                    <a:srgbClr val="000000">
                      <a:alpha val="43137"/>
                    </a:srgbClr>
                  </a:outerShdw>
                </a:effectLst>
              </a:rPr>
              <a:t> </a:t>
            </a:r>
            <a:r>
              <a:rPr lang="en-US" dirty="0" err="1" smtClean="0">
                <a:solidFill>
                  <a:schemeClr val="accent6">
                    <a:lumMod val="50000"/>
                  </a:schemeClr>
                </a:solidFill>
                <a:effectLst>
                  <a:outerShdw blurRad="38100" dist="38100" dir="2700000" algn="tl">
                    <a:srgbClr val="000000">
                      <a:alpha val="43137"/>
                    </a:srgbClr>
                  </a:outerShdw>
                </a:effectLst>
              </a:rPr>
              <a:t>Simpel</a:t>
            </a:r>
            <a:r>
              <a:rPr lang="en-US" dirty="0" smtClean="0">
                <a:solidFill>
                  <a:schemeClr val="accent6">
                    <a:lumMod val="50000"/>
                  </a:schemeClr>
                </a:solidFill>
                <a:effectLst>
                  <a:outerShdw blurRad="38100" dist="38100" dir="2700000" algn="tl">
                    <a:srgbClr val="000000">
                      <a:alpha val="43137"/>
                    </a:srgbClr>
                  </a:outerShdw>
                </a:effectLst>
              </a:rPr>
              <a:t> </a:t>
            </a:r>
            <a:r>
              <a:rPr lang="en-US" dirty="0" err="1" smtClean="0">
                <a:solidFill>
                  <a:schemeClr val="accent6">
                    <a:lumMod val="50000"/>
                  </a:schemeClr>
                </a:solidFill>
                <a:effectLst>
                  <a:outerShdw blurRad="38100" dist="38100" dir="2700000" algn="tl">
                    <a:srgbClr val="000000">
                      <a:alpha val="43137"/>
                    </a:srgbClr>
                  </a:outerShdw>
                </a:effectLst>
              </a:rPr>
              <a:t>dan</a:t>
            </a:r>
            <a:r>
              <a:rPr lang="en-US" dirty="0" smtClean="0">
                <a:solidFill>
                  <a:schemeClr val="accent6">
                    <a:lumMod val="50000"/>
                  </a:schemeClr>
                </a:solidFill>
                <a:effectLst>
                  <a:outerShdw blurRad="38100" dist="38100" dir="2700000" algn="tl">
                    <a:srgbClr val="000000">
                      <a:alpha val="43137"/>
                    </a:srgbClr>
                  </a:outerShdw>
                </a:effectLst>
              </a:rPr>
              <a:t> </a:t>
            </a:r>
          </a:p>
          <a:p>
            <a:pPr algn="ctr"/>
            <a:r>
              <a:rPr lang="en-US" dirty="0" smtClean="0">
                <a:solidFill>
                  <a:schemeClr val="accent6">
                    <a:lumMod val="50000"/>
                  </a:schemeClr>
                </a:solidFill>
                <a:effectLst>
                  <a:outerShdw blurRad="38100" dist="38100" dir="2700000" algn="tl">
                    <a:srgbClr val="000000">
                      <a:alpha val="43137"/>
                    </a:srgbClr>
                  </a:outerShdw>
                </a:effectLst>
              </a:rPr>
              <a:t>KIP ATM </a:t>
            </a:r>
          </a:p>
          <a:p>
            <a:pPr algn="ctr"/>
            <a:r>
              <a:rPr lang="en-US" dirty="0" err="1" smtClean="0">
                <a:solidFill>
                  <a:schemeClr val="accent6">
                    <a:lumMod val="50000"/>
                  </a:schemeClr>
                </a:solidFill>
                <a:effectLst>
                  <a:outerShdw blurRad="38100" dist="38100" dir="2700000" algn="tl">
                    <a:srgbClr val="000000">
                      <a:alpha val="43137"/>
                    </a:srgbClr>
                  </a:outerShdw>
                </a:effectLst>
              </a:rPr>
              <a:t>kepada</a:t>
            </a:r>
            <a:r>
              <a:rPr lang="en-US" dirty="0" smtClean="0">
                <a:solidFill>
                  <a:schemeClr val="accent6">
                    <a:lumMod val="50000"/>
                  </a:schemeClr>
                </a:solidFill>
                <a:effectLst>
                  <a:outerShdw blurRad="38100" dist="38100" dir="2700000" algn="tl">
                    <a:srgbClr val="000000">
                      <a:alpha val="43137"/>
                    </a:srgbClr>
                  </a:outerShdw>
                </a:effectLst>
              </a:rPr>
              <a:t> </a:t>
            </a:r>
            <a:r>
              <a:rPr lang="en-US" dirty="0" err="1" smtClean="0">
                <a:solidFill>
                  <a:schemeClr val="accent6">
                    <a:lumMod val="50000"/>
                  </a:schemeClr>
                </a:solidFill>
                <a:effectLst>
                  <a:outerShdw blurRad="38100" dist="38100" dir="2700000" algn="tl">
                    <a:srgbClr val="000000">
                      <a:alpha val="43137"/>
                    </a:srgbClr>
                  </a:outerShdw>
                </a:effectLst>
              </a:rPr>
              <a:t>Peserta</a:t>
            </a:r>
            <a:r>
              <a:rPr lang="en-US" dirty="0" smtClean="0">
                <a:solidFill>
                  <a:schemeClr val="accent6">
                    <a:lumMod val="50000"/>
                  </a:schemeClr>
                </a:solidFill>
                <a:effectLst>
                  <a:outerShdw blurRad="38100" dist="38100" dir="2700000" algn="tl">
                    <a:srgbClr val="000000">
                      <a:alpha val="43137"/>
                    </a:srgbClr>
                  </a:outerShdw>
                </a:effectLst>
              </a:rPr>
              <a:t> </a:t>
            </a:r>
            <a:r>
              <a:rPr lang="en-US" dirty="0" err="1" smtClean="0">
                <a:solidFill>
                  <a:schemeClr val="accent6">
                    <a:lumMod val="50000"/>
                  </a:schemeClr>
                </a:solidFill>
                <a:effectLst>
                  <a:outerShdw blurRad="38100" dist="38100" dir="2700000" algn="tl">
                    <a:srgbClr val="000000">
                      <a:alpha val="43137"/>
                    </a:srgbClr>
                  </a:outerShdw>
                </a:effectLst>
              </a:rPr>
              <a:t>Didik</a:t>
            </a:r>
            <a:endParaRPr lang="en-US" b="1" dirty="0">
              <a:solidFill>
                <a:schemeClr val="accent6">
                  <a:lumMod val="50000"/>
                </a:schemeClr>
              </a:solidFill>
              <a:effectLst>
                <a:outerShdw blurRad="38100" dist="38100" dir="2700000" algn="tl">
                  <a:srgbClr val="000000">
                    <a:alpha val="43137"/>
                  </a:srgbClr>
                </a:outerShdw>
              </a:effectLst>
            </a:endParaRPr>
          </a:p>
        </p:txBody>
      </p:sp>
      <p:sp>
        <p:nvSpPr>
          <p:cNvPr id="40" name="Rectangle 39"/>
          <p:cNvSpPr/>
          <p:nvPr/>
        </p:nvSpPr>
        <p:spPr>
          <a:xfrm>
            <a:off x="6003238" y="282152"/>
            <a:ext cx="2792752" cy="461665"/>
          </a:xfrm>
          <a:prstGeom prst="rect">
            <a:avLst/>
          </a:prstGeom>
        </p:spPr>
        <p:txBody>
          <a:bodyPr wrap="none">
            <a:spAutoFit/>
          </a:bodyPr>
          <a:lstStyle/>
          <a:p>
            <a:r>
              <a:rPr lang="pt-BR" sz="2400" b="1" dirty="0" smtClean="0">
                <a:solidFill>
                  <a:schemeClr val="bg2">
                    <a:lumMod val="75000"/>
                  </a:schemeClr>
                </a:solidFill>
                <a:latin typeface="Agency FB" panose="020B0503020202020204" pitchFamily="34" charset="0"/>
              </a:rPr>
              <a:t>Oleh Kuasa </a:t>
            </a:r>
            <a:r>
              <a:rPr lang="pt-BR" sz="2400" b="1" dirty="0">
                <a:solidFill>
                  <a:schemeClr val="bg2">
                    <a:lumMod val="75000"/>
                  </a:schemeClr>
                </a:solidFill>
                <a:latin typeface="Agency FB" panose="020B0503020202020204" pitchFamily="34" charset="0"/>
              </a:rPr>
              <a:t>Peserta Didik</a:t>
            </a:r>
            <a:endParaRPr lang="en-US" sz="2400" b="1" dirty="0">
              <a:solidFill>
                <a:schemeClr val="bg2">
                  <a:lumMod val="75000"/>
                </a:schemeClr>
              </a:solidFill>
            </a:endParaRPr>
          </a:p>
        </p:txBody>
      </p:sp>
      <p:sp>
        <p:nvSpPr>
          <p:cNvPr id="42" name="Title 1"/>
          <p:cNvSpPr>
            <a:spLocks noGrp="1"/>
          </p:cNvSpPr>
          <p:nvPr>
            <p:ph type="title"/>
          </p:nvPr>
        </p:nvSpPr>
        <p:spPr>
          <a:xfrm>
            <a:off x="292673" y="166797"/>
            <a:ext cx="5656182" cy="607332"/>
          </a:xfrm>
          <a:gradFill>
            <a:gsLst>
              <a:gs pos="94000">
                <a:schemeClr val="bg2"/>
              </a:gs>
              <a:gs pos="88000">
                <a:schemeClr val="bg1"/>
              </a:gs>
            </a:gsLst>
            <a:lin ang="10800000" scaled="0"/>
          </a:gradFill>
        </p:spPr>
        <p:txBody>
          <a:bodyPr wrap="none" tIns="54000" bIns="0">
            <a:noAutofit/>
            <a:scene3d>
              <a:camera prst="orthographicFront"/>
              <a:lightRig rig="threePt" dir="t"/>
            </a:scene3d>
            <a:sp3d extrusionH="57150">
              <a:bevelT h="25400" prst="softRound"/>
            </a:sp3d>
          </a:bodyPr>
          <a:lstStyle/>
          <a:p>
            <a:r>
              <a:rPr lang="pt-BR" sz="4000" dirty="0" smtClean="0">
                <a:latin typeface="Agency FB" panose="020B0503020202020204" pitchFamily="34" charset="0"/>
              </a:rPr>
              <a:t>Penarikan Dana PIP Dikdasmen</a:t>
            </a:r>
            <a:endParaRPr lang="en-US" sz="2800" dirty="0">
              <a:solidFill>
                <a:schemeClr val="bg2"/>
              </a:solidFill>
              <a:latin typeface="Agency FB" panose="020B0503020202020204" pitchFamily="34" charset="0"/>
            </a:endParaRPr>
          </a:p>
        </p:txBody>
      </p:sp>
    </p:spTree>
    <p:extLst>
      <p:ext uri="{BB962C8B-B14F-4D97-AF65-F5344CB8AC3E}">
        <p14:creationId xmlns:p14="http://schemas.microsoft.com/office/powerpoint/2010/main" val="4263470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69494" y="136815"/>
            <a:ext cx="11903868" cy="623584"/>
          </a:xfrm>
          <a:prstGeom prst="rect">
            <a:avLst/>
          </a:prstGeom>
          <a:gradFill>
            <a:gsLst>
              <a:gs pos="94000">
                <a:schemeClr val="bg2"/>
              </a:gs>
              <a:gs pos="88000">
                <a:schemeClr val="bg1"/>
              </a:gs>
            </a:gsLst>
            <a:lin ang="10800000" scaled="0"/>
          </a:gradFill>
        </p:spPr>
        <p:txBody>
          <a:bodyPr vert="horz" wrap="none" lIns="91440" tIns="54000" rIns="91440" bIns="0" rtlCol="0" anchor="t" anchorCtr="0">
            <a:noAutofit/>
            <a:scene3d>
              <a:camera prst="orthographicFront"/>
              <a:lightRig rig="threePt" dir="t"/>
            </a:scene3d>
            <a:sp3d extrusionH="57150">
              <a:bevelT h="25400" prst="softRound"/>
            </a:sp3d>
          </a:bodyPr>
          <a:lstStyle>
            <a:lvl1pPr algn="l" defTabSz="914400" rtl="0" eaLnBrk="1" latinLnBrk="0" hangingPunct="1">
              <a:lnSpc>
                <a:spcPct val="90000"/>
              </a:lnSpc>
              <a:spcBef>
                <a:spcPct val="0"/>
              </a:spcBef>
              <a:buNone/>
              <a:defRPr sz="4400" b="1" kern="1200">
                <a:solidFill>
                  <a:schemeClr val="bg2">
                    <a:lumMod val="25000"/>
                  </a:schemeClr>
                </a:solidFill>
                <a:latin typeface="Segoe UI" panose="020B0502040204020203" pitchFamily="34" charset="0"/>
                <a:ea typeface="+mj-ea"/>
                <a:cs typeface="Segoe UI" panose="020B0502040204020203" pitchFamily="34" charset="0"/>
              </a:defRPr>
            </a:lvl1pPr>
          </a:lstStyle>
          <a:p>
            <a:pPr>
              <a:lnSpc>
                <a:spcPct val="100000"/>
              </a:lnSpc>
            </a:pPr>
            <a:r>
              <a:rPr lang="pt-BR" sz="4000" dirty="0" smtClean="0">
                <a:latin typeface="Agency FB" panose="020B0503020202020204" pitchFamily="34" charset="0"/>
              </a:rPr>
              <a:t>Pembatalan KIP</a:t>
            </a:r>
            <a:r>
              <a:rPr lang="en-US" sz="1800" b="0" dirty="0" err="1" smtClean="0">
                <a:solidFill>
                  <a:schemeClr val="accent6">
                    <a:lumMod val="75000"/>
                  </a:schemeClr>
                </a:solidFill>
                <a:latin typeface="Agency FB" panose="020B0503020202020204" pitchFamily="34" charset="0"/>
              </a:rPr>
              <a:t>terhadap</a:t>
            </a:r>
            <a:r>
              <a:rPr lang="en-US" sz="1800" b="0" dirty="0" smtClean="0">
                <a:solidFill>
                  <a:schemeClr val="accent6">
                    <a:lumMod val="75000"/>
                  </a:schemeClr>
                </a:solidFill>
                <a:latin typeface="Agency FB" panose="020B0503020202020204" pitchFamily="34" charset="0"/>
              </a:rPr>
              <a:t> </a:t>
            </a:r>
            <a:r>
              <a:rPr lang="en-US" sz="1800" b="0" dirty="0" err="1" smtClean="0">
                <a:solidFill>
                  <a:schemeClr val="accent6">
                    <a:lumMod val="75000"/>
                  </a:schemeClr>
                </a:solidFill>
                <a:latin typeface="Agency FB" panose="020B0503020202020204" pitchFamily="34" charset="0"/>
              </a:rPr>
              <a:t>siswa</a:t>
            </a:r>
            <a:r>
              <a:rPr lang="en-US" sz="1800" b="0" dirty="0" smtClean="0">
                <a:solidFill>
                  <a:schemeClr val="accent6">
                    <a:lumMod val="75000"/>
                  </a:schemeClr>
                </a:solidFill>
                <a:latin typeface="Agency FB" panose="020B0503020202020204" pitchFamily="34" charset="0"/>
              </a:rPr>
              <a:t> </a:t>
            </a:r>
            <a:r>
              <a:rPr lang="en-US" sz="1800" b="0" dirty="0" err="1" smtClean="0">
                <a:solidFill>
                  <a:schemeClr val="accent6">
                    <a:lumMod val="75000"/>
                  </a:schemeClr>
                </a:solidFill>
                <a:latin typeface="Agency FB" panose="020B0503020202020204" pitchFamily="34" charset="0"/>
              </a:rPr>
              <a:t>penerima</a:t>
            </a:r>
            <a:r>
              <a:rPr lang="en-US" sz="1800" b="0" dirty="0" smtClean="0">
                <a:solidFill>
                  <a:schemeClr val="accent6">
                    <a:lumMod val="75000"/>
                  </a:schemeClr>
                </a:solidFill>
                <a:latin typeface="Agency FB" panose="020B0503020202020204" pitchFamily="34" charset="0"/>
              </a:rPr>
              <a:t> PIP </a:t>
            </a:r>
            <a:r>
              <a:rPr lang="en-US" sz="1800" b="0" dirty="0" err="1" smtClean="0">
                <a:solidFill>
                  <a:schemeClr val="accent6">
                    <a:lumMod val="75000"/>
                  </a:schemeClr>
                </a:solidFill>
                <a:latin typeface="Agency FB" panose="020B0503020202020204" pitchFamily="34" charset="0"/>
              </a:rPr>
              <a:t>ber</a:t>
            </a:r>
            <a:r>
              <a:rPr lang="en-US" sz="1800" b="0" dirty="0" smtClean="0">
                <a:solidFill>
                  <a:schemeClr val="accent6">
                    <a:lumMod val="75000"/>
                  </a:schemeClr>
                </a:solidFill>
                <a:latin typeface="Agency FB" panose="020B0503020202020204" pitchFamily="34" charset="0"/>
              </a:rPr>
              <a:t> KIP yang </a:t>
            </a:r>
            <a:r>
              <a:rPr lang="en-US" sz="1800" b="0" dirty="0" err="1" smtClean="0">
                <a:solidFill>
                  <a:schemeClr val="accent6">
                    <a:lumMod val="75000"/>
                  </a:schemeClr>
                </a:solidFill>
                <a:latin typeface="Agency FB" panose="020B0503020202020204" pitchFamily="34" charset="0"/>
              </a:rPr>
              <a:t>berasal</a:t>
            </a:r>
            <a:r>
              <a:rPr lang="en-US" sz="1800" b="0" dirty="0" smtClean="0">
                <a:solidFill>
                  <a:schemeClr val="accent6">
                    <a:lumMod val="75000"/>
                  </a:schemeClr>
                </a:solidFill>
                <a:latin typeface="Agency FB" panose="020B0503020202020204" pitchFamily="34" charset="0"/>
              </a:rPr>
              <a:t> </a:t>
            </a:r>
            <a:r>
              <a:rPr lang="en-US" sz="1800" b="0" dirty="0" err="1" smtClean="0">
                <a:solidFill>
                  <a:schemeClr val="accent6">
                    <a:lumMod val="75000"/>
                  </a:schemeClr>
                </a:solidFill>
                <a:latin typeface="Agency FB" panose="020B0503020202020204" pitchFamily="34" charset="0"/>
              </a:rPr>
              <a:t>dari</a:t>
            </a:r>
            <a:r>
              <a:rPr lang="en-US" sz="1800" b="0" dirty="0" smtClean="0">
                <a:solidFill>
                  <a:schemeClr val="accent6">
                    <a:lumMod val="75000"/>
                  </a:schemeClr>
                </a:solidFill>
                <a:latin typeface="Agency FB" panose="020B0503020202020204" pitchFamily="34" charset="0"/>
              </a:rPr>
              <a:t> </a:t>
            </a:r>
            <a:r>
              <a:rPr lang="en-US" sz="1800" b="0" dirty="0" err="1" smtClean="0">
                <a:solidFill>
                  <a:schemeClr val="accent6">
                    <a:lumMod val="75000"/>
                  </a:schemeClr>
                </a:solidFill>
                <a:latin typeface="Agency FB" panose="020B0503020202020204" pitchFamily="34" charset="0"/>
              </a:rPr>
              <a:t>keluarga</a:t>
            </a:r>
            <a:r>
              <a:rPr lang="en-US" sz="1800" b="0" dirty="0" smtClean="0">
                <a:solidFill>
                  <a:schemeClr val="accent6">
                    <a:lumMod val="75000"/>
                  </a:schemeClr>
                </a:solidFill>
                <a:latin typeface="Agency FB" panose="020B0503020202020204" pitchFamily="34" charset="0"/>
              </a:rPr>
              <a:t> </a:t>
            </a:r>
            <a:r>
              <a:rPr lang="en-US" sz="1800" b="0" dirty="0" err="1" smtClean="0">
                <a:solidFill>
                  <a:schemeClr val="accent6">
                    <a:lumMod val="75000"/>
                  </a:schemeClr>
                </a:solidFill>
                <a:latin typeface="Agency FB" panose="020B0503020202020204" pitchFamily="34" charset="0"/>
              </a:rPr>
              <a:t>miskin</a:t>
            </a:r>
            <a:r>
              <a:rPr lang="en-US" sz="1800" b="0" dirty="0" smtClean="0">
                <a:solidFill>
                  <a:schemeClr val="accent6">
                    <a:lumMod val="75000"/>
                  </a:schemeClr>
                </a:solidFill>
                <a:latin typeface="Agency FB" panose="020B0503020202020204" pitchFamily="34" charset="0"/>
              </a:rPr>
              <a:t>/</a:t>
            </a:r>
            <a:r>
              <a:rPr lang="en-US" sz="1800" b="0" dirty="0" err="1" smtClean="0">
                <a:solidFill>
                  <a:schemeClr val="accent6">
                    <a:lumMod val="75000"/>
                  </a:schemeClr>
                </a:solidFill>
                <a:latin typeface="Agency FB" panose="020B0503020202020204" pitchFamily="34" charset="0"/>
              </a:rPr>
              <a:t>rentan</a:t>
            </a:r>
            <a:r>
              <a:rPr lang="en-US" sz="1800" b="0" dirty="0" smtClean="0">
                <a:solidFill>
                  <a:schemeClr val="accent6">
                    <a:lumMod val="75000"/>
                  </a:schemeClr>
                </a:solidFill>
                <a:latin typeface="Agency FB" panose="020B0503020202020204" pitchFamily="34" charset="0"/>
              </a:rPr>
              <a:t> </a:t>
            </a:r>
            <a:r>
              <a:rPr lang="en-US" sz="1800" b="0" dirty="0" err="1" smtClean="0">
                <a:solidFill>
                  <a:schemeClr val="accent6">
                    <a:lumMod val="75000"/>
                  </a:schemeClr>
                </a:solidFill>
                <a:latin typeface="Agency FB" panose="020B0503020202020204" pitchFamily="34" charset="0"/>
              </a:rPr>
              <a:t>miskin</a:t>
            </a:r>
            <a:r>
              <a:rPr lang="en-US" sz="1800" b="0" dirty="0" smtClean="0">
                <a:solidFill>
                  <a:schemeClr val="accent6">
                    <a:lumMod val="75000"/>
                  </a:schemeClr>
                </a:solidFill>
                <a:latin typeface="Agency FB" panose="020B0503020202020204" pitchFamily="34" charset="0"/>
              </a:rPr>
              <a:t> yang </a:t>
            </a:r>
            <a:r>
              <a:rPr lang="en-US" sz="1800" b="0" dirty="0" err="1" smtClean="0">
                <a:solidFill>
                  <a:schemeClr val="accent6">
                    <a:lumMod val="75000"/>
                  </a:schemeClr>
                </a:solidFill>
                <a:latin typeface="Agency FB" panose="020B0503020202020204" pitchFamily="34" charset="0"/>
              </a:rPr>
              <a:t>tercatat</a:t>
            </a:r>
            <a:r>
              <a:rPr lang="en-US" sz="1800" b="0" dirty="0" smtClean="0">
                <a:solidFill>
                  <a:schemeClr val="accent6">
                    <a:lumMod val="75000"/>
                  </a:schemeClr>
                </a:solidFill>
                <a:latin typeface="Agency FB" panose="020B0503020202020204" pitchFamily="34" charset="0"/>
              </a:rPr>
              <a:t> di DTKS </a:t>
            </a:r>
            <a:r>
              <a:rPr lang="en-US" sz="1800" b="0" dirty="0" err="1" smtClean="0">
                <a:solidFill>
                  <a:schemeClr val="accent6">
                    <a:lumMod val="75000"/>
                  </a:schemeClr>
                </a:solidFill>
                <a:latin typeface="Agency FB" panose="020B0503020202020204" pitchFamily="34" charset="0"/>
              </a:rPr>
              <a:t>Kemensos</a:t>
            </a:r>
            <a:endParaRPr lang="id-ID" sz="1800" b="0" dirty="0" smtClean="0">
              <a:solidFill>
                <a:schemeClr val="accent6">
                  <a:lumMod val="75000"/>
                </a:schemeClr>
              </a:solidFill>
              <a:latin typeface="Agency FB" panose="020B0503020202020204" pitchFamily="34" charset="0"/>
            </a:endParaRPr>
          </a:p>
          <a:p>
            <a:pPr>
              <a:lnSpc>
                <a:spcPct val="100000"/>
              </a:lnSpc>
            </a:pPr>
            <a:endParaRPr lang="en-US" sz="2400" dirty="0">
              <a:latin typeface="Agency FB" panose="020B0503020202020204" pitchFamily="34" charset="0"/>
            </a:endParaRPr>
          </a:p>
        </p:txBody>
      </p:sp>
      <p:grpSp>
        <p:nvGrpSpPr>
          <p:cNvPr id="3" name="Group 2"/>
          <p:cNvGrpSpPr/>
          <p:nvPr/>
        </p:nvGrpSpPr>
        <p:grpSpPr>
          <a:xfrm>
            <a:off x="635032" y="907498"/>
            <a:ext cx="11197316" cy="5340509"/>
            <a:chOff x="635032" y="907498"/>
            <a:chExt cx="11197316" cy="5340509"/>
          </a:xfrm>
        </p:grpSpPr>
        <p:grpSp>
          <p:nvGrpSpPr>
            <p:cNvPr id="49" name="Group 48"/>
            <p:cNvGrpSpPr/>
            <p:nvPr/>
          </p:nvGrpSpPr>
          <p:grpSpPr>
            <a:xfrm>
              <a:off x="1157042" y="907498"/>
              <a:ext cx="2692065" cy="1953887"/>
              <a:chOff x="64842" y="1106925"/>
              <a:chExt cx="2692065" cy="1953887"/>
            </a:xfrm>
          </p:grpSpPr>
          <p:sp>
            <p:nvSpPr>
              <p:cNvPr id="24" name="Rounded Rectangle 23"/>
              <p:cNvSpPr/>
              <p:nvPr/>
            </p:nvSpPr>
            <p:spPr>
              <a:xfrm>
                <a:off x="288133" y="1106925"/>
                <a:ext cx="2277268" cy="1547375"/>
              </a:xfrm>
              <a:prstGeom prst="roundRect">
                <a:avLst/>
              </a:prstGeom>
              <a:noFill/>
              <a:ln w="38100">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TextBox 26"/>
              <p:cNvSpPr txBox="1"/>
              <p:nvPr/>
            </p:nvSpPr>
            <p:spPr>
              <a:xfrm>
                <a:off x="64842" y="2712467"/>
                <a:ext cx="2692065" cy="348345"/>
              </a:xfrm>
              <a:prstGeom prst="rect">
                <a:avLst/>
              </a:prstGeom>
              <a:gradFill flip="none" rotWithShape="1">
                <a:gsLst>
                  <a:gs pos="0">
                    <a:schemeClr val="bg1"/>
                  </a:gs>
                  <a:gs pos="99457">
                    <a:schemeClr val="bg1"/>
                  </a:gs>
                  <a:gs pos="50000">
                    <a:schemeClr val="bg2"/>
                  </a:gs>
                </a:gsLst>
                <a:lin ang="0" scaled="1"/>
                <a:tileRect/>
              </a:gradFill>
              <a:ln>
                <a:noFill/>
              </a:ln>
            </p:spPr>
            <p:style>
              <a:lnRef idx="1">
                <a:schemeClr val="accent4"/>
              </a:lnRef>
              <a:fillRef idx="2">
                <a:schemeClr val="accent4"/>
              </a:fillRef>
              <a:effectRef idx="1">
                <a:schemeClr val="accent4"/>
              </a:effectRef>
              <a:fontRef idx="minor">
                <a:schemeClr val="dk1"/>
              </a:fontRef>
            </p:style>
            <p:txBody>
              <a:bodyPr wrap="square" lIns="0" tIns="0" rIns="0" bIns="0" rtlCol="0">
                <a:normAutofit/>
              </a:bodyPr>
              <a:lstStyle/>
              <a:p>
                <a:pPr algn="ctr"/>
                <a:r>
                  <a:rPr lang="en-US"/>
                  <a:t>meninggal dunia</a:t>
                </a:r>
              </a:p>
            </p:txBody>
          </p:sp>
        </p:grpSp>
        <p:pic>
          <p:nvPicPr>
            <p:cNvPr id="71" name="Picture 7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98511" y="1152650"/>
              <a:ext cx="394115" cy="900000"/>
            </a:xfrm>
            <a:prstGeom prst="rect">
              <a:avLst/>
            </a:prstGeom>
          </p:spPr>
        </p:pic>
        <p:grpSp>
          <p:nvGrpSpPr>
            <p:cNvPr id="50" name="Group 49"/>
            <p:cNvGrpSpPr/>
            <p:nvPr/>
          </p:nvGrpSpPr>
          <p:grpSpPr>
            <a:xfrm>
              <a:off x="5043247" y="908799"/>
              <a:ext cx="2860791" cy="2229815"/>
              <a:chOff x="3245710" y="1090467"/>
              <a:chExt cx="2860791" cy="2229815"/>
            </a:xfrm>
          </p:grpSpPr>
          <p:sp>
            <p:nvSpPr>
              <p:cNvPr id="30" name="Rounded Rectangle 29"/>
              <p:cNvSpPr/>
              <p:nvPr/>
            </p:nvSpPr>
            <p:spPr>
              <a:xfrm>
                <a:off x="3468651" y="1090467"/>
                <a:ext cx="2277268" cy="1547375"/>
              </a:xfrm>
              <a:prstGeom prst="roundRect">
                <a:avLst/>
              </a:prstGeom>
              <a:noFill/>
              <a:ln w="38100">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1" name="TextBox 40"/>
              <p:cNvSpPr txBox="1"/>
              <p:nvPr/>
            </p:nvSpPr>
            <p:spPr>
              <a:xfrm>
                <a:off x="3245710" y="2683944"/>
                <a:ext cx="2860791" cy="636338"/>
              </a:xfrm>
              <a:prstGeom prst="rect">
                <a:avLst/>
              </a:prstGeom>
              <a:gradFill>
                <a:gsLst>
                  <a:gs pos="0">
                    <a:schemeClr val="bg1"/>
                  </a:gs>
                  <a:gs pos="99457">
                    <a:schemeClr val="bg1"/>
                  </a:gs>
                  <a:gs pos="50000">
                    <a:schemeClr val="bg2"/>
                  </a:gs>
                </a:gsLst>
                <a:lin ang="0" scaled="1"/>
              </a:gradFill>
              <a:ln>
                <a:noFill/>
              </a:ln>
            </p:spPr>
            <p:style>
              <a:lnRef idx="1">
                <a:schemeClr val="accent4"/>
              </a:lnRef>
              <a:fillRef idx="2">
                <a:schemeClr val="accent4"/>
              </a:fillRef>
              <a:effectRef idx="1">
                <a:schemeClr val="accent4"/>
              </a:effectRef>
              <a:fontRef idx="minor">
                <a:schemeClr val="dk1"/>
              </a:fontRef>
            </p:style>
            <p:txBody>
              <a:bodyPr wrap="square" lIns="0" tIns="0" rIns="0" bIns="0" rtlCol="0">
                <a:noAutofit/>
              </a:bodyPr>
              <a:lstStyle/>
              <a:p>
                <a:pPr algn="ctr"/>
                <a:r>
                  <a:rPr lang="en-US"/>
                  <a:t>putus sekolah</a:t>
                </a:r>
                <a:r>
                  <a:rPr lang="en-US" smtClean="0"/>
                  <a:t>/</a:t>
                </a:r>
              </a:p>
              <a:p>
                <a:pPr algn="ctr"/>
                <a:r>
                  <a:rPr lang="en-US" smtClean="0"/>
                  <a:t>tidak </a:t>
                </a:r>
                <a:r>
                  <a:rPr lang="en-US"/>
                  <a:t>melanjutkan pendidikan</a:t>
                </a:r>
              </a:p>
            </p:txBody>
          </p:sp>
        </p:grpSp>
        <p:pic>
          <p:nvPicPr>
            <p:cNvPr id="72" name="Picture 71"/>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54845" y="1226685"/>
              <a:ext cx="655630" cy="900000"/>
            </a:xfrm>
            <a:prstGeom prst="rect">
              <a:avLst/>
            </a:prstGeom>
          </p:spPr>
        </p:pic>
        <p:grpSp>
          <p:nvGrpSpPr>
            <p:cNvPr id="51" name="Group 50"/>
            <p:cNvGrpSpPr/>
            <p:nvPr/>
          </p:nvGrpSpPr>
          <p:grpSpPr>
            <a:xfrm>
              <a:off x="8729526" y="907498"/>
              <a:ext cx="3009853" cy="1969271"/>
              <a:chOff x="6357906" y="1066756"/>
              <a:chExt cx="3009853" cy="1969271"/>
            </a:xfrm>
          </p:grpSpPr>
          <p:sp>
            <p:nvSpPr>
              <p:cNvPr id="32" name="Rounded Rectangle 31"/>
              <p:cNvSpPr/>
              <p:nvPr/>
            </p:nvSpPr>
            <p:spPr>
              <a:xfrm>
                <a:off x="6779716" y="1066756"/>
                <a:ext cx="2277268" cy="1547375"/>
              </a:xfrm>
              <a:prstGeom prst="roundRect">
                <a:avLst/>
              </a:prstGeom>
              <a:noFill/>
              <a:ln w="38100">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2" name="TextBox 41"/>
              <p:cNvSpPr txBox="1"/>
              <p:nvPr/>
            </p:nvSpPr>
            <p:spPr>
              <a:xfrm>
                <a:off x="6357906" y="2677347"/>
                <a:ext cx="3009853" cy="358680"/>
              </a:xfrm>
              <a:prstGeom prst="rect">
                <a:avLst/>
              </a:prstGeom>
              <a:gradFill>
                <a:gsLst>
                  <a:gs pos="0">
                    <a:schemeClr val="bg1"/>
                  </a:gs>
                  <a:gs pos="99457">
                    <a:schemeClr val="bg1"/>
                  </a:gs>
                  <a:gs pos="50000">
                    <a:schemeClr val="bg2"/>
                  </a:gs>
                </a:gsLst>
                <a:lin ang="0" scaled="1"/>
              </a:gradFill>
              <a:ln>
                <a:noFill/>
              </a:ln>
            </p:spPr>
            <p:style>
              <a:lnRef idx="1">
                <a:schemeClr val="accent4"/>
              </a:lnRef>
              <a:fillRef idx="2">
                <a:schemeClr val="accent4"/>
              </a:fillRef>
              <a:effectRef idx="1">
                <a:schemeClr val="accent4"/>
              </a:effectRef>
              <a:fontRef idx="minor">
                <a:schemeClr val="dk1"/>
              </a:fontRef>
            </p:style>
            <p:txBody>
              <a:bodyPr wrap="square" lIns="0" tIns="0" rIns="0" bIns="0" rtlCol="0">
                <a:noAutofit/>
              </a:bodyPr>
              <a:lstStyle/>
              <a:p>
                <a:pPr algn="ctr"/>
                <a:r>
                  <a:rPr lang="en-US"/>
                  <a:t>tidak diketahui keberadaannya</a:t>
                </a:r>
              </a:p>
            </p:txBody>
          </p:sp>
        </p:grpSp>
        <p:pic>
          <p:nvPicPr>
            <p:cNvPr id="73" name="Picture 72"/>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89899" y="1237375"/>
              <a:ext cx="613125" cy="900000"/>
            </a:xfrm>
            <a:prstGeom prst="rect">
              <a:avLst/>
            </a:prstGeom>
          </p:spPr>
        </p:pic>
        <p:sp>
          <p:nvSpPr>
            <p:cNvPr id="36" name="Rounded Rectangle 35"/>
            <p:cNvSpPr/>
            <p:nvPr/>
          </p:nvSpPr>
          <p:spPr>
            <a:xfrm>
              <a:off x="1380333" y="3297748"/>
              <a:ext cx="2277268" cy="1547375"/>
            </a:xfrm>
            <a:prstGeom prst="roundRect">
              <a:avLst/>
            </a:prstGeom>
            <a:noFill/>
            <a:ln w="38100">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4" name="TextBox 43"/>
            <p:cNvSpPr txBox="1"/>
            <p:nvPr/>
          </p:nvSpPr>
          <p:spPr>
            <a:xfrm>
              <a:off x="812510" y="4896694"/>
              <a:ext cx="3395714" cy="351700"/>
            </a:xfrm>
            <a:prstGeom prst="rect">
              <a:avLst/>
            </a:prstGeom>
            <a:gradFill>
              <a:gsLst>
                <a:gs pos="0">
                  <a:schemeClr val="bg1"/>
                </a:gs>
                <a:gs pos="99457">
                  <a:schemeClr val="bg1"/>
                </a:gs>
                <a:gs pos="50000">
                  <a:schemeClr val="bg2"/>
                </a:gs>
              </a:gsLst>
              <a:lin ang="0" scaled="1"/>
            </a:gradFill>
            <a:ln>
              <a:noFill/>
            </a:ln>
          </p:spPr>
          <p:style>
            <a:lnRef idx="1">
              <a:schemeClr val="accent4"/>
            </a:lnRef>
            <a:fillRef idx="2">
              <a:schemeClr val="accent4"/>
            </a:fillRef>
            <a:effectRef idx="1">
              <a:schemeClr val="accent4"/>
            </a:effectRef>
            <a:fontRef idx="minor">
              <a:schemeClr val="dk1"/>
            </a:fontRef>
          </p:style>
          <p:txBody>
            <a:bodyPr wrap="square" lIns="0" tIns="0" rIns="0" bIns="0" rtlCol="0">
              <a:noAutofit/>
            </a:bodyPr>
            <a:lstStyle/>
            <a:p>
              <a:pPr algn="ctr"/>
              <a:r>
                <a:rPr lang="en-US"/>
                <a:t>menolak menerima </a:t>
              </a:r>
              <a:r>
                <a:rPr lang="en-US" smtClean="0"/>
                <a:t>KIP</a:t>
              </a:r>
              <a:endParaRPr lang="en-US"/>
            </a:p>
          </p:txBody>
        </p:sp>
        <p:pic>
          <p:nvPicPr>
            <p:cNvPr id="74" name="Picture 73"/>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5032" y="3621435"/>
              <a:ext cx="685433" cy="900000"/>
            </a:xfrm>
            <a:prstGeom prst="rect">
              <a:avLst/>
            </a:prstGeom>
          </p:spPr>
        </p:pic>
        <p:grpSp>
          <p:nvGrpSpPr>
            <p:cNvPr id="54" name="Group 53"/>
            <p:cNvGrpSpPr/>
            <p:nvPr/>
          </p:nvGrpSpPr>
          <p:grpSpPr>
            <a:xfrm>
              <a:off x="4157362" y="3324656"/>
              <a:ext cx="4423719" cy="2272952"/>
              <a:chOff x="2867502" y="3728159"/>
              <a:chExt cx="4423719" cy="2238915"/>
            </a:xfrm>
          </p:grpSpPr>
          <p:sp>
            <p:nvSpPr>
              <p:cNvPr id="35" name="Rounded Rectangle 34"/>
              <p:cNvSpPr/>
              <p:nvPr/>
            </p:nvSpPr>
            <p:spPr>
              <a:xfrm>
                <a:off x="4027239" y="3728159"/>
                <a:ext cx="2277268" cy="1547375"/>
              </a:xfrm>
              <a:prstGeom prst="roundRect">
                <a:avLst/>
              </a:prstGeom>
              <a:noFill/>
              <a:ln w="38100">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5" name="TextBox 44"/>
              <p:cNvSpPr txBox="1"/>
              <p:nvPr/>
            </p:nvSpPr>
            <p:spPr>
              <a:xfrm>
                <a:off x="2867502" y="5330658"/>
                <a:ext cx="4423719" cy="636416"/>
              </a:xfrm>
              <a:prstGeom prst="rect">
                <a:avLst/>
              </a:prstGeom>
              <a:gradFill>
                <a:gsLst>
                  <a:gs pos="0">
                    <a:schemeClr val="bg1"/>
                  </a:gs>
                  <a:gs pos="99457">
                    <a:schemeClr val="bg1"/>
                  </a:gs>
                  <a:gs pos="50000">
                    <a:schemeClr val="bg2"/>
                  </a:gs>
                </a:gsLst>
                <a:lin ang="0" scaled="1"/>
              </a:gradFill>
              <a:ln>
                <a:noFill/>
              </a:ln>
            </p:spPr>
            <p:style>
              <a:lnRef idx="1">
                <a:schemeClr val="accent4"/>
              </a:lnRef>
              <a:fillRef idx="2">
                <a:schemeClr val="accent4"/>
              </a:fillRef>
              <a:effectRef idx="1">
                <a:schemeClr val="accent4"/>
              </a:effectRef>
              <a:fontRef idx="minor">
                <a:schemeClr val="dk1"/>
              </a:fontRef>
            </p:style>
            <p:txBody>
              <a:bodyPr wrap="square" lIns="0" tIns="0" rIns="0" bIns="0" rtlCol="0">
                <a:noAutofit/>
              </a:bodyPr>
              <a:lstStyle/>
              <a:p>
                <a:pPr algn="ctr"/>
                <a:r>
                  <a:rPr lang="en-US"/>
                  <a:t>tidak lagi memenuhi ketentuan prioritas sasaran sebagai penerima PIP Dikdasmen</a:t>
                </a:r>
              </a:p>
            </p:txBody>
          </p:sp>
        </p:grpSp>
        <p:pic>
          <p:nvPicPr>
            <p:cNvPr id="75" name="Picture 74"/>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24439" y="3679080"/>
              <a:ext cx="624000" cy="900000"/>
            </a:xfrm>
            <a:prstGeom prst="rect">
              <a:avLst/>
            </a:prstGeom>
          </p:spPr>
        </p:pic>
        <p:grpSp>
          <p:nvGrpSpPr>
            <p:cNvPr id="52" name="Group 51"/>
            <p:cNvGrpSpPr/>
            <p:nvPr/>
          </p:nvGrpSpPr>
          <p:grpSpPr>
            <a:xfrm>
              <a:off x="8747590" y="3298665"/>
              <a:ext cx="3084758" cy="2217928"/>
              <a:chOff x="9072930" y="2178538"/>
              <a:chExt cx="3084758" cy="2217928"/>
            </a:xfrm>
          </p:grpSpPr>
          <p:sp>
            <p:nvSpPr>
              <p:cNvPr id="34" name="Rounded Rectangle 33"/>
              <p:cNvSpPr/>
              <p:nvPr/>
            </p:nvSpPr>
            <p:spPr>
              <a:xfrm>
                <a:off x="9421160" y="2178538"/>
                <a:ext cx="2277268" cy="1547375"/>
              </a:xfrm>
              <a:prstGeom prst="roundRect">
                <a:avLst/>
              </a:prstGeom>
              <a:noFill/>
              <a:ln w="38100">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3" name="TextBox 42"/>
              <p:cNvSpPr txBox="1"/>
              <p:nvPr/>
            </p:nvSpPr>
            <p:spPr>
              <a:xfrm>
                <a:off x="9072930" y="3781504"/>
                <a:ext cx="3084758" cy="614962"/>
              </a:xfrm>
              <a:prstGeom prst="rect">
                <a:avLst/>
              </a:prstGeom>
              <a:gradFill>
                <a:gsLst>
                  <a:gs pos="0">
                    <a:schemeClr val="bg1"/>
                  </a:gs>
                  <a:gs pos="99457">
                    <a:schemeClr val="bg1"/>
                  </a:gs>
                  <a:gs pos="50000">
                    <a:schemeClr val="bg2"/>
                  </a:gs>
                </a:gsLst>
                <a:lin ang="0" scaled="1"/>
              </a:gradFill>
              <a:ln>
                <a:noFill/>
              </a:ln>
            </p:spPr>
            <p:style>
              <a:lnRef idx="1">
                <a:schemeClr val="accent4"/>
              </a:lnRef>
              <a:fillRef idx="2">
                <a:schemeClr val="accent4"/>
              </a:fillRef>
              <a:effectRef idx="1">
                <a:schemeClr val="accent4"/>
              </a:effectRef>
              <a:fontRef idx="minor">
                <a:schemeClr val="dk1"/>
              </a:fontRef>
            </p:style>
            <p:txBody>
              <a:bodyPr wrap="square" lIns="0" tIns="0" rIns="0" bIns="0" rtlCol="0">
                <a:noAutofit/>
              </a:bodyPr>
              <a:lstStyle/>
              <a:p>
                <a:pPr algn="ctr"/>
                <a:r>
                  <a:rPr lang="it-IT"/>
                  <a:t>tercatat sebagai </a:t>
                </a:r>
                <a:r>
                  <a:rPr lang="it-IT" smtClean="0"/>
                  <a:t>data </a:t>
                </a:r>
                <a:r>
                  <a:rPr lang="it-IT"/>
                  <a:t>ganda </a:t>
                </a:r>
                <a:r>
                  <a:rPr lang="it-IT" smtClean="0"/>
                  <a:t>penerima PIP</a:t>
                </a:r>
                <a:endParaRPr lang="en-US"/>
              </a:p>
            </p:txBody>
          </p:sp>
        </p:grpSp>
        <p:pic>
          <p:nvPicPr>
            <p:cNvPr id="76" name="Picture 75"/>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373832" y="3645413"/>
              <a:ext cx="658823" cy="900000"/>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27651" y="992107"/>
              <a:ext cx="1572689" cy="1404377"/>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10194" y="992107"/>
              <a:ext cx="1377416" cy="1373275"/>
            </a:xfrm>
            <a:prstGeom prst="rect">
              <a:avLst/>
            </a:prstGeom>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39712" y="3337927"/>
              <a:ext cx="1948633" cy="1481773"/>
            </a:xfrm>
            <a:prstGeom prst="rect">
              <a:avLst/>
            </a:prstGeom>
          </p:spPr>
        </p:pic>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2498" y="3394573"/>
              <a:ext cx="1355544" cy="1357528"/>
            </a:xfrm>
            <a:prstGeom prst="rect">
              <a:avLst/>
            </a:prstGeom>
          </p:spPr>
        </p:pic>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76442" y="1118817"/>
              <a:ext cx="1827055" cy="1106348"/>
            </a:xfrm>
            <a:prstGeom prst="rect">
              <a:avLst/>
            </a:prstGeom>
            <a:scene3d>
              <a:camera prst="orthographicFront"/>
              <a:lightRig rig="threePt" dir="t"/>
            </a:scene3d>
            <a:sp3d>
              <a:bevelT w="101600" prst="riblet"/>
            </a:sp3d>
          </p:spPr>
        </p:pic>
        <p:sp>
          <p:nvSpPr>
            <p:cNvPr id="53" name="TextBox 52"/>
            <p:cNvSpPr txBox="1"/>
            <p:nvPr/>
          </p:nvSpPr>
          <p:spPr>
            <a:xfrm>
              <a:off x="1182414" y="5686959"/>
              <a:ext cx="9827172" cy="561048"/>
            </a:xfrm>
            <a:prstGeom prst="rect">
              <a:avLst/>
            </a:prstGeom>
            <a:solidFill>
              <a:schemeClr val="accent1">
                <a:lumMod val="50000"/>
              </a:schemeClr>
            </a:solidFill>
          </p:spPr>
          <p:txBody>
            <a:bodyPr wrap="square" tIns="72000" bIns="0" rtlCol="0">
              <a:noAutofit/>
            </a:bodyPr>
            <a:lstStyle/>
            <a:p>
              <a:pPr algn="ctr"/>
              <a:r>
                <a:rPr lang="en-US" sz="1400" dirty="0" err="1" smtClean="0">
                  <a:solidFill>
                    <a:schemeClr val="bg1"/>
                  </a:solidFill>
                </a:rPr>
                <a:t>Dinas</a:t>
              </a:r>
              <a:r>
                <a:rPr lang="en-US" sz="1400" dirty="0" smtClean="0">
                  <a:solidFill>
                    <a:schemeClr val="bg1"/>
                  </a:solidFill>
                </a:rPr>
                <a:t> </a:t>
              </a:r>
              <a:r>
                <a:rPr lang="en-US" sz="1400" dirty="0" err="1" smtClean="0">
                  <a:solidFill>
                    <a:schemeClr val="bg1"/>
                  </a:solidFill>
                </a:rPr>
                <a:t>pendidikan</a:t>
              </a:r>
              <a:r>
                <a:rPr lang="en-US" sz="1400" dirty="0" smtClean="0">
                  <a:solidFill>
                    <a:schemeClr val="bg1"/>
                  </a:solidFill>
                </a:rPr>
                <a:t> </a:t>
              </a:r>
              <a:r>
                <a:rPr lang="en-US" sz="1400" dirty="0" err="1" smtClean="0">
                  <a:solidFill>
                    <a:schemeClr val="bg1"/>
                  </a:solidFill>
                </a:rPr>
                <a:t>provinsi</a:t>
              </a:r>
              <a:r>
                <a:rPr lang="en-US" sz="1400" dirty="0" smtClean="0">
                  <a:solidFill>
                    <a:schemeClr val="bg1"/>
                  </a:solidFill>
                </a:rPr>
                <a:t>/</a:t>
              </a:r>
              <a:r>
                <a:rPr lang="en-US" sz="1400" dirty="0" err="1" smtClean="0">
                  <a:solidFill>
                    <a:schemeClr val="bg1"/>
                  </a:solidFill>
                </a:rPr>
                <a:t>kab</a:t>
              </a:r>
              <a:r>
                <a:rPr lang="en-US" sz="1400" dirty="0" smtClean="0">
                  <a:solidFill>
                    <a:schemeClr val="bg1"/>
                  </a:solidFill>
                </a:rPr>
                <a:t>/</a:t>
              </a:r>
              <a:r>
                <a:rPr lang="en-US" sz="1400" dirty="0" err="1" smtClean="0">
                  <a:solidFill>
                    <a:schemeClr val="bg1"/>
                  </a:solidFill>
                </a:rPr>
                <a:t>kota</a:t>
              </a:r>
              <a:r>
                <a:rPr lang="en-US" sz="1400" dirty="0" smtClean="0">
                  <a:solidFill>
                    <a:schemeClr val="bg1"/>
                  </a:solidFill>
                </a:rPr>
                <a:t> </a:t>
              </a:r>
              <a:r>
                <a:rPr lang="en-US" sz="1400" dirty="0" err="1">
                  <a:solidFill>
                    <a:schemeClr val="bg1"/>
                  </a:solidFill>
                </a:rPr>
                <a:t>menandai</a:t>
              </a:r>
              <a:r>
                <a:rPr lang="en-US" sz="1400" dirty="0">
                  <a:solidFill>
                    <a:schemeClr val="bg1"/>
                  </a:solidFill>
                </a:rPr>
                <a:t> data </a:t>
              </a:r>
              <a:r>
                <a:rPr lang="en-US" sz="1400" dirty="0" err="1">
                  <a:solidFill>
                    <a:schemeClr val="bg1"/>
                  </a:solidFill>
                </a:rPr>
                <a:t>Peserta</a:t>
              </a:r>
              <a:r>
                <a:rPr lang="en-US" sz="1400" dirty="0">
                  <a:solidFill>
                    <a:schemeClr val="bg1"/>
                  </a:solidFill>
                </a:rPr>
                <a:t> </a:t>
              </a:r>
              <a:r>
                <a:rPr lang="en-US" sz="1400" dirty="0" err="1">
                  <a:solidFill>
                    <a:schemeClr val="bg1"/>
                  </a:solidFill>
                </a:rPr>
                <a:t>Didik</a:t>
              </a:r>
              <a:r>
                <a:rPr lang="en-US" sz="1400" dirty="0">
                  <a:solidFill>
                    <a:schemeClr val="bg1"/>
                  </a:solidFill>
                </a:rPr>
                <a:t> </a:t>
              </a:r>
              <a:r>
                <a:rPr lang="en-US" sz="1400" dirty="0" err="1" smtClean="0">
                  <a:solidFill>
                    <a:schemeClr val="bg1"/>
                  </a:solidFill>
                </a:rPr>
                <a:t>melalui</a:t>
              </a:r>
              <a:r>
                <a:rPr lang="en-US" sz="1400" dirty="0" smtClean="0">
                  <a:solidFill>
                    <a:schemeClr val="bg1"/>
                  </a:solidFill>
                </a:rPr>
                <a:t> </a:t>
              </a:r>
              <a:r>
                <a:rPr lang="en-US" sz="1400" dirty="0" err="1">
                  <a:solidFill>
                    <a:schemeClr val="bg1"/>
                  </a:solidFill>
                </a:rPr>
                <a:t>aplikasi</a:t>
              </a:r>
              <a:r>
                <a:rPr lang="en-US" sz="1400" dirty="0">
                  <a:solidFill>
                    <a:schemeClr val="bg1"/>
                  </a:solidFill>
                </a:rPr>
                <a:t> SIPINTAR </a:t>
              </a:r>
              <a:r>
                <a:rPr lang="en-US" sz="1400" dirty="0" err="1">
                  <a:solidFill>
                    <a:schemeClr val="bg1"/>
                  </a:solidFill>
                </a:rPr>
                <a:t>pada</a:t>
              </a:r>
              <a:r>
                <a:rPr lang="en-US" sz="1400" dirty="0">
                  <a:solidFill>
                    <a:schemeClr val="bg1"/>
                  </a:solidFill>
                </a:rPr>
                <a:t> menu </a:t>
              </a:r>
              <a:r>
                <a:rPr lang="en-US" sz="1400" dirty="0" err="1" smtClean="0">
                  <a:solidFill>
                    <a:schemeClr val="bg1"/>
                  </a:solidFill>
                </a:rPr>
                <a:t>pembatalan</a:t>
              </a:r>
              <a:r>
                <a:rPr lang="en-US" sz="1400" dirty="0" smtClean="0">
                  <a:solidFill>
                    <a:schemeClr val="bg1"/>
                  </a:solidFill>
                </a:rPr>
                <a:t>, </a:t>
              </a:r>
              <a:r>
                <a:rPr lang="en-US" sz="1400" dirty="0" err="1" smtClean="0">
                  <a:solidFill>
                    <a:schemeClr val="bg1"/>
                  </a:solidFill>
                </a:rPr>
                <a:t>mengunduh</a:t>
              </a:r>
              <a:r>
                <a:rPr lang="en-US" sz="1400" dirty="0" smtClean="0">
                  <a:solidFill>
                    <a:schemeClr val="bg1"/>
                  </a:solidFill>
                </a:rPr>
                <a:t> format, </a:t>
              </a:r>
              <a:r>
                <a:rPr lang="en-US" sz="1400" dirty="0" err="1" smtClean="0">
                  <a:solidFill>
                    <a:schemeClr val="bg1"/>
                  </a:solidFill>
                </a:rPr>
                <a:t>melengkapi</a:t>
              </a:r>
              <a:r>
                <a:rPr lang="en-US" sz="1400" dirty="0" smtClean="0">
                  <a:solidFill>
                    <a:schemeClr val="bg1"/>
                  </a:solidFill>
                </a:rPr>
                <a:t> format, </a:t>
              </a:r>
              <a:r>
                <a:rPr lang="en-US" sz="1400" dirty="0" err="1" smtClean="0">
                  <a:solidFill>
                    <a:schemeClr val="bg1"/>
                  </a:solidFill>
                </a:rPr>
                <a:t>memindai</a:t>
              </a:r>
              <a:r>
                <a:rPr lang="en-US" sz="1400" dirty="0" smtClean="0">
                  <a:solidFill>
                    <a:schemeClr val="bg1"/>
                  </a:solidFill>
                </a:rPr>
                <a:t>, </a:t>
              </a:r>
              <a:r>
                <a:rPr lang="en-US" sz="1400" dirty="0" err="1" smtClean="0">
                  <a:solidFill>
                    <a:schemeClr val="bg1"/>
                  </a:solidFill>
                </a:rPr>
                <a:t>dan</a:t>
              </a:r>
              <a:r>
                <a:rPr lang="en-US" sz="1400" dirty="0" smtClean="0">
                  <a:solidFill>
                    <a:schemeClr val="bg1"/>
                  </a:solidFill>
                </a:rPr>
                <a:t> </a:t>
              </a:r>
              <a:r>
                <a:rPr lang="en-US" sz="1400" dirty="0" err="1" smtClean="0">
                  <a:solidFill>
                    <a:schemeClr val="bg1"/>
                  </a:solidFill>
                </a:rPr>
                <a:t>mengunggah</a:t>
              </a:r>
              <a:r>
                <a:rPr lang="en-US" sz="1400" dirty="0" smtClean="0">
                  <a:solidFill>
                    <a:schemeClr val="bg1"/>
                  </a:solidFill>
                </a:rPr>
                <a:t> SK </a:t>
              </a:r>
              <a:r>
                <a:rPr lang="en-US" sz="1400" dirty="0" err="1" smtClean="0">
                  <a:solidFill>
                    <a:schemeClr val="bg1"/>
                  </a:solidFill>
                </a:rPr>
                <a:t>Pembatalan</a:t>
              </a:r>
              <a:r>
                <a:rPr lang="en-US" sz="1400" dirty="0" smtClean="0">
                  <a:solidFill>
                    <a:schemeClr val="bg1"/>
                  </a:solidFill>
                </a:rPr>
                <a:t> </a:t>
              </a:r>
              <a:r>
                <a:rPr lang="en-US" sz="1400" dirty="0" err="1" smtClean="0">
                  <a:solidFill>
                    <a:schemeClr val="bg1"/>
                  </a:solidFill>
                </a:rPr>
                <a:t>Penerima</a:t>
              </a:r>
              <a:r>
                <a:rPr lang="en-US" sz="1400" dirty="0" smtClean="0">
                  <a:solidFill>
                    <a:schemeClr val="bg1"/>
                  </a:solidFill>
                </a:rPr>
                <a:t> PIP </a:t>
              </a:r>
              <a:r>
                <a:rPr lang="en-US" sz="1400" dirty="0" err="1" smtClean="0">
                  <a:solidFill>
                    <a:schemeClr val="bg1"/>
                  </a:solidFill>
                </a:rPr>
                <a:t>Dikdasmen</a:t>
              </a:r>
              <a:r>
                <a:rPr lang="en-US" sz="1400" dirty="0" smtClean="0">
                  <a:solidFill>
                    <a:schemeClr val="bg1"/>
                  </a:solidFill>
                </a:rPr>
                <a:t> </a:t>
              </a:r>
              <a:r>
                <a:rPr lang="en-US" sz="1400" dirty="0" err="1" smtClean="0">
                  <a:solidFill>
                    <a:schemeClr val="bg1"/>
                  </a:solidFill>
                </a:rPr>
                <a:t>pada</a:t>
              </a:r>
              <a:r>
                <a:rPr lang="en-US" sz="1400" dirty="0" smtClean="0">
                  <a:solidFill>
                    <a:schemeClr val="bg1"/>
                  </a:solidFill>
                </a:rPr>
                <a:t> </a:t>
              </a:r>
              <a:r>
                <a:rPr lang="en-US" sz="1400" dirty="0" err="1" smtClean="0">
                  <a:solidFill>
                    <a:schemeClr val="bg1"/>
                  </a:solidFill>
                </a:rPr>
                <a:t>aplikasi</a:t>
              </a:r>
              <a:r>
                <a:rPr lang="en-US" sz="1400" dirty="0" smtClean="0">
                  <a:solidFill>
                    <a:schemeClr val="bg1"/>
                  </a:solidFill>
                </a:rPr>
                <a:t> SIPINTAR</a:t>
              </a:r>
              <a:endParaRPr lang="en-US" sz="1400" b="1" dirty="0">
                <a:solidFill>
                  <a:schemeClr val="bg1"/>
                </a:solidFill>
                <a:effectLst>
                  <a:outerShdw blurRad="38100" dist="38100" dir="2700000" algn="tl">
                    <a:srgbClr val="000000">
                      <a:alpha val="43137"/>
                    </a:srgbClr>
                  </a:outerShdw>
                </a:effectLst>
              </a:endParaRPr>
            </a:p>
          </p:txBody>
        </p:sp>
        <p:pic>
          <p:nvPicPr>
            <p:cNvPr id="55" name="Picture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8378" y="5761775"/>
              <a:ext cx="468664" cy="418931"/>
            </a:xfrm>
            <a:prstGeom prst="rect">
              <a:avLst/>
            </a:prstGeom>
          </p:spPr>
        </p:pic>
        <p:pic>
          <p:nvPicPr>
            <p:cNvPr id="56" name="Picture 5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969165" y="5778120"/>
              <a:ext cx="468664" cy="418931"/>
            </a:xfrm>
            <a:prstGeom prst="rect">
              <a:avLst/>
            </a:prstGeom>
          </p:spPr>
        </p:pic>
        <p:pic>
          <p:nvPicPr>
            <p:cNvPr id="13" name="Picture 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64170" y="3459613"/>
              <a:ext cx="1983125" cy="1321027"/>
            </a:xfrm>
            <a:prstGeom prst="rect">
              <a:avLst/>
            </a:prstGeom>
            <a:scene3d>
              <a:camera prst="orthographicFront"/>
              <a:lightRig rig="threePt" dir="t"/>
            </a:scene3d>
            <a:sp3d>
              <a:bevelT/>
            </a:sp3d>
          </p:spPr>
        </p:pic>
      </p:grpSp>
    </p:spTree>
    <p:extLst>
      <p:ext uri="{BB962C8B-B14F-4D97-AF65-F5344CB8AC3E}">
        <p14:creationId xmlns:p14="http://schemas.microsoft.com/office/powerpoint/2010/main" val="727406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329" y="781570"/>
            <a:ext cx="693989" cy="145752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29" y="4182811"/>
            <a:ext cx="894876" cy="1438476"/>
          </a:xfrm>
          <a:prstGeom prst="rect">
            <a:avLst/>
          </a:prstGeom>
        </p:spPr>
      </p:pic>
      <p:graphicFrame>
        <p:nvGraphicFramePr>
          <p:cNvPr id="20" name="Table 19"/>
          <p:cNvGraphicFramePr>
            <a:graphicFrameLocks noGrp="1"/>
          </p:cNvGraphicFramePr>
          <p:nvPr>
            <p:extLst>
              <p:ext uri="{D42A27DB-BD31-4B8C-83A1-F6EECF244321}">
                <p14:modId xmlns:p14="http://schemas.microsoft.com/office/powerpoint/2010/main" val="4136405743"/>
              </p:ext>
            </p:extLst>
          </p:nvPr>
        </p:nvGraphicFramePr>
        <p:xfrm>
          <a:off x="967005" y="4222900"/>
          <a:ext cx="11224994" cy="396240"/>
        </p:xfrm>
        <a:graphic>
          <a:graphicData uri="http://schemas.openxmlformats.org/drawingml/2006/table">
            <a:tbl>
              <a:tblPr firstRow="1" bandRow="1">
                <a:tableStyleId>{5C22544A-7EE6-4342-B048-85BDC9FD1C3A}</a:tableStyleId>
              </a:tblPr>
              <a:tblGrid>
                <a:gridCol w="11224994">
                  <a:extLst>
                    <a:ext uri="{9D8B030D-6E8A-4147-A177-3AD203B41FA5}">
                      <a16:colId xmlns:a16="http://schemas.microsoft.com/office/drawing/2014/main" val="1051501897"/>
                    </a:ext>
                  </a:extLst>
                </a:gridCol>
              </a:tblGrid>
              <a:tr h="370840">
                <a:tc>
                  <a:txBody>
                    <a:bodyPr/>
                    <a:lstStyle/>
                    <a:p>
                      <a:r>
                        <a:rPr lang="en-US" sz="2000" smtClean="0"/>
                        <a:t>Pengembalian oleh Kementerian</a:t>
                      </a:r>
                      <a:endParaRPr lang="en-US" sz="20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25189206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92588025"/>
              </p:ext>
            </p:extLst>
          </p:nvPr>
        </p:nvGraphicFramePr>
        <p:xfrm>
          <a:off x="977900" y="817005"/>
          <a:ext cx="11214100" cy="3302000"/>
        </p:xfrm>
        <a:graphic>
          <a:graphicData uri="http://schemas.openxmlformats.org/drawingml/2006/table">
            <a:tbl>
              <a:tblPr firstRow="1" bandRow="1">
                <a:tableStyleId>{5C22544A-7EE6-4342-B048-85BDC9FD1C3A}</a:tableStyleId>
              </a:tblPr>
              <a:tblGrid>
                <a:gridCol w="11214100">
                  <a:extLst>
                    <a:ext uri="{9D8B030D-6E8A-4147-A177-3AD203B41FA5}">
                      <a16:colId xmlns:a16="http://schemas.microsoft.com/office/drawing/2014/main" val="338892065"/>
                    </a:ext>
                  </a:extLst>
                </a:gridCol>
              </a:tblGrid>
              <a:tr h="370840">
                <a:tc>
                  <a:txBody>
                    <a:bodyPr/>
                    <a:lstStyle/>
                    <a:p>
                      <a:r>
                        <a:rPr lang="en-US" sz="2000" smtClean="0"/>
                        <a:t>Pengembalian oleh Satuan Pendidikan</a:t>
                      </a:r>
                      <a:endParaRPr lang="en-US" sz="2000"/>
                    </a:p>
                  </a:txBody>
                  <a:tcPr>
                    <a:lnL w="12700" cmpd="sng">
                      <a:noFill/>
                    </a:lnL>
                    <a:lnR w="12700" cmpd="sng">
                      <a:noFill/>
                    </a:lnR>
                    <a:lnT w="12700" cmpd="sng">
                      <a:noFill/>
                    </a:lnT>
                    <a:lnB w="317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517442128"/>
                  </a:ext>
                </a:extLst>
              </a:tr>
              <a:tr h="370840">
                <a:tc>
                  <a:txBody>
                    <a:bodyPr/>
                    <a:lstStyle/>
                    <a:p>
                      <a:pPr marL="177800" marR="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smtClean="0"/>
                        <a:t>Mengidentifikasi peserta didik penerima PIP Dikdasmen yang memenuhi ketentuan pembatalan melalui SIPINTAR</a:t>
                      </a:r>
                    </a:p>
                  </a:txBody>
                  <a:tcPr>
                    <a:lnL w="12700" cmpd="sng">
                      <a:noFill/>
                    </a:lnL>
                    <a:lnR w="12700" cmpd="sng">
                      <a:noFill/>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666006898"/>
                  </a:ext>
                </a:extLst>
              </a:tr>
              <a:tr h="370840">
                <a:tc>
                  <a:txBody>
                    <a:bodyPr/>
                    <a:lstStyle/>
                    <a:p>
                      <a:pPr marL="177800" indent="-177800">
                        <a:buFont typeface="Arial" panose="020B0604020202020204" pitchFamily="34" charset="0"/>
                        <a:buChar char="•"/>
                      </a:pPr>
                      <a:r>
                        <a:rPr lang="en-US" sz="1700" smtClean="0"/>
                        <a:t>Dilakukan apabila dana sudah ditarik dari rekening menjadi bentuk tunai (cash)</a:t>
                      </a:r>
                      <a:endParaRPr lang="en-US" sz="1700"/>
                    </a:p>
                  </a:txBody>
                  <a:tcPr>
                    <a:lnL w="12700" cmpd="sng">
                      <a:noFill/>
                    </a:lnL>
                    <a:lnR w="12700" cmpd="sng">
                      <a:noFill/>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756345986"/>
                  </a:ext>
                </a:extLst>
              </a:tr>
              <a:tr h="741680">
                <a:tc>
                  <a:txBody>
                    <a:bodyPr/>
                    <a:lstStyle/>
                    <a:p>
                      <a:pPr marL="177800" indent="-177800">
                        <a:buFont typeface="Arial" panose="020B0604020202020204" pitchFamily="34" charset="0"/>
                        <a:buChar char="•"/>
                      </a:pPr>
                      <a:r>
                        <a:rPr lang="en-US" sz="1700" smtClean="0"/>
                        <a:t>Pengembalian</a:t>
                      </a:r>
                      <a:r>
                        <a:rPr lang="en-US" sz="1700" baseline="0" smtClean="0"/>
                        <a:t> dana ke </a:t>
                      </a:r>
                      <a:r>
                        <a:rPr lang="en-US" sz="1700" smtClean="0"/>
                        <a:t>Kas Umum Negara atas nama peserta didik dengan mekanisme sbb:</a:t>
                      </a:r>
                      <a:endParaRPr lang="en-US" sz="1700"/>
                    </a:p>
                    <a:p>
                      <a:pPr marL="520700" indent="-342900">
                        <a:buAutoNum type="alphaLcParenR"/>
                        <a:tabLst>
                          <a:tab pos="444500" algn="l"/>
                        </a:tabLst>
                      </a:pPr>
                      <a:r>
                        <a:rPr lang="en-US" sz="1700" smtClean="0"/>
                        <a:t>peserta didik dan/atau orang tua memberikan pernyataan tertulis perihal keinginannya untuk menyerahkan kembali dana PIP Dikdasmen dengan menyertakan alasan pengembalian dana;</a:t>
                      </a:r>
                    </a:p>
                    <a:p>
                      <a:pPr marL="520700" indent="-342900">
                        <a:buAutoNum type="alphaLcParenR"/>
                        <a:tabLst>
                          <a:tab pos="444500" algn="l"/>
                        </a:tabLst>
                      </a:pPr>
                      <a:r>
                        <a:rPr lang="en-US" sz="1700" smtClean="0"/>
                        <a:t>pengembalian disampaikan oleh kepala satuan pendidikan kepada Puslapdik melalui SIPINTAR dengan menginput data peserta didik bersangkutan;</a:t>
                      </a:r>
                    </a:p>
                    <a:p>
                      <a:pPr marL="520700" indent="-342900">
                        <a:buAutoNum type="alphaLcParenR"/>
                        <a:tabLst>
                          <a:tab pos="444500" algn="l"/>
                        </a:tabLst>
                      </a:pPr>
                      <a:r>
                        <a:rPr lang="en-US" sz="1700" smtClean="0"/>
                        <a:t>Puslapdik menindaklanjuti dengan memberikan kode billing melalui SIPINTAR;</a:t>
                      </a:r>
                    </a:p>
                    <a:p>
                      <a:pPr marL="520700" indent="-342900">
                        <a:buAutoNum type="alphaLcParenR"/>
                        <a:tabLst>
                          <a:tab pos="444500" algn="l"/>
                        </a:tabLst>
                      </a:pPr>
                      <a:r>
                        <a:rPr lang="en-US" sz="1700" smtClean="0"/>
                        <a:t>satuan pendidikan menggunakan kode billing tersebut melalui teller bank yang melayani pengembalian dana;</a:t>
                      </a:r>
                    </a:p>
                    <a:p>
                      <a:pPr marL="520700" indent="-342900">
                        <a:buAutoNum type="alphaLcParenR"/>
                        <a:tabLst>
                          <a:tab pos="444500" algn="l"/>
                        </a:tabLst>
                      </a:pPr>
                      <a:r>
                        <a:rPr lang="en-US" sz="1700" smtClean="0"/>
                        <a:t>satuan pendidikan menyampaikan bukti pengembalian melalui SIPINTAR pada menu pengembalian dana.</a:t>
                      </a:r>
                      <a:endParaRPr lang="en-US" sz="1700"/>
                    </a:p>
                  </a:txBody>
                  <a:tcPr>
                    <a:lnL w="12700" cmpd="sng">
                      <a:noFill/>
                    </a:lnL>
                    <a:lnR w="12700" cmpd="sng">
                      <a:noFill/>
                    </a:lnR>
                    <a:lnT w="3175" cap="flat" cmpd="sng" algn="ctr">
                      <a:solidFill>
                        <a:schemeClr val="accent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132599646"/>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219463409"/>
              </p:ext>
            </p:extLst>
          </p:nvPr>
        </p:nvGraphicFramePr>
        <p:xfrm>
          <a:off x="967004" y="4576511"/>
          <a:ext cx="11224995" cy="1737360"/>
        </p:xfrm>
        <a:graphic>
          <a:graphicData uri="http://schemas.openxmlformats.org/drawingml/2006/table">
            <a:tbl>
              <a:tblPr firstRow="1" bandRow="1">
                <a:tableStyleId>{5C22544A-7EE6-4342-B048-85BDC9FD1C3A}</a:tableStyleId>
              </a:tblPr>
              <a:tblGrid>
                <a:gridCol w="11224995">
                  <a:extLst>
                    <a:ext uri="{9D8B030D-6E8A-4147-A177-3AD203B41FA5}">
                      <a16:colId xmlns:a16="http://schemas.microsoft.com/office/drawing/2014/main" val="2258133336"/>
                    </a:ext>
                  </a:extLst>
                </a:gridCol>
              </a:tblGrid>
              <a:tr h="370840">
                <a:tc>
                  <a:txBody>
                    <a:bodyPr/>
                    <a:lstStyle/>
                    <a:p>
                      <a:pPr marL="177800" indent="-177800">
                        <a:buFont typeface="Arial" panose="020B0604020202020204" pitchFamily="34" charset="0"/>
                        <a:buChar char="•"/>
                      </a:pPr>
                      <a:r>
                        <a:rPr lang="en-US" sz="1700" b="0" smtClean="0">
                          <a:solidFill>
                            <a:schemeClr val="tx1"/>
                          </a:solidFill>
                        </a:rPr>
                        <a:t>Berdasarkan laporan dari dinas pendidikan prov/kab/kota perihal peserta didik yang memenuhi ketentuan untuk dikembalikan ke Kas Umum Negara melalui SIPINTAR.</a:t>
                      </a:r>
                      <a:endParaRPr lang="en-US" sz="1700" b="0">
                        <a:solidFill>
                          <a:schemeClr val="tx1"/>
                        </a:solidFill>
                      </a:endParaRPr>
                    </a:p>
                  </a:txBody>
                  <a:tcPr>
                    <a:lnL w="12700" cmpd="sng">
                      <a:noFill/>
                    </a:lnL>
                    <a:lnR w="12700" cmpd="sng">
                      <a:noFill/>
                    </a:lnR>
                    <a:lnT w="12700" cmpd="sng">
                      <a:noFill/>
                    </a:lnT>
                    <a:lnB w="317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25404883"/>
                  </a:ext>
                </a:extLst>
              </a:tr>
              <a:tr h="370840">
                <a:tc>
                  <a:txBody>
                    <a:bodyPr/>
                    <a:lstStyle/>
                    <a:p>
                      <a:pPr marL="177800" indent="-177800">
                        <a:buFont typeface="Arial" panose="020B0604020202020204" pitchFamily="34" charset="0"/>
                        <a:buChar char="•"/>
                      </a:pPr>
                      <a:r>
                        <a:rPr lang="en-US" sz="1700" smtClean="0">
                          <a:solidFill>
                            <a:schemeClr val="tx1"/>
                          </a:solidFill>
                        </a:rPr>
                        <a:t>Berdasarkan laporan dari bank penyalur perihal kondisi yang menunjukkan bahwa jumlah transaksi secara periodik tidak signifikan, sehingga dana dari rekening yang belum diaktivasi baik atas nama peserta didik yang memenuhi kriteria untuk dikembalikan ke maupun peserta didik yang tidak memenuhi ketentuan pengembalian, untuk dikembalikan pada waktu yang bersamaan.</a:t>
                      </a:r>
                      <a:endParaRPr lang="en-US" sz="1700" b="0">
                        <a:solidFill>
                          <a:schemeClr val="tx1"/>
                        </a:solidFill>
                      </a:endParaRPr>
                    </a:p>
                  </a:txBody>
                  <a:tcPr>
                    <a:lnL w="12700" cmpd="sng">
                      <a:noFill/>
                    </a:lnL>
                    <a:lnR w="12700" cmpd="sng">
                      <a:noFill/>
                    </a:lnR>
                    <a:lnT w="3175" cap="flat" cmpd="sng" algn="ctr">
                      <a:solidFill>
                        <a:schemeClr val="accent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84785083"/>
                  </a:ext>
                </a:extLst>
              </a:tr>
            </a:tbl>
          </a:graphicData>
        </a:graphic>
      </p:graphicFrame>
      <p:sp>
        <p:nvSpPr>
          <p:cNvPr id="3" name="Title 2"/>
          <p:cNvSpPr>
            <a:spLocks noGrp="1"/>
          </p:cNvSpPr>
          <p:nvPr>
            <p:ph type="title"/>
          </p:nvPr>
        </p:nvSpPr>
        <p:spPr/>
        <p:txBody>
          <a:bodyPr>
            <a:normAutofit fontScale="90000"/>
          </a:bodyPr>
          <a:lstStyle/>
          <a:p>
            <a:endParaRPr lang="en-US"/>
          </a:p>
        </p:txBody>
      </p:sp>
      <p:sp>
        <p:nvSpPr>
          <p:cNvPr id="9" name="Title 1"/>
          <p:cNvSpPr txBox="1">
            <a:spLocks/>
          </p:cNvSpPr>
          <p:nvPr/>
        </p:nvSpPr>
        <p:spPr>
          <a:xfrm>
            <a:off x="288132" y="166797"/>
            <a:ext cx="11903868" cy="617202"/>
          </a:xfrm>
          <a:prstGeom prst="rect">
            <a:avLst/>
          </a:prstGeom>
          <a:gradFill>
            <a:gsLst>
              <a:gs pos="94000">
                <a:schemeClr val="bg2"/>
              </a:gs>
              <a:gs pos="88000">
                <a:schemeClr val="bg1"/>
              </a:gs>
            </a:gsLst>
            <a:lin ang="10800000" scaled="0"/>
          </a:gradFill>
        </p:spPr>
        <p:txBody>
          <a:bodyPr vert="horz" wrap="none" lIns="91440" tIns="54000" rIns="91440" bIns="0" rtlCol="0" anchor="ctr">
            <a:noAutofit/>
            <a:scene3d>
              <a:camera prst="orthographicFront"/>
              <a:lightRig rig="threePt" dir="t"/>
            </a:scene3d>
            <a:sp3d extrusionH="57150">
              <a:bevelT h="25400" prst="softRound"/>
            </a:sp3d>
          </a:bodyPr>
          <a:lstStyle>
            <a:lvl1pPr algn="l" defTabSz="914400" rtl="0" eaLnBrk="1" latinLnBrk="0" hangingPunct="1">
              <a:lnSpc>
                <a:spcPct val="90000"/>
              </a:lnSpc>
              <a:spcBef>
                <a:spcPct val="0"/>
              </a:spcBef>
              <a:buNone/>
              <a:defRPr sz="4400" b="1" kern="1200">
                <a:solidFill>
                  <a:schemeClr val="bg2">
                    <a:lumMod val="25000"/>
                  </a:schemeClr>
                </a:solidFill>
                <a:latin typeface="Segoe UI" panose="020B0502040204020203" pitchFamily="34" charset="0"/>
                <a:ea typeface="+mj-ea"/>
                <a:cs typeface="Segoe UI" panose="020B0502040204020203" pitchFamily="34" charset="0"/>
              </a:defRPr>
            </a:lvl1pPr>
          </a:lstStyle>
          <a:p>
            <a:r>
              <a:rPr lang="pt-BR" sz="4000" smtClean="0">
                <a:latin typeface="Agency FB" panose="020B0503020202020204" pitchFamily="34" charset="0"/>
              </a:rPr>
              <a:t>Pengembalian </a:t>
            </a:r>
            <a:r>
              <a:rPr lang="en-US" sz="4000" smtClean="0">
                <a:latin typeface="Agency FB" panose="020B0503020202020204" pitchFamily="34" charset="0"/>
              </a:rPr>
              <a:t>Dana PIP Dikdasmen ke Kas Umum Negara</a:t>
            </a:r>
            <a:endParaRPr lang="en-US" sz="4000" dirty="0">
              <a:solidFill>
                <a:schemeClr val="accent6"/>
              </a:solidFill>
              <a:latin typeface="Agency FB" panose="020B0503020202020204" pitchFamily="34" charset="0"/>
            </a:endParaRPr>
          </a:p>
        </p:txBody>
      </p:sp>
    </p:spTree>
    <p:extLst>
      <p:ext uri="{BB962C8B-B14F-4D97-AF65-F5344CB8AC3E}">
        <p14:creationId xmlns:p14="http://schemas.microsoft.com/office/powerpoint/2010/main" val="1945457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5171495" y="1569536"/>
            <a:ext cx="36000" cy="432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36998" y="1582444"/>
            <a:ext cx="1796666" cy="707886"/>
          </a:xfrm>
          <a:prstGeom prst="rect">
            <a:avLst/>
          </a:prstGeom>
          <a:gradFill>
            <a:gsLst>
              <a:gs pos="0">
                <a:schemeClr val="bg1"/>
              </a:gs>
              <a:gs pos="99457">
                <a:schemeClr val="bg1"/>
              </a:gs>
              <a:gs pos="50000">
                <a:schemeClr val="bg2"/>
              </a:gs>
            </a:gsLst>
            <a:lin ang="0" scaled="1"/>
          </a:gradFill>
        </p:spPr>
        <p:txBody>
          <a:bodyPr wrap="square" rtlCol="0">
            <a:spAutoFit/>
          </a:bodyPr>
          <a:lstStyle/>
          <a:p>
            <a:pPr algn="ctr"/>
            <a:r>
              <a:rPr lang="en-US" sz="2000" b="1" dirty="0" err="1">
                <a:solidFill>
                  <a:schemeClr val="bg2">
                    <a:lumMod val="10000"/>
                  </a:schemeClr>
                </a:solidFill>
              </a:rPr>
              <a:t>Penyaluran</a:t>
            </a:r>
            <a:endParaRPr lang="en-US" sz="2000" b="1" dirty="0">
              <a:solidFill>
                <a:schemeClr val="bg2">
                  <a:lumMod val="10000"/>
                </a:schemeClr>
              </a:solidFill>
            </a:endParaRPr>
          </a:p>
          <a:p>
            <a:pPr algn="ctr"/>
            <a:r>
              <a:rPr lang="en-US" sz="2000" b="1" dirty="0">
                <a:solidFill>
                  <a:schemeClr val="bg2">
                    <a:lumMod val="10000"/>
                  </a:schemeClr>
                </a:solidFill>
              </a:rPr>
              <a:t>Full Online</a:t>
            </a:r>
          </a:p>
        </p:txBody>
      </p:sp>
      <p:sp>
        <p:nvSpPr>
          <p:cNvPr id="8" name="TextBox 7"/>
          <p:cNvSpPr txBox="1"/>
          <p:nvPr/>
        </p:nvSpPr>
        <p:spPr>
          <a:xfrm>
            <a:off x="5682853" y="1157525"/>
            <a:ext cx="2702661" cy="707886"/>
          </a:xfrm>
          <a:prstGeom prst="rect">
            <a:avLst/>
          </a:prstGeom>
          <a:gradFill>
            <a:gsLst>
              <a:gs pos="0">
                <a:schemeClr val="bg1"/>
              </a:gs>
              <a:gs pos="99457">
                <a:schemeClr val="bg1"/>
              </a:gs>
              <a:gs pos="50000">
                <a:schemeClr val="bg2"/>
              </a:gs>
            </a:gsLst>
            <a:lin ang="0" scaled="1"/>
          </a:gradFill>
        </p:spPr>
        <p:txBody>
          <a:bodyPr wrap="square" rtlCol="0">
            <a:spAutoFit/>
          </a:bodyPr>
          <a:lstStyle/>
          <a:p>
            <a:pPr algn="ctr"/>
            <a:r>
              <a:rPr lang="en-US" sz="2000" b="1" dirty="0" err="1">
                <a:solidFill>
                  <a:schemeClr val="bg2">
                    <a:lumMod val="10000"/>
                  </a:schemeClr>
                </a:solidFill>
              </a:rPr>
              <a:t>Aktivasi</a:t>
            </a:r>
            <a:r>
              <a:rPr lang="en-US" sz="2000" b="1" dirty="0">
                <a:solidFill>
                  <a:schemeClr val="bg2">
                    <a:lumMod val="10000"/>
                  </a:schemeClr>
                </a:solidFill>
              </a:rPr>
              <a:t> </a:t>
            </a:r>
            <a:r>
              <a:rPr lang="en-US" sz="2000" b="1" dirty="0" err="1" smtClean="0">
                <a:solidFill>
                  <a:schemeClr val="bg2">
                    <a:lumMod val="10000"/>
                  </a:schemeClr>
                </a:solidFill>
              </a:rPr>
              <a:t>Rekening</a:t>
            </a:r>
            <a:r>
              <a:rPr lang="en-US" sz="2000" b="1" dirty="0" smtClean="0">
                <a:solidFill>
                  <a:schemeClr val="bg2">
                    <a:lumMod val="10000"/>
                  </a:schemeClr>
                </a:solidFill>
              </a:rPr>
              <a:t> </a:t>
            </a:r>
            <a:r>
              <a:rPr lang="en-US" sz="2000" b="1" dirty="0" err="1">
                <a:solidFill>
                  <a:schemeClr val="bg2">
                    <a:lumMod val="10000"/>
                  </a:schemeClr>
                </a:solidFill>
              </a:rPr>
              <a:t>dan</a:t>
            </a:r>
            <a:r>
              <a:rPr lang="en-US" sz="2000" b="1" dirty="0">
                <a:solidFill>
                  <a:schemeClr val="bg2">
                    <a:lumMod val="10000"/>
                  </a:schemeClr>
                </a:solidFill>
              </a:rPr>
              <a:t> </a:t>
            </a:r>
            <a:r>
              <a:rPr lang="en-US" sz="2000" b="1" dirty="0" err="1">
                <a:solidFill>
                  <a:schemeClr val="bg2">
                    <a:lumMod val="10000"/>
                  </a:schemeClr>
                </a:solidFill>
              </a:rPr>
              <a:t>Pengambilan</a:t>
            </a:r>
            <a:r>
              <a:rPr lang="en-US" sz="2000" b="1" dirty="0">
                <a:solidFill>
                  <a:schemeClr val="bg2">
                    <a:lumMod val="10000"/>
                  </a:schemeClr>
                </a:solidFill>
              </a:rPr>
              <a:t> Dana</a:t>
            </a:r>
          </a:p>
        </p:txBody>
      </p:sp>
      <p:pic>
        <p:nvPicPr>
          <p:cNvPr id="11" name="Picture 10"/>
          <p:cNvPicPr>
            <a:picLocks noChangeAspect="1"/>
          </p:cNvPicPr>
          <p:nvPr/>
        </p:nvPicPr>
        <p:blipFill>
          <a:blip r:embed="rId2"/>
          <a:stretch>
            <a:fillRect/>
          </a:stretch>
        </p:blipFill>
        <p:spPr>
          <a:xfrm>
            <a:off x="647188" y="2460060"/>
            <a:ext cx="1423241" cy="431827"/>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20000" t="11262" r="20000" b="12511"/>
          <a:stretch/>
        </p:blipFill>
        <p:spPr>
          <a:xfrm>
            <a:off x="3347943" y="2903204"/>
            <a:ext cx="684000" cy="579499"/>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9943" y="1999235"/>
            <a:ext cx="900000" cy="293205"/>
          </a:xfrm>
          <a:prstGeom prst="rect">
            <a:avLst/>
          </a:prstGeom>
        </p:spPr>
      </p:pic>
      <p:pic>
        <p:nvPicPr>
          <p:cNvPr id="14" name="Picture 3" descr="D:\Logo Tut Wuri Handayani\logo.gif"/>
          <p:cNvPicPr>
            <a:picLocks noChangeAspect="1" noChangeArrowheads="1"/>
          </p:cNvPicPr>
          <p:nvPr/>
        </p:nvPicPr>
        <p:blipFill>
          <a:blip r:embed="rId5" cstate="print"/>
          <a:srcRect/>
          <a:stretch>
            <a:fillRect/>
          </a:stretch>
        </p:blipFill>
        <p:spPr bwMode="auto">
          <a:xfrm>
            <a:off x="1022941" y="4951015"/>
            <a:ext cx="628650" cy="627823"/>
          </a:xfrm>
          <a:prstGeom prst="rect">
            <a:avLst/>
          </a:prstGeom>
          <a:noFill/>
          <a:ln w="9525">
            <a:noFill/>
            <a:miter lim="800000"/>
            <a:headEnd/>
            <a:tailEnd/>
          </a:ln>
        </p:spPr>
      </p:pic>
      <p:sp>
        <p:nvSpPr>
          <p:cNvPr id="26" name="TextBox 25"/>
          <p:cNvSpPr txBox="1"/>
          <p:nvPr/>
        </p:nvSpPr>
        <p:spPr>
          <a:xfrm>
            <a:off x="1382033" y="3263124"/>
            <a:ext cx="609462" cy="307777"/>
          </a:xfrm>
          <a:prstGeom prst="rect">
            <a:avLst/>
          </a:prstGeom>
          <a:noFill/>
        </p:spPr>
        <p:txBody>
          <a:bodyPr wrap="none" rtlCol="0">
            <a:spAutoFit/>
          </a:bodyPr>
          <a:lstStyle/>
          <a:p>
            <a:r>
              <a:rPr lang="en-US" sz="1400" dirty="0"/>
              <a:t>e-Doc</a:t>
            </a:r>
          </a:p>
        </p:txBody>
      </p:sp>
      <p:sp>
        <p:nvSpPr>
          <p:cNvPr id="27" name="TextBox 26"/>
          <p:cNvSpPr txBox="1"/>
          <p:nvPr/>
        </p:nvSpPr>
        <p:spPr>
          <a:xfrm>
            <a:off x="1594756" y="5467283"/>
            <a:ext cx="907945" cy="523220"/>
          </a:xfrm>
          <a:prstGeom prst="rect">
            <a:avLst/>
          </a:prstGeom>
          <a:noFill/>
        </p:spPr>
        <p:txBody>
          <a:bodyPr wrap="square" rtlCol="0">
            <a:spAutoFit/>
          </a:bodyPr>
          <a:lstStyle/>
          <a:p>
            <a:r>
              <a:rPr lang="en-US" sz="1400" dirty="0"/>
              <a:t>Web </a:t>
            </a:r>
            <a:r>
              <a:rPr lang="en-US" sz="1400" dirty="0" err="1"/>
              <a:t>Aplikasi</a:t>
            </a:r>
            <a:endParaRPr lang="en-US" sz="1400" dirty="0"/>
          </a:p>
        </p:txBody>
      </p:sp>
      <p:sp>
        <p:nvSpPr>
          <p:cNvPr id="28" name="TextBox 27"/>
          <p:cNvSpPr txBox="1"/>
          <p:nvPr/>
        </p:nvSpPr>
        <p:spPr>
          <a:xfrm>
            <a:off x="3248836" y="2522084"/>
            <a:ext cx="641522" cy="307777"/>
          </a:xfrm>
          <a:prstGeom prst="rect">
            <a:avLst/>
          </a:prstGeom>
          <a:noFill/>
        </p:spPr>
        <p:txBody>
          <a:bodyPr wrap="none" rtlCol="0">
            <a:spAutoFit/>
          </a:bodyPr>
          <a:lstStyle/>
          <a:p>
            <a:r>
              <a:rPr lang="en-US" sz="1400" dirty="0"/>
              <a:t>online</a:t>
            </a:r>
          </a:p>
        </p:txBody>
      </p:sp>
      <p:pic>
        <p:nvPicPr>
          <p:cNvPr id="3080" name="Picture 8" descr="Hasil gambar untuk building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50349" y="4900063"/>
            <a:ext cx="730921" cy="730921"/>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Elbow Connector 34"/>
          <p:cNvCxnSpPr>
            <a:stCxn id="3080" idx="3"/>
            <a:endCxn id="13" idx="3"/>
          </p:cNvCxnSpPr>
          <p:nvPr/>
        </p:nvCxnSpPr>
        <p:spPr>
          <a:xfrm flipH="1" flipV="1">
            <a:off x="4139943" y="2145838"/>
            <a:ext cx="341327" cy="3119686"/>
          </a:xfrm>
          <a:prstGeom prst="bentConnector3">
            <a:avLst>
              <a:gd name="adj1" fmla="val -66974"/>
            </a:avLst>
          </a:prstGeom>
          <a:ln>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3080" idx="3"/>
            <a:endCxn id="12" idx="3"/>
          </p:cNvCxnSpPr>
          <p:nvPr/>
        </p:nvCxnSpPr>
        <p:spPr>
          <a:xfrm flipH="1" flipV="1">
            <a:off x="4031943" y="3192954"/>
            <a:ext cx="449327" cy="2072570"/>
          </a:xfrm>
          <a:prstGeom prst="bentConnector3">
            <a:avLst>
              <a:gd name="adj1" fmla="val -50876"/>
            </a:avLst>
          </a:prstGeom>
          <a:ln>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4" idx="0"/>
            <a:endCxn id="11" idx="2"/>
          </p:cNvCxnSpPr>
          <p:nvPr/>
        </p:nvCxnSpPr>
        <p:spPr>
          <a:xfrm flipV="1">
            <a:off x="1337266" y="2891887"/>
            <a:ext cx="21543" cy="2059128"/>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1" idx="3"/>
            <a:endCxn id="12" idx="1"/>
          </p:cNvCxnSpPr>
          <p:nvPr/>
        </p:nvCxnSpPr>
        <p:spPr>
          <a:xfrm>
            <a:off x="2070429" y="2675974"/>
            <a:ext cx="1277514" cy="516980"/>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1" idx="3"/>
            <a:endCxn id="13" idx="1"/>
          </p:cNvCxnSpPr>
          <p:nvPr/>
        </p:nvCxnSpPr>
        <p:spPr>
          <a:xfrm flipV="1">
            <a:off x="2070429" y="2145838"/>
            <a:ext cx="1169514" cy="530136"/>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4" idx="3"/>
            <a:endCxn id="3080" idx="1"/>
          </p:cNvCxnSpPr>
          <p:nvPr/>
        </p:nvCxnSpPr>
        <p:spPr>
          <a:xfrm>
            <a:off x="1651591" y="5264927"/>
            <a:ext cx="2098758" cy="597"/>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876878" y="3705681"/>
            <a:ext cx="888064" cy="523220"/>
          </a:xfrm>
          <a:prstGeom prst="rect">
            <a:avLst/>
          </a:prstGeom>
          <a:noFill/>
        </p:spPr>
        <p:txBody>
          <a:bodyPr wrap="none" rtlCol="0">
            <a:spAutoFit/>
          </a:bodyPr>
          <a:lstStyle/>
          <a:p>
            <a:r>
              <a:rPr lang="en-US" sz="1400" dirty="0" err="1"/>
              <a:t>Kolektif</a:t>
            </a:r>
            <a:r>
              <a:rPr lang="en-US" sz="1400" dirty="0"/>
              <a:t>/</a:t>
            </a:r>
          </a:p>
          <a:p>
            <a:r>
              <a:rPr lang="en-US" sz="1400" dirty="0" err="1"/>
              <a:t>Terjadwal</a:t>
            </a:r>
            <a:endParaRPr lang="en-US" sz="1400" dirty="0"/>
          </a:p>
        </p:txBody>
      </p:sp>
      <p:pic>
        <p:nvPicPr>
          <p:cNvPr id="55" name="Picture 54"/>
          <p:cNvPicPr>
            <a:picLocks noChangeAspect="1"/>
          </p:cNvPicPr>
          <p:nvPr/>
        </p:nvPicPr>
        <p:blipFill rotWithShape="1">
          <a:blip r:embed="rId3" cstate="print">
            <a:extLst>
              <a:ext uri="{28A0092B-C50C-407E-A947-70E740481C1C}">
                <a14:useLocalDpi xmlns:a14="http://schemas.microsoft.com/office/drawing/2010/main" val="0"/>
              </a:ext>
            </a:extLst>
          </a:blip>
          <a:srcRect l="20000" t="11262" r="20000" b="12511"/>
          <a:stretch/>
        </p:blipFill>
        <p:spPr>
          <a:xfrm>
            <a:off x="6501177" y="2897509"/>
            <a:ext cx="684000" cy="579499"/>
          </a:xfrm>
          <a:prstGeom prst="rect">
            <a:avLst/>
          </a:prstGeom>
        </p:spPr>
      </p:pic>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3177" y="1993540"/>
            <a:ext cx="900000" cy="293205"/>
          </a:xfrm>
          <a:prstGeom prst="rect">
            <a:avLst/>
          </a:prstGeom>
        </p:spPr>
      </p:pic>
      <p:pic>
        <p:nvPicPr>
          <p:cNvPr id="57" name="Picture 8" descr="Hasil gambar untuk building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3583" y="4770543"/>
            <a:ext cx="730921" cy="730921"/>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Elbow Connector 57"/>
          <p:cNvCxnSpPr>
            <a:stCxn id="57" idx="3"/>
            <a:endCxn id="56" idx="3"/>
          </p:cNvCxnSpPr>
          <p:nvPr/>
        </p:nvCxnSpPr>
        <p:spPr>
          <a:xfrm flipH="1" flipV="1">
            <a:off x="7293177" y="2140143"/>
            <a:ext cx="341327" cy="2995861"/>
          </a:xfrm>
          <a:prstGeom prst="bentConnector3">
            <a:avLst>
              <a:gd name="adj1" fmla="val -197397"/>
            </a:avLst>
          </a:prstGeom>
          <a:ln>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57" idx="3"/>
            <a:endCxn id="55" idx="3"/>
          </p:cNvCxnSpPr>
          <p:nvPr/>
        </p:nvCxnSpPr>
        <p:spPr>
          <a:xfrm flipH="1" flipV="1">
            <a:off x="7185177" y="3187259"/>
            <a:ext cx="449327" cy="1948745"/>
          </a:xfrm>
          <a:prstGeom prst="bentConnector3">
            <a:avLst>
              <a:gd name="adj1" fmla="val -214215"/>
            </a:avLst>
          </a:prstGeom>
          <a:ln>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9199020" y="1098046"/>
            <a:ext cx="2708007" cy="5262979"/>
          </a:xfrm>
          <a:prstGeom prst="rect">
            <a:avLst/>
          </a:prstGeom>
          <a:gradFill>
            <a:gsLst>
              <a:gs pos="0">
                <a:schemeClr val="bg1"/>
              </a:gs>
              <a:gs pos="99457">
                <a:schemeClr val="bg1"/>
              </a:gs>
              <a:gs pos="50000">
                <a:schemeClr val="bg2"/>
              </a:gs>
            </a:gsLst>
            <a:lin ang="0" scaled="1"/>
          </a:gradFill>
        </p:spPr>
        <p:txBody>
          <a:bodyPr wrap="square" rtlCol="0">
            <a:spAutoFit/>
          </a:bodyPr>
          <a:lstStyle/>
          <a:p>
            <a:r>
              <a:rPr lang="en-US" sz="1400" b="1" dirty="0" err="1"/>
              <a:t>Pencairan</a:t>
            </a:r>
            <a:r>
              <a:rPr lang="en-US" sz="1400" b="1" dirty="0"/>
              <a:t> </a:t>
            </a:r>
            <a:r>
              <a:rPr lang="en-US" sz="1400" b="1" dirty="0" err="1"/>
              <a:t>dilakukan</a:t>
            </a:r>
            <a:r>
              <a:rPr lang="en-US" sz="1400" b="1" dirty="0"/>
              <a:t> </a:t>
            </a:r>
            <a:r>
              <a:rPr lang="en-US" sz="1400" dirty="0" err="1" smtClean="0"/>
              <a:t>oleh</a:t>
            </a:r>
            <a:r>
              <a:rPr lang="en-US" sz="1400" dirty="0" smtClean="0"/>
              <a:t> </a:t>
            </a:r>
            <a:r>
              <a:rPr lang="en-US" sz="1400" dirty="0" err="1" smtClean="0"/>
              <a:t>penerima</a:t>
            </a:r>
            <a:r>
              <a:rPr lang="en-US" sz="1400" dirty="0" smtClean="0"/>
              <a:t> </a:t>
            </a:r>
            <a:r>
              <a:rPr lang="en-US" sz="1400" dirty="0" err="1" smtClean="0"/>
              <a:t>kuasa</a:t>
            </a:r>
            <a:r>
              <a:rPr lang="en-US" sz="1400" dirty="0" smtClean="0"/>
              <a:t> (</a:t>
            </a:r>
            <a:r>
              <a:rPr lang="en-US" sz="1400" dirty="0" err="1" smtClean="0"/>
              <a:t>kepala</a:t>
            </a:r>
            <a:r>
              <a:rPr lang="en-US" sz="1400" dirty="0" smtClean="0"/>
              <a:t> </a:t>
            </a:r>
            <a:r>
              <a:rPr lang="en-US" sz="1400" dirty="0" err="1" smtClean="0"/>
              <a:t>sekolah</a:t>
            </a:r>
            <a:r>
              <a:rPr lang="en-US" sz="1400" dirty="0"/>
              <a:t> </a:t>
            </a:r>
            <a:r>
              <a:rPr lang="en-US" sz="1400" dirty="0" err="1" smtClean="0"/>
              <a:t>atau</a:t>
            </a:r>
            <a:r>
              <a:rPr lang="en-US" sz="1400" dirty="0" smtClean="0"/>
              <a:t> guru) </a:t>
            </a:r>
            <a:r>
              <a:rPr lang="en-US" sz="1400" dirty="0" err="1"/>
              <a:t>sesuai</a:t>
            </a:r>
            <a:r>
              <a:rPr lang="en-US" sz="1400" dirty="0"/>
              <a:t> </a:t>
            </a:r>
            <a:r>
              <a:rPr lang="en-US" sz="1400" dirty="0" err="1" smtClean="0"/>
              <a:t>Persesjen</a:t>
            </a:r>
            <a:r>
              <a:rPr lang="en-US" sz="1400" dirty="0" smtClean="0"/>
              <a:t> </a:t>
            </a:r>
            <a:r>
              <a:rPr lang="en-US" sz="1400" dirty="0" err="1"/>
              <a:t>Petunjuk</a:t>
            </a:r>
            <a:r>
              <a:rPr lang="en-US" sz="1400" dirty="0"/>
              <a:t> </a:t>
            </a:r>
            <a:r>
              <a:rPr lang="en-US" sz="1400" dirty="0" err="1"/>
              <a:t>Pelaksanaan</a:t>
            </a:r>
            <a:r>
              <a:rPr lang="en-US" sz="1400" dirty="0"/>
              <a:t> Program Indonesia </a:t>
            </a:r>
            <a:r>
              <a:rPr lang="en-US" sz="1400" dirty="0" err="1"/>
              <a:t>Pintar</a:t>
            </a:r>
            <a:r>
              <a:rPr lang="en-US" sz="1400" dirty="0"/>
              <a:t> </a:t>
            </a:r>
            <a:r>
              <a:rPr lang="en-US" sz="1400" dirty="0" err="1" smtClean="0"/>
              <a:t>Nomor</a:t>
            </a:r>
            <a:r>
              <a:rPr lang="en-US" sz="1400" dirty="0" smtClean="0"/>
              <a:t> 8 </a:t>
            </a:r>
            <a:r>
              <a:rPr lang="en-US" sz="1400" dirty="0" err="1" smtClean="0"/>
              <a:t>tahun</a:t>
            </a:r>
            <a:r>
              <a:rPr lang="en-US" sz="1400" dirty="0" smtClean="0"/>
              <a:t> 2020.</a:t>
            </a:r>
            <a:endParaRPr lang="en-US" sz="1400" dirty="0"/>
          </a:p>
          <a:p>
            <a:endParaRPr lang="en-US" sz="1400" dirty="0"/>
          </a:p>
          <a:p>
            <a:r>
              <a:rPr lang="en-US" sz="1400" b="1" dirty="0" err="1"/>
              <a:t>Pelaksanaan</a:t>
            </a:r>
            <a:r>
              <a:rPr lang="en-US" sz="1400" b="1" dirty="0"/>
              <a:t> </a:t>
            </a:r>
            <a:r>
              <a:rPr lang="en-US" sz="1400" b="1" dirty="0" err="1" smtClean="0"/>
              <a:t>Terjadwal</a:t>
            </a:r>
            <a:r>
              <a:rPr lang="en-US" sz="1400" b="1" dirty="0" smtClean="0"/>
              <a:t>.</a:t>
            </a:r>
            <a:endParaRPr lang="en-US" sz="1400" b="1" dirty="0"/>
          </a:p>
          <a:p>
            <a:r>
              <a:rPr lang="en-US" sz="1400" dirty="0" err="1"/>
              <a:t>Kedatangan</a:t>
            </a:r>
            <a:r>
              <a:rPr lang="en-US" sz="1400" dirty="0"/>
              <a:t> </a:t>
            </a:r>
            <a:r>
              <a:rPr lang="en-US" sz="1400" dirty="0" err="1"/>
              <a:t>Kepala</a:t>
            </a:r>
            <a:r>
              <a:rPr lang="en-US" sz="1400" dirty="0"/>
              <a:t> </a:t>
            </a:r>
            <a:r>
              <a:rPr lang="en-US" sz="1400" dirty="0" err="1" smtClean="0"/>
              <a:t>Satuan</a:t>
            </a:r>
            <a:r>
              <a:rPr lang="en-US" sz="1400" dirty="0" smtClean="0"/>
              <a:t> </a:t>
            </a:r>
            <a:r>
              <a:rPr lang="en-US" sz="1400" dirty="0" err="1" smtClean="0"/>
              <a:t>Pendidikan</a:t>
            </a:r>
            <a:r>
              <a:rPr lang="en-US" sz="1400" dirty="0" smtClean="0"/>
              <a:t> </a:t>
            </a:r>
            <a:r>
              <a:rPr lang="en-US" sz="1400" dirty="0" err="1" smtClean="0"/>
              <a:t>ke</a:t>
            </a:r>
            <a:r>
              <a:rPr lang="en-US" sz="1400" dirty="0" smtClean="0"/>
              <a:t> </a:t>
            </a:r>
            <a:r>
              <a:rPr lang="en-US" sz="1400" dirty="0"/>
              <a:t>Bank </a:t>
            </a:r>
            <a:r>
              <a:rPr lang="en-US" sz="1400" dirty="0" err="1"/>
              <a:t>Penyalur</a:t>
            </a:r>
            <a:r>
              <a:rPr lang="en-US" sz="1400" dirty="0"/>
              <a:t> </a:t>
            </a:r>
            <a:r>
              <a:rPr lang="en-US" sz="1400" dirty="0" err="1"/>
              <a:t>dibatasi</a:t>
            </a:r>
            <a:r>
              <a:rPr lang="en-US" sz="1400" dirty="0"/>
              <a:t> </a:t>
            </a:r>
            <a:r>
              <a:rPr lang="en-US" sz="1400" dirty="0" err="1"/>
              <a:t>dan</a:t>
            </a:r>
            <a:r>
              <a:rPr lang="en-US" sz="1400" dirty="0"/>
              <a:t> </a:t>
            </a:r>
            <a:r>
              <a:rPr lang="en-US" sz="1400" dirty="0" err="1"/>
              <a:t>dijadwal</a:t>
            </a:r>
            <a:r>
              <a:rPr lang="en-US" sz="1400" dirty="0"/>
              <a:t> </a:t>
            </a:r>
            <a:r>
              <a:rPr lang="en-US" sz="1400" dirty="0" err="1"/>
              <a:t>untuk</a:t>
            </a:r>
            <a:r>
              <a:rPr lang="en-US" sz="1400" dirty="0"/>
              <a:t> </a:t>
            </a:r>
            <a:r>
              <a:rPr lang="en-US" sz="1400" dirty="0" err="1"/>
              <a:t>menghindari</a:t>
            </a:r>
            <a:r>
              <a:rPr lang="en-US" sz="1400" dirty="0"/>
              <a:t> </a:t>
            </a:r>
            <a:r>
              <a:rPr lang="en-US" sz="1400" dirty="0" err="1"/>
              <a:t>penumpukan</a:t>
            </a:r>
            <a:r>
              <a:rPr lang="en-US" sz="1400" dirty="0"/>
              <a:t> </a:t>
            </a:r>
            <a:r>
              <a:rPr lang="en-US" sz="1400" dirty="0" err="1" smtClean="0"/>
              <a:t>antrian</a:t>
            </a:r>
            <a:r>
              <a:rPr lang="en-US" sz="1400" dirty="0" smtClean="0"/>
              <a:t>.</a:t>
            </a:r>
            <a:endParaRPr lang="en-US" sz="1400" dirty="0"/>
          </a:p>
          <a:p>
            <a:endParaRPr lang="en-US" sz="1400" dirty="0"/>
          </a:p>
          <a:p>
            <a:r>
              <a:rPr lang="en-US" sz="1400" b="1" dirty="0" err="1"/>
              <a:t>Penyerahan</a:t>
            </a:r>
            <a:r>
              <a:rPr lang="en-US" sz="1400" b="1" dirty="0"/>
              <a:t> </a:t>
            </a:r>
            <a:r>
              <a:rPr lang="en-US" sz="1400" b="1" dirty="0" err="1"/>
              <a:t>dokumen</a:t>
            </a:r>
            <a:r>
              <a:rPr lang="en-US" sz="1400" b="1" dirty="0"/>
              <a:t> </a:t>
            </a:r>
            <a:r>
              <a:rPr lang="en-US" sz="1400" dirty="0" err="1"/>
              <a:t>dari</a:t>
            </a:r>
            <a:r>
              <a:rPr lang="en-US" sz="1400" dirty="0"/>
              <a:t> </a:t>
            </a:r>
            <a:r>
              <a:rPr lang="en-US" sz="1400" dirty="0" smtClean="0"/>
              <a:t>orang </a:t>
            </a:r>
            <a:r>
              <a:rPr lang="en-US" sz="1400" dirty="0" err="1"/>
              <a:t>tua</a:t>
            </a:r>
            <a:r>
              <a:rPr lang="en-US" sz="1400" dirty="0"/>
              <a:t> </a:t>
            </a:r>
            <a:r>
              <a:rPr lang="en-US" sz="1400" dirty="0" err="1"/>
              <a:t>ke</a:t>
            </a:r>
            <a:r>
              <a:rPr lang="en-US" sz="1400" dirty="0"/>
              <a:t> </a:t>
            </a:r>
            <a:r>
              <a:rPr lang="en-US" sz="1400" dirty="0" err="1"/>
              <a:t>kepala</a:t>
            </a:r>
            <a:r>
              <a:rPr lang="en-US" sz="1400" dirty="0"/>
              <a:t> </a:t>
            </a:r>
            <a:r>
              <a:rPr lang="en-US" sz="1400" dirty="0" err="1" smtClean="0"/>
              <a:t>satuan</a:t>
            </a:r>
            <a:r>
              <a:rPr lang="en-US" sz="1400" dirty="0" smtClean="0"/>
              <a:t> </a:t>
            </a:r>
            <a:r>
              <a:rPr lang="en-US" sz="1400" dirty="0" err="1" smtClean="0"/>
              <a:t>pendidikan</a:t>
            </a:r>
            <a:r>
              <a:rPr lang="en-US" sz="1400" dirty="0" smtClean="0"/>
              <a:t> </a:t>
            </a:r>
            <a:r>
              <a:rPr lang="en-US" sz="1400" dirty="0" err="1" smtClean="0"/>
              <a:t>dilakukan</a:t>
            </a:r>
            <a:r>
              <a:rPr lang="en-US" sz="1400" dirty="0" smtClean="0"/>
              <a:t> </a:t>
            </a:r>
            <a:r>
              <a:rPr lang="en-US" sz="1400" dirty="0" err="1"/>
              <a:t>secara</a:t>
            </a:r>
            <a:r>
              <a:rPr lang="en-US" sz="1400" dirty="0"/>
              <a:t> </a:t>
            </a:r>
            <a:r>
              <a:rPr lang="en-US" sz="1400" i="1" dirty="0"/>
              <a:t>contactless.</a:t>
            </a:r>
          </a:p>
          <a:p>
            <a:r>
              <a:rPr lang="en-US" sz="1400" dirty="0" err="1"/>
              <a:t>Penyerahan</a:t>
            </a:r>
            <a:r>
              <a:rPr lang="en-US" sz="1400" dirty="0"/>
              <a:t> </a:t>
            </a:r>
            <a:r>
              <a:rPr lang="en-US" sz="1400" dirty="0" err="1"/>
              <a:t>dokumen</a:t>
            </a:r>
            <a:r>
              <a:rPr lang="en-US" sz="1400" dirty="0"/>
              <a:t> </a:t>
            </a:r>
            <a:r>
              <a:rPr lang="en-US" sz="1400" dirty="0" err="1" smtClean="0"/>
              <a:t>dari</a:t>
            </a:r>
            <a:r>
              <a:rPr lang="en-US" sz="1400" dirty="0" smtClean="0"/>
              <a:t>/</a:t>
            </a:r>
            <a:r>
              <a:rPr lang="en-US" sz="1400" dirty="0" err="1" smtClean="0"/>
              <a:t>kepada</a:t>
            </a:r>
            <a:r>
              <a:rPr lang="en-US" sz="1400" dirty="0" smtClean="0"/>
              <a:t> </a:t>
            </a:r>
            <a:r>
              <a:rPr lang="en-US" sz="1400" dirty="0" err="1"/>
              <a:t>sekolah</a:t>
            </a:r>
            <a:r>
              <a:rPr lang="en-US" sz="1400" dirty="0"/>
              <a:t> </a:t>
            </a:r>
            <a:r>
              <a:rPr lang="en-US" sz="1400" dirty="0" err="1"/>
              <a:t>kepada</a:t>
            </a:r>
            <a:r>
              <a:rPr lang="en-US" sz="1400" dirty="0"/>
              <a:t> </a:t>
            </a:r>
            <a:r>
              <a:rPr lang="en-US" sz="1400" dirty="0" err="1"/>
              <a:t>petugas</a:t>
            </a:r>
            <a:r>
              <a:rPr lang="en-US" sz="1400" dirty="0"/>
              <a:t> bank </a:t>
            </a:r>
            <a:r>
              <a:rPr lang="en-US" sz="1400" dirty="0" err="1"/>
              <a:t>juga</a:t>
            </a:r>
            <a:r>
              <a:rPr lang="en-US" sz="1400" dirty="0"/>
              <a:t> </a:t>
            </a:r>
            <a:r>
              <a:rPr lang="en-US" sz="1400" dirty="0" err="1"/>
              <a:t>dilakukan</a:t>
            </a:r>
            <a:r>
              <a:rPr lang="en-US" sz="1400" dirty="0"/>
              <a:t> </a:t>
            </a:r>
            <a:r>
              <a:rPr lang="en-US" sz="1400" dirty="0" err="1"/>
              <a:t>secara</a:t>
            </a:r>
            <a:r>
              <a:rPr lang="en-US" sz="1400" dirty="0"/>
              <a:t> </a:t>
            </a:r>
            <a:r>
              <a:rPr lang="en-US" sz="1400" i="1" dirty="0" smtClean="0"/>
              <a:t>contactless.</a:t>
            </a:r>
            <a:endParaRPr lang="en-US" sz="1400" i="1" dirty="0"/>
          </a:p>
          <a:p>
            <a:endParaRPr lang="en-US" sz="1400" i="1" dirty="0"/>
          </a:p>
          <a:p>
            <a:r>
              <a:rPr lang="en-US" sz="1400" b="1" dirty="0" err="1" smtClean="0"/>
              <a:t>Peserta</a:t>
            </a:r>
            <a:r>
              <a:rPr lang="en-US" sz="1400" b="1" dirty="0" smtClean="0"/>
              <a:t> </a:t>
            </a:r>
            <a:r>
              <a:rPr lang="en-US" sz="1400" b="1" dirty="0" err="1" smtClean="0"/>
              <a:t>didik</a:t>
            </a:r>
            <a:r>
              <a:rPr lang="en-US" sz="1400" b="1" dirty="0" smtClean="0"/>
              <a:t> </a:t>
            </a:r>
            <a:r>
              <a:rPr lang="en-US" sz="1400" b="1" dirty="0"/>
              <a:t>yang </a:t>
            </a:r>
            <a:r>
              <a:rPr lang="en-US" sz="1400" b="1" dirty="0" err="1"/>
              <a:t>sedang</a:t>
            </a:r>
            <a:r>
              <a:rPr lang="en-US" sz="1400" b="1" dirty="0"/>
              <a:t> </a:t>
            </a:r>
            <a:r>
              <a:rPr lang="en-US" sz="1400" b="1" dirty="0" err="1"/>
              <a:t>mengikuti</a:t>
            </a:r>
            <a:r>
              <a:rPr lang="en-US" sz="1400" b="1" dirty="0"/>
              <a:t> </a:t>
            </a:r>
            <a:r>
              <a:rPr lang="en-US" sz="1400" b="1" dirty="0" err="1"/>
              <a:t>pembelajran</a:t>
            </a:r>
            <a:r>
              <a:rPr lang="en-US" sz="1400" b="1" dirty="0"/>
              <a:t> </a:t>
            </a:r>
            <a:r>
              <a:rPr lang="en-US" sz="1400" b="1" dirty="0" err="1"/>
              <a:t>dari</a:t>
            </a:r>
            <a:r>
              <a:rPr lang="en-US" sz="1400" b="1" dirty="0"/>
              <a:t> </a:t>
            </a:r>
            <a:r>
              <a:rPr lang="en-US" sz="1400" b="1" dirty="0" err="1"/>
              <a:t>rumah</a:t>
            </a:r>
            <a:r>
              <a:rPr lang="en-US" sz="1400" b="1" dirty="0"/>
              <a:t> </a:t>
            </a:r>
            <a:r>
              <a:rPr lang="en-US" sz="1400" b="1" dirty="0" err="1"/>
              <a:t>tidak</a:t>
            </a:r>
            <a:r>
              <a:rPr lang="en-US" sz="1400" b="1" dirty="0"/>
              <a:t> </a:t>
            </a:r>
            <a:r>
              <a:rPr lang="en-US" sz="1400" b="1" dirty="0" err="1"/>
              <a:t>perlu</a:t>
            </a:r>
            <a:r>
              <a:rPr lang="en-US" sz="1400" b="1" dirty="0"/>
              <a:t> </a:t>
            </a:r>
            <a:r>
              <a:rPr lang="en-US" sz="1400" b="1" dirty="0" err="1"/>
              <a:t>pergi</a:t>
            </a:r>
            <a:r>
              <a:rPr lang="en-US" sz="1400" b="1" dirty="0"/>
              <a:t> </a:t>
            </a:r>
            <a:r>
              <a:rPr lang="en-US" sz="1400" b="1" dirty="0" err="1"/>
              <a:t>ke</a:t>
            </a:r>
            <a:r>
              <a:rPr lang="en-US" sz="1400" b="1" dirty="0"/>
              <a:t> bank </a:t>
            </a:r>
            <a:r>
              <a:rPr lang="en-US" sz="1400" b="1" dirty="0" err="1"/>
              <a:t>penyalur</a:t>
            </a:r>
            <a:r>
              <a:rPr lang="en-US" sz="1400" b="1" dirty="0"/>
              <a:t>.</a:t>
            </a:r>
          </a:p>
        </p:txBody>
      </p:sp>
      <p:pic>
        <p:nvPicPr>
          <p:cNvPr id="3084" name="Picture 12" descr="Hasil gambar untuk icon us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3343" y="5814366"/>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asil gambar untuk icon us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09210" y="5820445"/>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asil gambar untuk icon us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18177" y="3775016"/>
            <a:ext cx="682625" cy="682625"/>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7497474" y="3676296"/>
            <a:ext cx="668388" cy="348813"/>
          </a:xfrm>
          <a:prstGeom prst="rect">
            <a:avLst/>
          </a:prstGeom>
          <a:noFill/>
        </p:spPr>
        <p:txBody>
          <a:bodyPr wrap="none" rtlCol="0">
            <a:spAutoFit/>
          </a:bodyPr>
          <a:lstStyle/>
          <a:p>
            <a:pPr algn="r">
              <a:lnSpc>
                <a:spcPts val="1000"/>
              </a:lnSpc>
            </a:pPr>
            <a:r>
              <a:rPr lang="en-US" sz="1200" dirty="0" err="1"/>
              <a:t>Kepala</a:t>
            </a:r>
            <a:endParaRPr lang="en-US" sz="1200" dirty="0"/>
          </a:p>
          <a:p>
            <a:pPr algn="r">
              <a:lnSpc>
                <a:spcPts val="1000"/>
              </a:lnSpc>
            </a:pPr>
            <a:r>
              <a:rPr lang="en-US" sz="1200" dirty="0" err="1"/>
              <a:t>Sekolah</a:t>
            </a:r>
            <a:endParaRPr lang="en-US" sz="1200" dirty="0"/>
          </a:p>
        </p:txBody>
      </p:sp>
      <p:sp>
        <p:nvSpPr>
          <p:cNvPr id="67" name="TextBox 66"/>
          <p:cNvSpPr txBox="1"/>
          <p:nvPr/>
        </p:nvSpPr>
        <p:spPr>
          <a:xfrm>
            <a:off x="5844018" y="5689271"/>
            <a:ext cx="533224" cy="220573"/>
          </a:xfrm>
          <a:prstGeom prst="rect">
            <a:avLst/>
          </a:prstGeom>
          <a:noFill/>
        </p:spPr>
        <p:txBody>
          <a:bodyPr wrap="none" rtlCol="0">
            <a:spAutoFit/>
          </a:bodyPr>
          <a:lstStyle/>
          <a:p>
            <a:pPr algn="r">
              <a:lnSpc>
                <a:spcPts val="1000"/>
              </a:lnSpc>
            </a:pPr>
            <a:r>
              <a:rPr lang="en-US" sz="1200" dirty="0" err="1"/>
              <a:t>Siswa</a:t>
            </a:r>
            <a:endParaRPr lang="en-US" sz="1200" dirty="0"/>
          </a:p>
        </p:txBody>
      </p:sp>
      <p:pic>
        <p:nvPicPr>
          <p:cNvPr id="3092" name="Picture 20" descr="Hasil gambar untuk icon us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93080" y="4737071"/>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6916452" y="5405986"/>
            <a:ext cx="668389" cy="220573"/>
          </a:xfrm>
          <a:prstGeom prst="rect">
            <a:avLst/>
          </a:prstGeom>
          <a:noFill/>
        </p:spPr>
        <p:txBody>
          <a:bodyPr wrap="none" rtlCol="0">
            <a:spAutoFit/>
          </a:bodyPr>
          <a:lstStyle/>
          <a:p>
            <a:pPr algn="r">
              <a:lnSpc>
                <a:spcPts val="1000"/>
              </a:lnSpc>
            </a:pPr>
            <a:r>
              <a:rPr lang="en-US" sz="1200" dirty="0" err="1"/>
              <a:t>Sekolah</a:t>
            </a:r>
            <a:endParaRPr lang="en-US" sz="1200" dirty="0"/>
          </a:p>
        </p:txBody>
      </p:sp>
      <p:sp>
        <p:nvSpPr>
          <p:cNvPr id="62" name="Freeform 61"/>
          <p:cNvSpPr/>
          <p:nvPr/>
        </p:nvSpPr>
        <p:spPr>
          <a:xfrm>
            <a:off x="6152464" y="4037462"/>
            <a:ext cx="1962756" cy="687256"/>
          </a:xfrm>
          <a:custGeom>
            <a:avLst/>
            <a:gdLst>
              <a:gd name="connsiteX0" fmla="*/ 1962756 w 1962756"/>
              <a:gd name="connsiteY0" fmla="*/ 0 h 687256"/>
              <a:gd name="connsiteX1" fmla="*/ 745498 w 1962756"/>
              <a:gd name="connsiteY1" fmla="*/ 198023 h 687256"/>
              <a:gd name="connsiteX2" fmla="*/ 0 w 1962756"/>
              <a:gd name="connsiteY2" fmla="*/ 687256 h 687256"/>
            </a:gdLst>
            <a:ahLst/>
            <a:cxnLst>
              <a:cxn ang="0">
                <a:pos x="connsiteX0" y="connsiteY0"/>
              </a:cxn>
              <a:cxn ang="0">
                <a:pos x="connsiteX1" y="connsiteY1"/>
              </a:cxn>
              <a:cxn ang="0">
                <a:pos x="connsiteX2" y="connsiteY2"/>
              </a:cxn>
            </a:cxnLst>
            <a:rect l="l" t="t" r="r" b="b"/>
            <a:pathLst>
              <a:path w="1962756" h="687256">
                <a:moveTo>
                  <a:pt x="1962756" y="0"/>
                </a:moveTo>
                <a:cubicBezTo>
                  <a:pt x="1517690" y="41740"/>
                  <a:pt x="1072624" y="83480"/>
                  <a:pt x="745498" y="198023"/>
                </a:cubicBezTo>
                <a:cubicBezTo>
                  <a:pt x="418372" y="312566"/>
                  <a:pt x="209186" y="499911"/>
                  <a:pt x="0" y="687256"/>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5303166" y="5483772"/>
            <a:ext cx="1606851" cy="220573"/>
          </a:xfrm>
          <a:prstGeom prst="rect">
            <a:avLst/>
          </a:prstGeom>
          <a:noFill/>
        </p:spPr>
        <p:txBody>
          <a:bodyPr wrap="none" rtlCol="0">
            <a:spAutoFit/>
          </a:bodyPr>
          <a:lstStyle/>
          <a:p>
            <a:pPr algn="r">
              <a:lnSpc>
                <a:spcPts val="1000"/>
              </a:lnSpc>
            </a:pPr>
            <a:r>
              <a:rPr lang="en-US" sz="1200" dirty="0"/>
              <a:t>Orang </a:t>
            </a:r>
            <a:r>
              <a:rPr lang="en-US" sz="1200" dirty="0" err="1"/>
              <a:t>Tua</a:t>
            </a:r>
            <a:r>
              <a:rPr lang="en-US" sz="1200" dirty="0"/>
              <a:t> / </a:t>
            </a:r>
            <a:r>
              <a:rPr lang="en-US" sz="1200" dirty="0" err="1"/>
              <a:t>Wali</a:t>
            </a:r>
            <a:r>
              <a:rPr lang="en-US" sz="1200" dirty="0"/>
              <a:t> </a:t>
            </a:r>
            <a:r>
              <a:rPr lang="en-US" sz="1200" dirty="0" err="1"/>
              <a:t>Siswa</a:t>
            </a:r>
            <a:endParaRPr lang="en-US" sz="1200" dirty="0"/>
          </a:p>
        </p:txBody>
      </p:sp>
      <p:pic>
        <p:nvPicPr>
          <p:cNvPr id="3094" name="Picture 22" descr="Hasil gambar untuk red cross logo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32260" y="4283223"/>
            <a:ext cx="336794" cy="29858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2" descr="Hasil gambar untuk red cross logo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64123" y="1984004"/>
            <a:ext cx="336794" cy="29858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2" descr="Hasil gambar untuk red cross logo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20946" y="2934464"/>
            <a:ext cx="336794" cy="298586"/>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3752844" y="5578838"/>
            <a:ext cx="668389" cy="220573"/>
          </a:xfrm>
          <a:prstGeom prst="rect">
            <a:avLst/>
          </a:prstGeom>
          <a:noFill/>
        </p:spPr>
        <p:txBody>
          <a:bodyPr wrap="none" rtlCol="0">
            <a:spAutoFit/>
          </a:bodyPr>
          <a:lstStyle/>
          <a:p>
            <a:pPr algn="r">
              <a:lnSpc>
                <a:spcPts val="1000"/>
              </a:lnSpc>
            </a:pPr>
            <a:r>
              <a:rPr lang="en-US" sz="1200" dirty="0" err="1"/>
              <a:t>Sekolah</a:t>
            </a:r>
            <a:endParaRPr lang="en-US" sz="1200" dirty="0"/>
          </a:p>
        </p:txBody>
      </p:sp>
      <p:pic>
        <p:nvPicPr>
          <p:cNvPr id="3102" name="Picture 30" descr="Hasil gambar untuk office building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67148" y="3978785"/>
            <a:ext cx="587614" cy="587614"/>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Straight Arrow Connector 82"/>
          <p:cNvCxnSpPr>
            <a:stCxn id="14" idx="3"/>
            <a:endCxn id="3102" idx="1"/>
          </p:cNvCxnSpPr>
          <p:nvPr/>
        </p:nvCxnSpPr>
        <p:spPr>
          <a:xfrm flipV="1">
            <a:off x="1651591" y="4272592"/>
            <a:ext cx="915557" cy="992335"/>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68" name="Cloud Callout 67"/>
          <p:cNvSpPr/>
          <p:nvPr/>
        </p:nvSpPr>
        <p:spPr>
          <a:xfrm>
            <a:off x="1594756" y="5021164"/>
            <a:ext cx="656274" cy="390877"/>
          </a:xfrm>
          <a:prstGeom prst="cloudCallout">
            <a:avLst>
              <a:gd name="adj1" fmla="val -7771"/>
              <a:gd name="adj2" fmla="val 401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Arrow Connector 85"/>
          <p:cNvCxnSpPr>
            <a:stCxn id="3102" idx="3"/>
            <a:endCxn id="3080" idx="1"/>
          </p:cNvCxnSpPr>
          <p:nvPr/>
        </p:nvCxnSpPr>
        <p:spPr>
          <a:xfrm>
            <a:off x="3154762" y="4272592"/>
            <a:ext cx="595587" cy="992932"/>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2447809" y="3613002"/>
            <a:ext cx="871456" cy="357406"/>
          </a:xfrm>
          <a:prstGeom prst="rect">
            <a:avLst/>
          </a:prstGeom>
          <a:noFill/>
        </p:spPr>
        <p:txBody>
          <a:bodyPr wrap="none" rtlCol="0">
            <a:spAutoFit/>
          </a:bodyPr>
          <a:lstStyle/>
          <a:p>
            <a:pPr algn="ctr">
              <a:lnSpc>
                <a:spcPts val="1000"/>
              </a:lnSpc>
            </a:pPr>
            <a:r>
              <a:rPr lang="en-US" sz="1200" dirty="0" err="1"/>
              <a:t>Dinas</a:t>
            </a:r>
            <a:endParaRPr lang="en-US" sz="1200" dirty="0"/>
          </a:p>
          <a:p>
            <a:pPr algn="ctr">
              <a:lnSpc>
                <a:spcPts val="1000"/>
              </a:lnSpc>
            </a:pPr>
            <a:r>
              <a:rPr lang="en-US" sz="1200" dirty="0" err="1"/>
              <a:t>Pendidikan</a:t>
            </a:r>
            <a:endParaRPr lang="en-US" sz="1200" dirty="0"/>
          </a:p>
        </p:txBody>
      </p:sp>
      <p:pic>
        <p:nvPicPr>
          <p:cNvPr id="3106" name="Picture 34" descr="Hasil gambar untuk warning icon"/>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4000" t="12724" r="14234" b="27396"/>
          <a:stretch/>
        </p:blipFill>
        <p:spPr bwMode="auto">
          <a:xfrm>
            <a:off x="8359270" y="5941149"/>
            <a:ext cx="540000" cy="485217"/>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2320228" y="4595812"/>
            <a:ext cx="1088760" cy="553998"/>
          </a:xfrm>
          <a:prstGeom prst="rect">
            <a:avLst/>
          </a:prstGeom>
          <a:noFill/>
        </p:spPr>
        <p:txBody>
          <a:bodyPr wrap="none" rtlCol="0">
            <a:spAutoFit/>
          </a:bodyPr>
          <a:lstStyle/>
          <a:p>
            <a:pPr algn="ctr">
              <a:lnSpc>
                <a:spcPts val="1200"/>
              </a:lnSpc>
            </a:pPr>
            <a:r>
              <a:rPr lang="en-US" sz="1200" dirty="0" err="1"/>
              <a:t>Koordinasi</a:t>
            </a:r>
            <a:endParaRPr lang="en-US" sz="1200" dirty="0"/>
          </a:p>
          <a:p>
            <a:pPr algn="ctr">
              <a:lnSpc>
                <a:spcPts val="1200"/>
              </a:lnSpc>
            </a:pPr>
            <a:r>
              <a:rPr lang="en-US" sz="1200" dirty="0" err="1"/>
              <a:t>Percepatan</a:t>
            </a:r>
            <a:endParaRPr lang="en-US" sz="1200" dirty="0"/>
          </a:p>
          <a:p>
            <a:pPr algn="ctr">
              <a:lnSpc>
                <a:spcPts val="1200"/>
              </a:lnSpc>
            </a:pPr>
            <a:r>
              <a:rPr lang="en-US" sz="1200" smtClean="0"/>
              <a:t>melalui Daring</a:t>
            </a:r>
            <a:endParaRPr lang="en-US" sz="1200" dirty="0"/>
          </a:p>
        </p:txBody>
      </p:sp>
      <p:sp>
        <p:nvSpPr>
          <p:cNvPr id="48" name="Title 1"/>
          <p:cNvSpPr txBox="1">
            <a:spLocks/>
          </p:cNvSpPr>
          <p:nvPr/>
        </p:nvSpPr>
        <p:spPr>
          <a:xfrm>
            <a:off x="288132" y="0"/>
            <a:ext cx="11903868" cy="1247446"/>
          </a:xfrm>
          <a:prstGeom prst="rect">
            <a:avLst/>
          </a:prstGeom>
          <a:gradFill>
            <a:gsLst>
              <a:gs pos="94000">
                <a:schemeClr val="bg2"/>
              </a:gs>
              <a:gs pos="88000">
                <a:schemeClr val="bg1"/>
              </a:gs>
            </a:gsLst>
            <a:lin ang="10800000" scaled="0"/>
          </a:gradFill>
        </p:spPr>
        <p:txBody>
          <a:bodyPr vert="horz" wrap="none" lIns="91440" tIns="54000" rIns="91440" bIns="0" rtlCol="0" anchor="ctr">
            <a:noAutofit/>
            <a:scene3d>
              <a:camera prst="orthographicFront"/>
              <a:lightRig rig="threePt" dir="t"/>
            </a:scene3d>
            <a:sp3d extrusionH="57150">
              <a:bevelT h="25400" prst="softRound"/>
            </a:sp3d>
          </a:bodyPr>
          <a:lstStyle>
            <a:lvl1pPr algn="l" defTabSz="914400" rtl="0" eaLnBrk="1" latinLnBrk="0" hangingPunct="1">
              <a:lnSpc>
                <a:spcPct val="90000"/>
              </a:lnSpc>
              <a:spcBef>
                <a:spcPct val="0"/>
              </a:spcBef>
              <a:buNone/>
              <a:defRPr sz="4400" b="1" kern="1200">
                <a:solidFill>
                  <a:schemeClr val="bg2">
                    <a:lumMod val="25000"/>
                  </a:schemeClr>
                </a:solidFill>
                <a:latin typeface="Segoe UI" panose="020B0502040204020203" pitchFamily="34" charset="0"/>
                <a:ea typeface="+mj-ea"/>
                <a:cs typeface="Segoe UI" panose="020B0502040204020203" pitchFamily="34" charset="0"/>
              </a:defRPr>
            </a:lvl1pPr>
          </a:lstStyle>
          <a:p>
            <a:r>
              <a:rPr lang="pt-BR" sz="4000" dirty="0" smtClean="0">
                <a:latin typeface="Agency FB" panose="020B0503020202020204" pitchFamily="34" charset="0"/>
              </a:rPr>
              <a:t>Langkah Percepatan Pencairan PIP 2019 dan 2020 </a:t>
            </a:r>
            <a:br>
              <a:rPr lang="pt-BR" sz="4000" dirty="0" smtClean="0">
                <a:latin typeface="Agency FB" panose="020B0503020202020204" pitchFamily="34" charset="0"/>
              </a:rPr>
            </a:br>
            <a:r>
              <a:rPr lang="pt-BR" sz="4000" dirty="0" smtClean="0">
                <a:latin typeface="Agency FB" panose="020B0503020202020204" pitchFamily="34" charset="0"/>
              </a:rPr>
              <a:t>dengan Protokol Kesehatan</a:t>
            </a:r>
            <a:endParaRPr lang="en-US" sz="2400" dirty="0">
              <a:latin typeface="Agency FB" panose="020B0503020202020204" pitchFamily="34" charset="0"/>
            </a:endParaRPr>
          </a:p>
        </p:txBody>
      </p:sp>
    </p:spTree>
    <p:extLst>
      <p:ext uri="{BB962C8B-B14F-4D97-AF65-F5344CB8AC3E}">
        <p14:creationId xmlns:p14="http://schemas.microsoft.com/office/powerpoint/2010/main" val="2339832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904999"/>
            <a:ext cx="8659091" cy="2563091"/>
          </a:xfrm>
        </p:spPr>
        <p:txBody>
          <a:bodyPr>
            <a:normAutofit fontScale="90000"/>
          </a:bodyPr>
          <a:lstStyle/>
          <a:p>
            <a:r>
              <a:rPr lang="en-US" sz="6000" dirty="0" err="1"/>
              <a:t>Sistem</a:t>
            </a:r>
            <a:r>
              <a:rPr lang="en-US" sz="6000" dirty="0"/>
              <a:t> </a:t>
            </a:r>
            <a:r>
              <a:rPr lang="en-US" sz="6000" dirty="0" err="1" smtClean="0"/>
              <a:t>Informasi</a:t>
            </a:r>
            <a:r>
              <a:rPr lang="en-US" sz="6000" dirty="0" smtClean="0"/>
              <a:t/>
            </a:r>
            <a:br>
              <a:rPr lang="en-US" sz="6000" dirty="0" smtClean="0"/>
            </a:br>
            <a:r>
              <a:rPr lang="en-US" sz="6000" dirty="0" smtClean="0"/>
              <a:t>Program </a:t>
            </a:r>
            <a:r>
              <a:rPr lang="en-US" sz="6000" dirty="0"/>
              <a:t>Indonesia </a:t>
            </a:r>
            <a:r>
              <a:rPr lang="en-US" sz="6000" dirty="0" err="1" smtClean="0"/>
              <a:t>Pintar</a:t>
            </a:r>
            <a:r>
              <a:rPr lang="en-US" sz="6000" dirty="0" smtClean="0"/>
              <a:t/>
            </a:r>
            <a:br>
              <a:rPr lang="en-US" sz="6000" dirty="0" smtClean="0"/>
            </a:br>
            <a:r>
              <a:rPr lang="en-US" sz="6700" dirty="0" smtClean="0">
                <a:solidFill>
                  <a:srgbClr val="FFC000"/>
                </a:solidFill>
              </a:rPr>
              <a:t>SIPINTAR</a:t>
            </a:r>
            <a:endParaRPr lang="id-ID" sz="4900" dirty="0">
              <a:solidFill>
                <a:srgbClr val="FFC000"/>
              </a:solidFill>
            </a:endParaRPr>
          </a:p>
        </p:txBody>
      </p:sp>
      <p:sp>
        <p:nvSpPr>
          <p:cNvPr id="6" name="Rectangle 5"/>
          <p:cNvSpPr/>
          <p:nvPr/>
        </p:nvSpPr>
        <p:spPr>
          <a:xfrm>
            <a:off x="1981199" y="4647124"/>
            <a:ext cx="7772400" cy="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1981199" y="1694727"/>
            <a:ext cx="7772400" cy="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796837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txBox="1">
            <a:spLocks/>
          </p:cNvSpPr>
          <p:nvPr/>
        </p:nvSpPr>
        <p:spPr>
          <a:xfrm>
            <a:off x="288132" y="203127"/>
            <a:ext cx="11903868" cy="574030"/>
          </a:xfrm>
          <a:prstGeom prst="rect">
            <a:avLst/>
          </a:prstGeom>
          <a:gradFill>
            <a:gsLst>
              <a:gs pos="94000">
                <a:schemeClr val="accent2">
                  <a:lumMod val="20000"/>
                  <a:lumOff val="80000"/>
                </a:schemeClr>
              </a:gs>
              <a:gs pos="88000">
                <a:schemeClr val="bg1"/>
              </a:gs>
            </a:gsLst>
            <a:lin ang="10800000" scaled="0"/>
          </a:gradFill>
        </p:spPr>
        <p:txBody>
          <a:bodyPr vert="horz" wrap="none" lIns="91440" tIns="54000" rIns="91440" bIns="0" rtlCol="0" anchor="ctr">
            <a:noAutofit/>
            <a:scene3d>
              <a:camera prst="orthographicFront"/>
              <a:lightRig rig="threePt" dir="t"/>
            </a:scene3d>
            <a:sp3d extrusionH="57150">
              <a:bevelT h="25400" prst="softRound"/>
            </a:sp3d>
          </a:bodyPr>
          <a:lstStyle>
            <a:lvl1pPr algn="l" defTabSz="914400" rtl="0" eaLnBrk="1" latinLnBrk="0" hangingPunct="1">
              <a:lnSpc>
                <a:spcPct val="90000"/>
              </a:lnSpc>
              <a:spcBef>
                <a:spcPct val="0"/>
              </a:spcBef>
              <a:buNone/>
              <a:defRPr sz="4400" b="1" kern="1200">
                <a:solidFill>
                  <a:schemeClr val="bg2">
                    <a:lumMod val="25000"/>
                  </a:schemeClr>
                </a:solidFill>
                <a:latin typeface="Segoe UI" panose="020B0502040204020203" pitchFamily="34" charset="0"/>
                <a:ea typeface="+mj-ea"/>
                <a:cs typeface="Segoe UI" panose="020B0502040204020203" pitchFamily="34" charset="0"/>
              </a:defRPr>
            </a:lvl1pPr>
          </a:lstStyle>
          <a:p>
            <a:r>
              <a:rPr lang="pt-BR" sz="4000" dirty="0" smtClean="0">
                <a:latin typeface="Agency FB" panose="020B0503020202020204" pitchFamily="34" charset="0"/>
              </a:rPr>
              <a:t>Aplikasi SIPINTAR</a:t>
            </a:r>
            <a:endParaRPr lang="en-US" sz="2400" dirty="0">
              <a:latin typeface="Agency FB" panose="020B0503020202020204" pitchFamily="34" charset="0"/>
            </a:endParaRPr>
          </a:p>
        </p:txBody>
      </p:sp>
      <p:cxnSp>
        <p:nvCxnSpPr>
          <p:cNvPr id="36" name="Straight Connector 35"/>
          <p:cNvCxnSpPr/>
          <p:nvPr/>
        </p:nvCxnSpPr>
        <p:spPr>
          <a:xfrm>
            <a:off x="2104596" y="2531858"/>
            <a:ext cx="8460000" cy="62144"/>
          </a:xfrm>
          <a:prstGeom prst="line">
            <a:avLst/>
          </a:prstGeom>
          <a:ln>
            <a:solidFill>
              <a:schemeClr val="bg2">
                <a:lumMod val="50000"/>
              </a:schemeClr>
            </a:solidFill>
            <a:prstDash val="dash"/>
          </a:ln>
        </p:spPr>
        <p:style>
          <a:lnRef idx="1">
            <a:schemeClr val="accent2"/>
          </a:lnRef>
          <a:fillRef idx="0">
            <a:schemeClr val="accent2"/>
          </a:fillRef>
          <a:effectRef idx="0">
            <a:schemeClr val="accent2"/>
          </a:effectRef>
          <a:fontRef idx="minor">
            <a:schemeClr val="tx1"/>
          </a:fontRef>
        </p:style>
      </p:cxn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0018" y="4010953"/>
            <a:ext cx="1173600" cy="1296000"/>
          </a:xfrm>
          <a:prstGeom prst="rect">
            <a:avLst/>
          </a:prstGeom>
        </p:spPr>
      </p:pic>
      <p:sp>
        <p:nvSpPr>
          <p:cNvPr id="42" name="TextBox 41"/>
          <p:cNvSpPr txBox="1"/>
          <p:nvPr/>
        </p:nvSpPr>
        <p:spPr>
          <a:xfrm>
            <a:off x="9633598" y="2057427"/>
            <a:ext cx="1039900" cy="369332"/>
          </a:xfrm>
          <a:prstGeom prst="rect">
            <a:avLst/>
          </a:prstGeom>
          <a:gradFill>
            <a:gsLst>
              <a:gs pos="0">
                <a:schemeClr val="bg1"/>
              </a:gs>
              <a:gs pos="99457">
                <a:schemeClr val="bg1"/>
              </a:gs>
              <a:gs pos="50000">
                <a:schemeClr val="bg2"/>
              </a:gs>
            </a:gsLst>
            <a:lin ang="0" scaled="1"/>
          </a:gradFill>
        </p:spPr>
        <p:txBody>
          <a:bodyPr wrap="none" rtlCol="0">
            <a:spAutoFit/>
          </a:bodyPr>
          <a:lstStyle/>
          <a:p>
            <a:r>
              <a:rPr lang="id-ID" i="1" dirty="0"/>
              <a:t>Eksternal</a:t>
            </a:r>
          </a:p>
        </p:txBody>
      </p:sp>
      <p:sp>
        <p:nvSpPr>
          <p:cNvPr id="44" name="TextBox 43"/>
          <p:cNvSpPr txBox="1"/>
          <p:nvPr/>
        </p:nvSpPr>
        <p:spPr>
          <a:xfrm>
            <a:off x="9626108" y="2729224"/>
            <a:ext cx="912494" cy="369332"/>
          </a:xfrm>
          <a:prstGeom prst="rect">
            <a:avLst/>
          </a:prstGeom>
          <a:gradFill>
            <a:gsLst>
              <a:gs pos="0">
                <a:schemeClr val="bg1"/>
              </a:gs>
              <a:gs pos="99457">
                <a:schemeClr val="bg1"/>
              </a:gs>
              <a:gs pos="50000">
                <a:schemeClr val="bg2"/>
              </a:gs>
            </a:gsLst>
            <a:lin ang="0" scaled="1"/>
          </a:gradFill>
        </p:spPr>
        <p:txBody>
          <a:bodyPr wrap="none" rtlCol="0">
            <a:spAutoFit/>
          </a:bodyPr>
          <a:lstStyle/>
          <a:p>
            <a:r>
              <a:rPr lang="id-ID" i="1" dirty="0"/>
              <a:t>Internal</a:t>
            </a: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876" y="924186"/>
            <a:ext cx="900000" cy="1007500"/>
          </a:xfrm>
          <a:prstGeom prst="rect">
            <a:avLst/>
          </a:prstGeom>
        </p:spPr>
      </p:pic>
      <p:pic>
        <p:nvPicPr>
          <p:cNvPr id="46" name="Picture 45"/>
          <p:cNvPicPr>
            <a:picLocks noChangeAspect="1"/>
          </p:cNvPicPr>
          <p:nvPr/>
        </p:nvPicPr>
        <p:blipFill rotWithShape="1">
          <a:blip r:embed="rId4" cstate="print">
            <a:extLst>
              <a:ext uri="{28A0092B-C50C-407E-A947-70E740481C1C}">
                <a14:useLocalDpi xmlns:a14="http://schemas.microsoft.com/office/drawing/2010/main" val="0"/>
              </a:ext>
            </a:extLst>
          </a:blip>
          <a:srcRect l="3624" t="25114" r="3851" b="37346"/>
          <a:stretch/>
        </p:blipFill>
        <p:spPr>
          <a:xfrm>
            <a:off x="2685134" y="1967774"/>
            <a:ext cx="1404000" cy="427239"/>
          </a:xfrm>
          <a:prstGeom prst="rect">
            <a:avLst/>
          </a:prstGeom>
        </p:spPr>
      </p:pic>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4781" y="1034675"/>
            <a:ext cx="936000" cy="794430"/>
          </a:xfrm>
          <a:prstGeom prst="rect">
            <a:avLst/>
          </a:prstGeom>
        </p:spPr>
      </p:pic>
      <p:sp>
        <p:nvSpPr>
          <p:cNvPr id="48" name="Rounded Rectangle 47"/>
          <p:cNvSpPr/>
          <p:nvPr/>
        </p:nvSpPr>
        <p:spPr>
          <a:xfrm>
            <a:off x="2362780" y="5279690"/>
            <a:ext cx="2418407" cy="57600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solidFill>
                  <a:schemeClr val="tx1"/>
                </a:solidFill>
                <a:ea typeface="Gadugi" panose="020B0502040204020203" pitchFamily="34" charset="0"/>
              </a:rPr>
              <a:t>Pusat</a:t>
            </a:r>
            <a:r>
              <a:rPr lang="en-US" sz="1400" b="1" dirty="0" smtClean="0">
                <a:solidFill>
                  <a:schemeClr val="tx1"/>
                </a:solidFill>
                <a:ea typeface="Gadugi" panose="020B0502040204020203" pitchFamily="34" charset="0"/>
              </a:rPr>
              <a:t> </a:t>
            </a:r>
            <a:r>
              <a:rPr lang="en-US" sz="1400" b="1" dirty="0" err="1" smtClean="0">
                <a:solidFill>
                  <a:schemeClr val="tx1"/>
                </a:solidFill>
                <a:ea typeface="Gadugi" panose="020B0502040204020203" pitchFamily="34" charset="0"/>
              </a:rPr>
              <a:t>Layanan</a:t>
            </a:r>
            <a:r>
              <a:rPr lang="en-US" sz="1400" b="1" dirty="0" smtClean="0">
                <a:solidFill>
                  <a:schemeClr val="tx1"/>
                </a:solidFill>
                <a:ea typeface="Gadugi" panose="020B0502040204020203" pitchFamily="34" charset="0"/>
              </a:rPr>
              <a:t> </a:t>
            </a:r>
            <a:r>
              <a:rPr lang="en-US" sz="1400" b="1" dirty="0" err="1" smtClean="0">
                <a:solidFill>
                  <a:schemeClr val="tx1"/>
                </a:solidFill>
                <a:ea typeface="Gadugi" panose="020B0502040204020203" pitchFamily="34" charset="0"/>
              </a:rPr>
              <a:t>Pembiayaan</a:t>
            </a:r>
            <a:r>
              <a:rPr lang="en-US" sz="1400" b="1" dirty="0" smtClean="0">
                <a:solidFill>
                  <a:schemeClr val="tx1"/>
                </a:solidFill>
                <a:ea typeface="Gadugi" panose="020B0502040204020203" pitchFamily="34" charset="0"/>
              </a:rPr>
              <a:t> </a:t>
            </a:r>
            <a:r>
              <a:rPr lang="en-US" sz="1400" b="1" dirty="0" err="1" smtClean="0">
                <a:solidFill>
                  <a:schemeClr val="tx1"/>
                </a:solidFill>
                <a:ea typeface="Gadugi" panose="020B0502040204020203" pitchFamily="34" charset="0"/>
              </a:rPr>
              <a:t>Pendidikan</a:t>
            </a:r>
            <a:endParaRPr lang="id-ID" sz="1400" b="1" dirty="0">
              <a:solidFill>
                <a:schemeClr val="tx1"/>
              </a:solidFill>
              <a:ea typeface="Gadugi" panose="020B0502040204020203" pitchFamily="34" charset="0"/>
            </a:endParaRPr>
          </a:p>
        </p:txBody>
      </p:sp>
      <p:sp>
        <p:nvSpPr>
          <p:cNvPr id="49" name="Rounded Rectangle 48"/>
          <p:cNvSpPr/>
          <p:nvPr/>
        </p:nvSpPr>
        <p:spPr>
          <a:xfrm>
            <a:off x="7373240" y="3980945"/>
            <a:ext cx="1802456" cy="576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ea typeface="Gadugi" panose="020B0502040204020203" pitchFamily="34" charset="0"/>
              </a:rPr>
              <a:t>Substansi</a:t>
            </a:r>
            <a:r>
              <a:rPr lang="en-US" sz="1200" dirty="0" smtClean="0">
                <a:solidFill>
                  <a:schemeClr val="tx1"/>
                </a:solidFill>
                <a:ea typeface="Gadugi" panose="020B0502040204020203" pitchFamily="34" charset="0"/>
              </a:rPr>
              <a:t> Tata </a:t>
            </a:r>
            <a:r>
              <a:rPr lang="en-US" sz="1200" dirty="0" err="1" smtClean="0">
                <a:solidFill>
                  <a:schemeClr val="tx1"/>
                </a:solidFill>
                <a:ea typeface="Gadugi" panose="020B0502040204020203" pitchFamily="34" charset="0"/>
              </a:rPr>
              <a:t>Kelola</a:t>
            </a:r>
            <a:r>
              <a:rPr lang="en-US" sz="1200" dirty="0" smtClean="0">
                <a:solidFill>
                  <a:schemeClr val="tx1"/>
                </a:solidFill>
                <a:ea typeface="Gadugi" panose="020B0502040204020203" pitchFamily="34" charset="0"/>
              </a:rPr>
              <a:t> TIK </a:t>
            </a:r>
            <a:r>
              <a:rPr lang="en-US" sz="1200" dirty="0" err="1" smtClean="0">
                <a:solidFill>
                  <a:schemeClr val="tx1"/>
                </a:solidFill>
                <a:ea typeface="Gadugi" panose="020B0502040204020203" pitchFamily="34" charset="0"/>
              </a:rPr>
              <a:t>Pusdatin</a:t>
            </a:r>
            <a:r>
              <a:rPr lang="en-US" sz="1200" dirty="0" smtClean="0">
                <a:solidFill>
                  <a:schemeClr val="tx1"/>
                </a:solidFill>
                <a:ea typeface="Gadugi" panose="020B0502040204020203" pitchFamily="34" charset="0"/>
              </a:rPr>
              <a:t> </a:t>
            </a:r>
            <a:r>
              <a:rPr lang="en-US" sz="1200" dirty="0" err="1" smtClean="0">
                <a:solidFill>
                  <a:schemeClr val="tx1"/>
                </a:solidFill>
                <a:ea typeface="Gadugi" panose="020B0502040204020203" pitchFamily="34" charset="0"/>
              </a:rPr>
              <a:t>Kemdikbud</a:t>
            </a:r>
            <a:endParaRPr lang="id-ID" sz="1200" dirty="0">
              <a:solidFill>
                <a:schemeClr val="tx1"/>
              </a:solidFill>
              <a:ea typeface="Gadugi" panose="020B0502040204020203" pitchFamily="34" charset="0"/>
            </a:endParaRPr>
          </a:p>
        </p:txBody>
      </p:sp>
      <p:sp>
        <p:nvSpPr>
          <p:cNvPr id="51" name="Rounded Rectangle 50"/>
          <p:cNvSpPr/>
          <p:nvPr/>
        </p:nvSpPr>
        <p:spPr>
          <a:xfrm>
            <a:off x="7373240" y="3224827"/>
            <a:ext cx="1802456" cy="576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ea typeface="Gadugi" panose="020B0502040204020203" pitchFamily="34" charset="0"/>
              </a:rPr>
              <a:t>Inspektorat</a:t>
            </a:r>
            <a:r>
              <a:rPr lang="en-US" sz="1200" dirty="0" smtClean="0">
                <a:solidFill>
                  <a:schemeClr val="tx1"/>
                </a:solidFill>
                <a:ea typeface="Gadugi" panose="020B0502040204020203" pitchFamily="34" charset="0"/>
              </a:rPr>
              <a:t> </a:t>
            </a:r>
            <a:r>
              <a:rPr lang="en-US" sz="1200" dirty="0" err="1" smtClean="0">
                <a:solidFill>
                  <a:schemeClr val="tx1"/>
                </a:solidFill>
                <a:ea typeface="Gadugi" panose="020B0502040204020203" pitchFamily="34" charset="0"/>
              </a:rPr>
              <a:t>Jenderal</a:t>
            </a:r>
            <a:endParaRPr lang="id-ID" sz="1200" dirty="0">
              <a:solidFill>
                <a:schemeClr val="tx1"/>
              </a:solidFill>
              <a:ea typeface="Gadugi" panose="020B0502040204020203" pitchFamily="34" charset="0"/>
            </a:endParaRPr>
          </a:p>
        </p:txBody>
      </p:sp>
      <p:sp>
        <p:nvSpPr>
          <p:cNvPr id="52" name="Rounded Rectangle 51"/>
          <p:cNvSpPr/>
          <p:nvPr/>
        </p:nvSpPr>
        <p:spPr>
          <a:xfrm>
            <a:off x="7376501" y="5688369"/>
            <a:ext cx="1799196" cy="576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ea typeface="Gadugi" panose="020B0502040204020203" pitchFamily="34" charset="0"/>
              </a:rPr>
              <a:t>Ditjen</a:t>
            </a:r>
            <a:r>
              <a:rPr lang="en-US" sz="1200" dirty="0" smtClean="0">
                <a:solidFill>
                  <a:schemeClr val="tx1"/>
                </a:solidFill>
                <a:ea typeface="Gadugi" panose="020B0502040204020203" pitchFamily="34" charset="0"/>
              </a:rPr>
              <a:t> </a:t>
            </a:r>
            <a:r>
              <a:rPr lang="en-US" sz="1200" smtClean="0">
                <a:solidFill>
                  <a:schemeClr val="tx1"/>
                </a:solidFill>
                <a:ea typeface="Gadugi" panose="020B0502040204020203" pitchFamily="34" charset="0"/>
              </a:rPr>
              <a:t>PAUD Dikdas dan Dikmen</a:t>
            </a:r>
            <a:endParaRPr lang="id-ID" sz="1200" dirty="0">
              <a:solidFill>
                <a:schemeClr val="tx1"/>
              </a:solidFill>
              <a:ea typeface="Gadugi" panose="020B0502040204020203" pitchFamily="34" charset="0"/>
            </a:endParaRPr>
          </a:p>
        </p:txBody>
      </p:sp>
      <p:cxnSp>
        <p:nvCxnSpPr>
          <p:cNvPr id="53" name="Curved Connector 52"/>
          <p:cNvCxnSpPr>
            <a:stCxn id="47" idx="2"/>
            <a:endCxn id="41" idx="1"/>
          </p:cNvCxnSpPr>
          <p:nvPr/>
        </p:nvCxnSpPr>
        <p:spPr>
          <a:xfrm rot="16200000" flipH="1">
            <a:off x="2211475" y="1980410"/>
            <a:ext cx="2829848" cy="2527237"/>
          </a:xfrm>
          <a:prstGeom prst="curvedConnector2">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urved Connector 53"/>
          <p:cNvCxnSpPr>
            <a:stCxn id="46" idx="2"/>
            <a:endCxn id="41" idx="1"/>
          </p:cNvCxnSpPr>
          <p:nvPr/>
        </p:nvCxnSpPr>
        <p:spPr>
          <a:xfrm rot="16200000" flipH="1">
            <a:off x="3006606" y="2775541"/>
            <a:ext cx="2263940" cy="1502884"/>
          </a:xfrm>
          <a:prstGeom prst="curvedConnector2">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48" idx="0"/>
            <a:endCxn id="41" idx="1"/>
          </p:cNvCxnSpPr>
          <p:nvPr/>
        </p:nvCxnSpPr>
        <p:spPr>
          <a:xfrm rot="5400000" flipH="1" flipV="1">
            <a:off x="3920633" y="4310305"/>
            <a:ext cx="620737" cy="1318034"/>
          </a:xfrm>
          <a:prstGeom prst="curved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urved Connector 55"/>
          <p:cNvCxnSpPr>
            <a:stCxn id="49" idx="1"/>
            <a:endCxn id="41" idx="3"/>
          </p:cNvCxnSpPr>
          <p:nvPr/>
        </p:nvCxnSpPr>
        <p:spPr>
          <a:xfrm rot="10800000" flipV="1">
            <a:off x="6063618" y="4268945"/>
            <a:ext cx="1309622" cy="390008"/>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51" idx="1"/>
            <a:endCxn id="41" idx="3"/>
          </p:cNvCxnSpPr>
          <p:nvPr/>
        </p:nvCxnSpPr>
        <p:spPr>
          <a:xfrm rot="10800000" flipV="1">
            <a:off x="6063618" y="3512827"/>
            <a:ext cx="1309622" cy="1146126"/>
          </a:xfrm>
          <a:prstGeom prst="curved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p:cNvCxnSpPr>
            <a:stCxn id="52" idx="1"/>
            <a:endCxn id="41" idx="3"/>
          </p:cNvCxnSpPr>
          <p:nvPr/>
        </p:nvCxnSpPr>
        <p:spPr>
          <a:xfrm rot="10800000">
            <a:off x="6063619" y="4658953"/>
            <a:ext cx="1312883" cy="1317416"/>
          </a:xfrm>
          <a:prstGeom prst="curved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2202695" y="3891437"/>
            <a:ext cx="3948860" cy="2109313"/>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TextBox 59"/>
          <p:cNvSpPr txBox="1"/>
          <p:nvPr/>
        </p:nvSpPr>
        <p:spPr>
          <a:xfrm>
            <a:off x="4812266" y="4661482"/>
            <a:ext cx="1346715" cy="461665"/>
          </a:xfrm>
          <a:prstGeom prst="rect">
            <a:avLst/>
          </a:prstGeom>
          <a:noFill/>
        </p:spPr>
        <p:txBody>
          <a:bodyPr wrap="none" rtlCol="0">
            <a:spAutoFit/>
          </a:bodyPr>
          <a:lstStyle/>
          <a:p>
            <a:r>
              <a:rPr lang="id-ID" sz="2400" b="1" dirty="0"/>
              <a:t>SIPINTAR</a:t>
            </a:r>
          </a:p>
        </p:txBody>
      </p:sp>
      <p:sp>
        <p:nvSpPr>
          <p:cNvPr id="61" name="Rounded Rectangle 60"/>
          <p:cNvSpPr/>
          <p:nvPr/>
        </p:nvSpPr>
        <p:spPr>
          <a:xfrm>
            <a:off x="3207383" y="1032398"/>
            <a:ext cx="2088509" cy="8382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tx1"/>
                </a:solidFill>
              </a:rPr>
              <a:t>Dinas Pendidikan</a:t>
            </a:r>
          </a:p>
          <a:p>
            <a:pPr algn="ctr"/>
            <a:r>
              <a:rPr lang="en-US" b="1" dirty="0" err="1" smtClean="0">
                <a:solidFill>
                  <a:schemeClr val="tx1"/>
                </a:solidFill>
              </a:rPr>
              <a:t>Provinsi</a:t>
            </a:r>
            <a:r>
              <a:rPr lang="en-US" b="1" dirty="0" smtClean="0">
                <a:solidFill>
                  <a:schemeClr val="tx1"/>
                </a:solidFill>
              </a:rPr>
              <a:t> /</a:t>
            </a:r>
            <a:r>
              <a:rPr lang="id-ID" b="1" dirty="0" smtClean="0">
                <a:solidFill>
                  <a:schemeClr val="tx1"/>
                </a:solidFill>
              </a:rPr>
              <a:t>Kab/Kota</a:t>
            </a:r>
            <a:endParaRPr lang="id-ID" b="1" dirty="0">
              <a:solidFill>
                <a:schemeClr val="tx1"/>
              </a:solidFill>
            </a:endParaRPr>
          </a:p>
        </p:txBody>
      </p:sp>
      <p:sp>
        <p:nvSpPr>
          <p:cNvPr id="62" name="Rounded Rectangle 61"/>
          <p:cNvSpPr/>
          <p:nvPr/>
        </p:nvSpPr>
        <p:spPr>
          <a:xfrm>
            <a:off x="4798507" y="1967773"/>
            <a:ext cx="1681480" cy="54864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Satuan</a:t>
            </a:r>
            <a:r>
              <a:rPr lang="en-US" b="1" dirty="0" smtClean="0">
                <a:solidFill>
                  <a:schemeClr val="tx1"/>
                </a:solidFill>
              </a:rPr>
              <a:t> </a:t>
            </a:r>
            <a:r>
              <a:rPr lang="en-US" b="1" dirty="0" err="1" smtClean="0">
                <a:solidFill>
                  <a:schemeClr val="tx1"/>
                </a:solidFill>
              </a:rPr>
              <a:t>Pendidikan</a:t>
            </a:r>
            <a:endParaRPr lang="id-ID" b="1" dirty="0">
              <a:solidFill>
                <a:schemeClr val="tx1"/>
              </a:solidFill>
            </a:endParaRPr>
          </a:p>
        </p:txBody>
      </p:sp>
      <p:cxnSp>
        <p:nvCxnSpPr>
          <p:cNvPr id="63" name="Curved Connector 62"/>
          <p:cNvCxnSpPr>
            <a:stCxn id="61" idx="2"/>
            <a:endCxn id="41" idx="1"/>
          </p:cNvCxnSpPr>
          <p:nvPr/>
        </p:nvCxnSpPr>
        <p:spPr>
          <a:xfrm rot="16200000" flipH="1">
            <a:off x="3176651" y="2945585"/>
            <a:ext cx="2788355" cy="638380"/>
          </a:xfrm>
          <a:prstGeom prst="curvedConnector2">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urved Connector 63"/>
          <p:cNvCxnSpPr>
            <a:stCxn id="62" idx="2"/>
            <a:endCxn id="41" idx="3"/>
          </p:cNvCxnSpPr>
          <p:nvPr/>
        </p:nvCxnSpPr>
        <p:spPr>
          <a:xfrm rot="16200000" flipH="1">
            <a:off x="4780162" y="3375497"/>
            <a:ext cx="2142540" cy="424371"/>
          </a:xfrm>
          <a:prstGeom prst="curvedConnector4">
            <a:avLst>
              <a:gd name="adj1" fmla="val 34878"/>
              <a:gd name="adj2" fmla="val 185683"/>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urved Connector 64"/>
          <p:cNvCxnSpPr>
            <a:stCxn id="62" idx="0"/>
            <a:endCxn id="61" idx="3"/>
          </p:cNvCxnSpPr>
          <p:nvPr/>
        </p:nvCxnSpPr>
        <p:spPr>
          <a:xfrm rot="16200000" flipV="1">
            <a:off x="5209433" y="1537958"/>
            <a:ext cx="516275" cy="343355"/>
          </a:xfrm>
          <a:prstGeom prst="curvedConnector2">
            <a:avLst/>
          </a:prstGeom>
          <a:ln w="28575">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66" name="Picture 65"/>
          <p:cNvPicPr>
            <a:picLocks noChangeAspect="1"/>
          </p:cNvPicPr>
          <p:nvPr/>
        </p:nvPicPr>
        <p:blipFill rotWithShape="1">
          <a:blip r:embed="rId6" cstate="print">
            <a:extLst>
              <a:ext uri="{28A0092B-C50C-407E-A947-70E740481C1C}">
                <a14:useLocalDpi xmlns:a14="http://schemas.microsoft.com/office/drawing/2010/main" val="0"/>
              </a:ext>
            </a:extLst>
          </a:blip>
          <a:srcRect b="15062"/>
          <a:stretch/>
        </p:blipFill>
        <p:spPr>
          <a:xfrm>
            <a:off x="7359251" y="730932"/>
            <a:ext cx="1800000" cy="1082453"/>
          </a:xfrm>
          <a:prstGeom prst="rect">
            <a:avLst/>
          </a:prstGeom>
        </p:spPr>
      </p:pic>
      <p:sp>
        <p:nvSpPr>
          <p:cNvPr id="67" name="TextBox 66"/>
          <p:cNvSpPr txBox="1"/>
          <p:nvPr/>
        </p:nvSpPr>
        <p:spPr>
          <a:xfrm>
            <a:off x="172915" y="4500398"/>
            <a:ext cx="2608984" cy="923330"/>
          </a:xfrm>
          <a:prstGeom prst="rect">
            <a:avLst/>
          </a:prstGeom>
          <a:noFill/>
        </p:spPr>
        <p:txBody>
          <a:bodyPr wrap="none" rtlCol="0">
            <a:spAutoFit/>
          </a:bodyPr>
          <a:lstStyle/>
          <a:p>
            <a:r>
              <a:rPr lang="en-US" b="1" dirty="0" err="1" smtClean="0"/>
              <a:t>Sistem</a:t>
            </a:r>
            <a:r>
              <a:rPr lang="en-US" b="1" dirty="0" smtClean="0"/>
              <a:t> </a:t>
            </a:r>
            <a:r>
              <a:rPr lang="en-US" b="1" dirty="0" err="1" smtClean="0"/>
              <a:t>Informasi</a:t>
            </a:r>
            <a:r>
              <a:rPr lang="en-US" b="1" dirty="0" smtClean="0"/>
              <a:t/>
            </a:r>
            <a:br>
              <a:rPr lang="en-US" b="1" dirty="0" smtClean="0"/>
            </a:br>
            <a:r>
              <a:rPr lang="en-US" b="1" dirty="0" smtClean="0"/>
              <a:t>Program Indonesia </a:t>
            </a:r>
            <a:r>
              <a:rPr lang="en-US" b="1" dirty="0" err="1" smtClean="0"/>
              <a:t>Pintar</a:t>
            </a:r>
            <a:endParaRPr lang="en-US" b="1" dirty="0" smtClean="0"/>
          </a:p>
          <a:p>
            <a:r>
              <a:rPr lang="en-US" b="1" dirty="0" smtClean="0"/>
              <a:t>(SPINTAR)</a:t>
            </a:r>
            <a:endParaRPr lang="en-US" b="1" dirty="0"/>
          </a:p>
        </p:txBody>
      </p:sp>
      <p:pic>
        <p:nvPicPr>
          <p:cNvPr id="68" name="Picture 67"/>
          <p:cNvPicPr>
            <a:picLocks noChangeAspect="1"/>
          </p:cNvPicPr>
          <p:nvPr/>
        </p:nvPicPr>
        <p:blipFill>
          <a:blip r:embed="rId7"/>
          <a:stretch>
            <a:fillRect/>
          </a:stretch>
        </p:blipFill>
        <p:spPr>
          <a:xfrm>
            <a:off x="9531989" y="4039232"/>
            <a:ext cx="2591804" cy="498715"/>
          </a:xfrm>
          <a:prstGeom prst="rect">
            <a:avLst/>
          </a:prstGeom>
        </p:spPr>
      </p:pic>
      <p:sp>
        <p:nvSpPr>
          <p:cNvPr id="69" name="TextBox 68"/>
          <p:cNvSpPr txBox="1"/>
          <p:nvPr/>
        </p:nvSpPr>
        <p:spPr>
          <a:xfrm>
            <a:off x="9671558" y="3710057"/>
            <a:ext cx="2208040" cy="307777"/>
          </a:xfrm>
          <a:prstGeom prst="rect">
            <a:avLst/>
          </a:prstGeom>
          <a:noFill/>
        </p:spPr>
        <p:txBody>
          <a:bodyPr wrap="none" rtlCol="0">
            <a:spAutoFit/>
          </a:bodyPr>
          <a:lstStyle/>
          <a:p>
            <a:r>
              <a:rPr lang="en-US" sz="1400" dirty="0" smtClean="0"/>
              <a:t>Collocation Server SIPINTAR</a:t>
            </a:r>
            <a:endParaRPr lang="en-US" sz="1400" dirty="0"/>
          </a:p>
        </p:txBody>
      </p:sp>
      <p:pic>
        <p:nvPicPr>
          <p:cNvPr id="70" name="Picture 69"/>
          <p:cNvPicPr>
            <a:picLocks noChangeAspect="1"/>
          </p:cNvPicPr>
          <p:nvPr/>
        </p:nvPicPr>
        <p:blipFill>
          <a:blip r:embed="rId8"/>
          <a:stretch>
            <a:fillRect/>
          </a:stretch>
        </p:blipFill>
        <p:spPr>
          <a:xfrm>
            <a:off x="127365" y="2441308"/>
            <a:ext cx="1290986" cy="1295867"/>
          </a:xfrm>
          <a:prstGeom prst="rect">
            <a:avLst/>
          </a:prstGeom>
        </p:spPr>
      </p:pic>
      <p:sp>
        <p:nvSpPr>
          <p:cNvPr id="71" name="Can 70"/>
          <p:cNvSpPr/>
          <p:nvPr/>
        </p:nvSpPr>
        <p:spPr>
          <a:xfrm>
            <a:off x="7829075" y="4954066"/>
            <a:ext cx="890787" cy="426939"/>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DAPODIK</a:t>
            </a:r>
            <a:endParaRPr lang="en-US" sz="1400" b="1" dirty="0">
              <a:solidFill>
                <a:schemeClr val="tx1"/>
              </a:solidFill>
            </a:endParaRPr>
          </a:p>
        </p:txBody>
      </p:sp>
      <p:cxnSp>
        <p:nvCxnSpPr>
          <p:cNvPr id="72" name="Straight Arrow Connector 71"/>
          <p:cNvCxnSpPr>
            <a:stCxn id="71" idx="1"/>
            <a:endCxn id="49" idx="2"/>
          </p:cNvCxnSpPr>
          <p:nvPr/>
        </p:nvCxnSpPr>
        <p:spPr>
          <a:xfrm flipH="1" flipV="1">
            <a:off x="8274468" y="4556945"/>
            <a:ext cx="1" cy="3971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71" idx="3"/>
            <a:endCxn id="52" idx="0"/>
          </p:cNvCxnSpPr>
          <p:nvPr/>
        </p:nvCxnSpPr>
        <p:spPr>
          <a:xfrm>
            <a:off x="8274469" y="5381005"/>
            <a:ext cx="1630" cy="3073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45" idx="2"/>
            <a:endCxn id="41" idx="1"/>
          </p:cNvCxnSpPr>
          <p:nvPr/>
        </p:nvCxnSpPr>
        <p:spPr>
          <a:xfrm rot="16200000" flipH="1">
            <a:off x="1681314" y="1450248"/>
            <a:ext cx="2727267" cy="3690142"/>
          </a:xfrm>
          <a:prstGeom prst="curvedConnector2">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urved Connector 74"/>
          <p:cNvCxnSpPr>
            <a:stCxn id="66" idx="3"/>
            <a:endCxn id="49" idx="3"/>
          </p:cNvCxnSpPr>
          <p:nvPr/>
        </p:nvCxnSpPr>
        <p:spPr>
          <a:xfrm>
            <a:off x="9159251" y="1272159"/>
            <a:ext cx="16445" cy="2996786"/>
          </a:xfrm>
          <a:prstGeom prst="curvedConnector3">
            <a:avLst>
              <a:gd name="adj1" fmla="val 1490088"/>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6" name="Picture 4" descr="Badan Pemeriksa Keuangan Republik Indonesia - Wikipedia bahasa Indonesia,  ensiklopedia beba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91078" y="769389"/>
            <a:ext cx="1080000" cy="1098305"/>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Curved Connector 76"/>
          <p:cNvCxnSpPr>
            <a:stCxn id="76" idx="2"/>
            <a:endCxn id="41" idx="3"/>
          </p:cNvCxnSpPr>
          <p:nvPr/>
        </p:nvCxnSpPr>
        <p:spPr>
          <a:xfrm rot="5400000">
            <a:off x="5051719" y="2879593"/>
            <a:ext cx="2791259" cy="767460"/>
          </a:xfrm>
          <a:prstGeom prst="curvedConnector2">
            <a:avLst/>
          </a:prstGeom>
          <a:ln w="285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urved Connector 77"/>
          <p:cNvCxnSpPr>
            <a:stCxn id="70" idx="2"/>
            <a:endCxn id="41" idx="1"/>
          </p:cNvCxnSpPr>
          <p:nvPr/>
        </p:nvCxnSpPr>
        <p:spPr>
          <a:xfrm rot="16200000" flipH="1">
            <a:off x="2370549" y="2139484"/>
            <a:ext cx="921778" cy="4117160"/>
          </a:xfrm>
          <a:prstGeom prst="curvedConnector2">
            <a:avLst/>
          </a:prstGeom>
          <a:ln w="952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59387" y="2163887"/>
            <a:ext cx="760144" cy="369332"/>
          </a:xfrm>
          <a:prstGeom prst="rect">
            <a:avLst/>
          </a:prstGeom>
          <a:noFill/>
        </p:spPr>
        <p:txBody>
          <a:bodyPr wrap="none" rtlCol="0">
            <a:spAutoFit/>
          </a:bodyPr>
          <a:lstStyle/>
          <a:p>
            <a:r>
              <a:rPr lang="en-US" dirty="0" err="1" smtClean="0"/>
              <a:t>publik</a:t>
            </a:r>
            <a:endParaRPr lang="en-US" dirty="0"/>
          </a:p>
        </p:txBody>
      </p:sp>
    </p:spTree>
    <p:extLst>
      <p:ext uri="{BB962C8B-B14F-4D97-AF65-F5344CB8AC3E}">
        <p14:creationId xmlns:p14="http://schemas.microsoft.com/office/powerpoint/2010/main" val="4040060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1809"/>
            <a:ext cx="12192000" cy="696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92636404"/>
              </p:ext>
            </p:extLst>
          </p:nvPr>
        </p:nvGraphicFramePr>
        <p:xfrm>
          <a:off x="212139" y="1509517"/>
          <a:ext cx="11643014" cy="5247577"/>
        </p:xfrm>
        <a:graphic>
          <a:graphicData uri="http://schemas.openxmlformats.org/drawingml/2006/table">
            <a:tbl>
              <a:tblPr firstRow="1" bandRow="1">
                <a:tableStyleId>{2D5ABB26-0587-4C30-8999-92F81FD0307C}</a:tableStyleId>
              </a:tblPr>
              <a:tblGrid>
                <a:gridCol w="257827">
                  <a:extLst>
                    <a:ext uri="{9D8B030D-6E8A-4147-A177-3AD203B41FA5}">
                      <a16:colId xmlns:a16="http://schemas.microsoft.com/office/drawing/2014/main" val="20000"/>
                    </a:ext>
                  </a:extLst>
                </a:gridCol>
                <a:gridCol w="2993454">
                  <a:extLst>
                    <a:ext uri="{9D8B030D-6E8A-4147-A177-3AD203B41FA5}">
                      <a16:colId xmlns:a16="http://schemas.microsoft.com/office/drawing/2014/main" val="20001"/>
                    </a:ext>
                  </a:extLst>
                </a:gridCol>
                <a:gridCol w="1198819">
                  <a:extLst>
                    <a:ext uri="{9D8B030D-6E8A-4147-A177-3AD203B41FA5}">
                      <a16:colId xmlns:a16="http://schemas.microsoft.com/office/drawing/2014/main" val="20002"/>
                    </a:ext>
                  </a:extLst>
                </a:gridCol>
                <a:gridCol w="1198819">
                  <a:extLst>
                    <a:ext uri="{9D8B030D-6E8A-4147-A177-3AD203B41FA5}">
                      <a16:colId xmlns:a16="http://schemas.microsoft.com/office/drawing/2014/main" val="20003"/>
                    </a:ext>
                  </a:extLst>
                </a:gridCol>
                <a:gridCol w="1198819">
                  <a:extLst>
                    <a:ext uri="{9D8B030D-6E8A-4147-A177-3AD203B41FA5}">
                      <a16:colId xmlns:a16="http://schemas.microsoft.com/office/drawing/2014/main" val="20004"/>
                    </a:ext>
                  </a:extLst>
                </a:gridCol>
                <a:gridCol w="1198819">
                  <a:extLst>
                    <a:ext uri="{9D8B030D-6E8A-4147-A177-3AD203B41FA5}">
                      <a16:colId xmlns:a16="http://schemas.microsoft.com/office/drawing/2014/main" val="20005"/>
                    </a:ext>
                  </a:extLst>
                </a:gridCol>
                <a:gridCol w="1198819">
                  <a:extLst>
                    <a:ext uri="{9D8B030D-6E8A-4147-A177-3AD203B41FA5}">
                      <a16:colId xmlns:a16="http://schemas.microsoft.com/office/drawing/2014/main" val="20006"/>
                    </a:ext>
                  </a:extLst>
                </a:gridCol>
                <a:gridCol w="1198819">
                  <a:extLst>
                    <a:ext uri="{9D8B030D-6E8A-4147-A177-3AD203B41FA5}">
                      <a16:colId xmlns:a16="http://schemas.microsoft.com/office/drawing/2014/main" val="20007"/>
                    </a:ext>
                  </a:extLst>
                </a:gridCol>
                <a:gridCol w="1198819">
                  <a:extLst>
                    <a:ext uri="{9D8B030D-6E8A-4147-A177-3AD203B41FA5}">
                      <a16:colId xmlns:a16="http://schemas.microsoft.com/office/drawing/2014/main" val="20008"/>
                    </a:ext>
                  </a:extLst>
                </a:gridCol>
              </a:tblGrid>
              <a:tr h="734895">
                <a:tc>
                  <a:txBody>
                    <a:bodyPr/>
                    <a:lstStyle/>
                    <a:p>
                      <a:endParaRPr lang="en-US" dirty="0"/>
                    </a:p>
                  </a:txBody>
                  <a:tcPr marL="0" marR="0" marT="0" marB="0"/>
                </a:tc>
                <a:tc>
                  <a:txBody>
                    <a:bodyPr/>
                    <a:lstStyle/>
                    <a:p>
                      <a:endParaRPr lang="en-US" dirty="0"/>
                    </a:p>
                  </a:txBody>
                  <a:tcPr marL="0" marR="0" marT="0" marB="0"/>
                </a:tc>
                <a:tc>
                  <a:txBody>
                    <a:bodyPr/>
                    <a:lstStyle/>
                    <a:p>
                      <a:pPr algn="ctr">
                        <a:lnSpc>
                          <a:spcPts val="1800"/>
                        </a:lnSpc>
                      </a:pPr>
                      <a:r>
                        <a:rPr lang="en-US" sz="1400" b="1" dirty="0" err="1" smtClean="0">
                          <a:solidFill>
                            <a:srgbClr val="073C65"/>
                          </a:solidFill>
                        </a:rPr>
                        <a:t>Publik</a:t>
                      </a:r>
                      <a:endParaRPr lang="en-US" sz="1400" b="1" dirty="0">
                        <a:solidFill>
                          <a:srgbClr val="073C65"/>
                        </a:solidFill>
                      </a:endParaRPr>
                    </a:p>
                  </a:txBody>
                  <a:tcPr marL="0" marR="0" marT="0" marB="0">
                    <a:lnB w="12700" cap="flat" cmpd="sng" algn="ctr">
                      <a:solidFill>
                        <a:schemeClr val="tx1"/>
                      </a:solidFill>
                      <a:prstDash val="dot"/>
                      <a:round/>
                      <a:headEnd type="none" w="med" len="med"/>
                      <a:tailEnd type="none" w="med" len="med"/>
                    </a:lnB>
                  </a:tcPr>
                </a:tc>
                <a:tc>
                  <a:txBody>
                    <a:bodyPr/>
                    <a:lstStyle/>
                    <a:p>
                      <a:pPr algn="ctr">
                        <a:lnSpc>
                          <a:spcPts val="1800"/>
                        </a:lnSpc>
                      </a:pPr>
                      <a:r>
                        <a:rPr lang="en-US" sz="1400" b="1" dirty="0" err="1" smtClean="0">
                          <a:solidFill>
                            <a:srgbClr val="073C65"/>
                          </a:solidFill>
                        </a:rPr>
                        <a:t>Kemdikbud</a:t>
                      </a:r>
                      <a:endParaRPr lang="en-US" sz="1400" b="1" dirty="0">
                        <a:solidFill>
                          <a:srgbClr val="073C65"/>
                        </a:solidFill>
                      </a:endParaRPr>
                    </a:p>
                  </a:txBody>
                  <a:tcPr marL="0" marR="0" marT="0" marB="0">
                    <a:lnB w="12700" cap="flat" cmpd="sng" algn="ctr">
                      <a:solidFill>
                        <a:schemeClr val="tx1"/>
                      </a:solidFill>
                      <a:prstDash val="dot"/>
                      <a:round/>
                      <a:headEnd type="none" w="med" len="med"/>
                      <a:tailEnd type="none" w="med" len="med"/>
                    </a:lnB>
                  </a:tcPr>
                </a:tc>
                <a:tc>
                  <a:txBody>
                    <a:bodyPr/>
                    <a:lstStyle/>
                    <a:p>
                      <a:pPr algn="ctr">
                        <a:lnSpc>
                          <a:spcPts val="1800"/>
                        </a:lnSpc>
                      </a:pPr>
                      <a:r>
                        <a:rPr lang="en-US" sz="1400" b="1" dirty="0" err="1" smtClean="0">
                          <a:solidFill>
                            <a:srgbClr val="073C65"/>
                          </a:solidFill>
                        </a:rPr>
                        <a:t>Dinas</a:t>
                      </a:r>
                      <a:endParaRPr lang="en-US" sz="1400" b="1" dirty="0" smtClean="0">
                        <a:solidFill>
                          <a:srgbClr val="073C65"/>
                        </a:solidFill>
                      </a:endParaRPr>
                    </a:p>
                    <a:p>
                      <a:pPr algn="ctr">
                        <a:lnSpc>
                          <a:spcPts val="1800"/>
                        </a:lnSpc>
                      </a:pPr>
                      <a:r>
                        <a:rPr lang="en-US" sz="1400" b="1" dirty="0" err="1" smtClean="0">
                          <a:solidFill>
                            <a:srgbClr val="073C65"/>
                          </a:solidFill>
                        </a:rPr>
                        <a:t>Pendidikan</a:t>
                      </a:r>
                      <a:endParaRPr lang="en-US" sz="1400" b="1" dirty="0" smtClean="0">
                        <a:solidFill>
                          <a:srgbClr val="073C65"/>
                        </a:solidFill>
                      </a:endParaRPr>
                    </a:p>
                    <a:p>
                      <a:pPr algn="ctr">
                        <a:lnSpc>
                          <a:spcPts val="1800"/>
                        </a:lnSpc>
                      </a:pPr>
                      <a:r>
                        <a:rPr lang="en-US" sz="1400" b="1" dirty="0" err="1" smtClean="0">
                          <a:solidFill>
                            <a:srgbClr val="073C65"/>
                          </a:solidFill>
                        </a:rPr>
                        <a:t>Prov</a:t>
                      </a:r>
                      <a:r>
                        <a:rPr lang="en-US" sz="1400" b="1" dirty="0" smtClean="0">
                          <a:solidFill>
                            <a:srgbClr val="073C65"/>
                          </a:solidFill>
                        </a:rPr>
                        <a:t>/</a:t>
                      </a:r>
                    </a:p>
                    <a:p>
                      <a:pPr algn="ctr">
                        <a:lnSpc>
                          <a:spcPts val="1800"/>
                        </a:lnSpc>
                      </a:pPr>
                      <a:r>
                        <a:rPr lang="en-US" sz="1400" b="1" smtClean="0">
                          <a:solidFill>
                            <a:srgbClr val="073C65"/>
                          </a:solidFill>
                        </a:rPr>
                        <a:t>Kab/Kota</a:t>
                      </a:r>
                    </a:p>
                    <a:p>
                      <a:pPr algn="ctr">
                        <a:lnSpc>
                          <a:spcPts val="1800"/>
                        </a:lnSpc>
                      </a:pPr>
                      <a:endParaRPr lang="en-US" sz="1400" b="1" dirty="0">
                        <a:solidFill>
                          <a:srgbClr val="073C65"/>
                        </a:solidFill>
                      </a:endParaRPr>
                    </a:p>
                  </a:txBody>
                  <a:tcPr marL="0" marR="0" marT="0" marB="0">
                    <a:lnB w="12700" cap="flat" cmpd="sng" algn="ctr">
                      <a:solidFill>
                        <a:schemeClr val="tx1"/>
                      </a:solidFill>
                      <a:prstDash val="dot"/>
                      <a:round/>
                      <a:headEnd type="none" w="med" len="med"/>
                      <a:tailEnd type="none" w="med" len="med"/>
                    </a:lnB>
                  </a:tcPr>
                </a:tc>
                <a:tc>
                  <a:txBody>
                    <a:bodyPr/>
                    <a:lstStyle/>
                    <a:p>
                      <a:pPr algn="ctr">
                        <a:lnSpc>
                          <a:spcPts val="1800"/>
                        </a:lnSpc>
                      </a:pPr>
                      <a:r>
                        <a:rPr lang="en-US" sz="1400" b="1" dirty="0" err="1" smtClean="0">
                          <a:solidFill>
                            <a:srgbClr val="073C65"/>
                          </a:solidFill>
                        </a:rPr>
                        <a:t>Sekolah</a:t>
                      </a:r>
                      <a:endParaRPr lang="en-US" sz="1400" b="1" dirty="0">
                        <a:solidFill>
                          <a:srgbClr val="073C65"/>
                        </a:solidFill>
                      </a:endParaRPr>
                    </a:p>
                  </a:txBody>
                  <a:tcPr marL="0" marR="0" marT="0" marB="0">
                    <a:lnB w="12700" cap="flat" cmpd="sng" algn="ctr">
                      <a:solidFill>
                        <a:schemeClr val="tx1"/>
                      </a:solidFill>
                      <a:prstDash val="dot"/>
                      <a:round/>
                      <a:headEnd type="none" w="med" len="med"/>
                      <a:tailEnd type="none" w="med" len="med"/>
                    </a:lnB>
                  </a:tcPr>
                </a:tc>
                <a:tc>
                  <a:txBody>
                    <a:bodyPr/>
                    <a:lstStyle/>
                    <a:p>
                      <a:pPr algn="ctr">
                        <a:lnSpc>
                          <a:spcPts val="1800"/>
                        </a:lnSpc>
                      </a:pPr>
                      <a:r>
                        <a:rPr lang="en-US" sz="1400" b="1" dirty="0" err="1" smtClean="0">
                          <a:solidFill>
                            <a:srgbClr val="073C65"/>
                          </a:solidFill>
                        </a:rPr>
                        <a:t>Pemangku</a:t>
                      </a:r>
                      <a:r>
                        <a:rPr lang="en-US" sz="1400" b="1" dirty="0" smtClean="0">
                          <a:solidFill>
                            <a:srgbClr val="073C65"/>
                          </a:solidFill>
                        </a:rPr>
                        <a:t> </a:t>
                      </a:r>
                      <a:r>
                        <a:rPr lang="en-US" sz="1400" b="1" dirty="0" err="1" smtClean="0">
                          <a:solidFill>
                            <a:srgbClr val="073C65"/>
                          </a:solidFill>
                        </a:rPr>
                        <a:t>Kepentingan</a:t>
                      </a:r>
                      <a:endParaRPr lang="en-US" sz="1400" b="1" dirty="0">
                        <a:solidFill>
                          <a:srgbClr val="073C65"/>
                        </a:solidFill>
                      </a:endParaRPr>
                    </a:p>
                  </a:txBody>
                  <a:tcPr marL="0" marR="0" marT="0" marB="0">
                    <a:lnB w="12700" cap="flat" cmpd="sng" algn="ctr">
                      <a:solidFill>
                        <a:schemeClr val="tx1"/>
                      </a:solidFill>
                      <a:prstDash val="dot"/>
                      <a:round/>
                      <a:headEnd type="none" w="med" len="med"/>
                      <a:tailEnd type="none" w="med" len="med"/>
                    </a:lnB>
                  </a:tcPr>
                </a:tc>
                <a:tc>
                  <a:txBody>
                    <a:bodyPr/>
                    <a:lstStyle/>
                    <a:p>
                      <a:pPr algn="ctr">
                        <a:lnSpc>
                          <a:spcPts val="1800"/>
                        </a:lnSpc>
                      </a:pPr>
                      <a:r>
                        <a:rPr lang="en-US" sz="1400" b="1" dirty="0" smtClean="0">
                          <a:solidFill>
                            <a:srgbClr val="073C65"/>
                          </a:solidFill>
                        </a:rPr>
                        <a:t>KPK</a:t>
                      </a:r>
                      <a:endParaRPr lang="en-US" sz="1400" b="1" dirty="0">
                        <a:solidFill>
                          <a:srgbClr val="073C65"/>
                        </a:solidFill>
                      </a:endParaRPr>
                    </a:p>
                  </a:txBody>
                  <a:tcPr marL="0" marR="0" marT="0" marB="0">
                    <a:lnB w="12700" cap="flat" cmpd="sng" algn="ctr">
                      <a:solidFill>
                        <a:schemeClr val="tx1"/>
                      </a:solidFill>
                      <a:prstDash val="dot"/>
                      <a:round/>
                      <a:headEnd type="none" w="med" len="med"/>
                      <a:tailEnd type="none" w="med" len="med"/>
                    </a:lnB>
                  </a:tcPr>
                </a:tc>
                <a:tc>
                  <a:txBody>
                    <a:bodyPr/>
                    <a:lstStyle/>
                    <a:p>
                      <a:pPr algn="ctr">
                        <a:lnSpc>
                          <a:spcPts val="1800"/>
                        </a:lnSpc>
                      </a:pPr>
                      <a:r>
                        <a:rPr lang="en-US" sz="1400" b="1" dirty="0" smtClean="0">
                          <a:solidFill>
                            <a:srgbClr val="073C65"/>
                          </a:solidFill>
                        </a:rPr>
                        <a:t>Kantor</a:t>
                      </a:r>
                      <a:r>
                        <a:rPr lang="en-US" sz="1400" b="1" baseline="0" dirty="0" smtClean="0">
                          <a:solidFill>
                            <a:srgbClr val="073C65"/>
                          </a:solidFill>
                        </a:rPr>
                        <a:t> </a:t>
                      </a:r>
                      <a:r>
                        <a:rPr lang="en-US" sz="1400" b="1" baseline="0" dirty="0" err="1" smtClean="0">
                          <a:solidFill>
                            <a:srgbClr val="073C65"/>
                          </a:solidFill>
                        </a:rPr>
                        <a:t>Staf</a:t>
                      </a:r>
                      <a:r>
                        <a:rPr lang="en-US" sz="1400" b="1" baseline="0" dirty="0" smtClean="0">
                          <a:solidFill>
                            <a:srgbClr val="073C65"/>
                          </a:solidFill>
                        </a:rPr>
                        <a:t> </a:t>
                      </a:r>
                      <a:r>
                        <a:rPr lang="en-US" sz="1400" b="1" baseline="0" dirty="0" err="1" smtClean="0">
                          <a:solidFill>
                            <a:srgbClr val="073C65"/>
                          </a:solidFill>
                        </a:rPr>
                        <a:t>Presiden</a:t>
                      </a:r>
                      <a:endParaRPr lang="en-US" sz="1400" b="1" dirty="0">
                        <a:solidFill>
                          <a:srgbClr val="073C65"/>
                        </a:solidFill>
                      </a:endParaRPr>
                    </a:p>
                  </a:txBody>
                  <a:tcPr marL="0" marR="0" marT="0" marB="0">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0"/>
                  </a:ext>
                </a:extLst>
              </a:tr>
              <a:tr h="189424">
                <a:tc>
                  <a:txBody>
                    <a:bodyPr/>
                    <a:lstStyle/>
                    <a:p>
                      <a:pPr algn="ctr"/>
                      <a:r>
                        <a:rPr lang="en-US" sz="1400" dirty="0" smtClean="0"/>
                        <a:t>1.</a:t>
                      </a:r>
                      <a:endParaRPr lang="en-US" sz="1400" dirty="0"/>
                    </a:p>
                  </a:txBody>
                  <a:tcPr marL="0" marR="0" marT="0" marB="0" anchor="ctr"/>
                </a:tc>
                <a:tc>
                  <a:txBody>
                    <a:bodyPr/>
                    <a:lstStyle/>
                    <a:p>
                      <a:pPr algn="l" fontAlgn="b"/>
                      <a:r>
                        <a:rPr lang="en-US" sz="1400" u="none" strike="noStrike" dirty="0" err="1">
                          <a:effectLst/>
                        </a:rPr>
                        <a:t>Rekap</a:t>
                      </a:r>
                      <a:r>
                        <a:rPr lang="en-US" sz="1400" u="none" strike="noStrike" dirty="0">
                          <a:effectLst/>
                        </a:rPr>
                        <a:t> </a:t>
                      </a:r>
                      <a:r>
                        <a:rPr lang="en-US" sz="1400" u="none" strike="noStrike" dirty="0" err="1">
                          <a:effectLst/>
                        </a:rPr>
                        <a:t>Penyaluran</a:t>
                      </a:r>
                      <a:r>
                        <a:rPr lang="en-US" sz="1400" u="none" strike="noStrike" dirty="0">
                          <a:effectLst/>
                        </a:rPr>
                        <a:t> PIP</a:t>
                      </a:r>
                      <a:endParaRPr lang="en-US" sz="14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dot"/>
                      <a:round/>
                      <a:headEnd type="none" w="med" len="med"/>
                      <a:tailEnd type="none" w="med" len="med"/>
                    </a:lnR>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1"/>
                  </a:ext>
                </a:extLst>
              </a:tr>
              <a:tr h="189424">
                <a:tc>
                  <a:txBody>
                    <a:bodyPr/>
                    <a:lstStyle/>
                    <a:p>
                      <a:pPr algn="ctr"/>
                      <a:r>
                        <a:rPr lang="en-US" sz="1400" dirty="0" smtClean="0"/>
                        <a:t>2.</a:t>
                      </a:r>
                      <a:endParaRPr lang="en-US" sz="1400" dirty="0"/>
                    </a:p>
                  </a:txBody>
                  <a:tcPr marL="0" marR="0" marT="0" marB="0" anchor="ctr">
                    <a:solidFill>
                      <a:schemeClr val="bg1">
                        <a:lumMod val="95000"/>
                      </a:schemeClr>
                    </a:solidFill>
                  </a:tcPr>
                </a:tc>
                <a:tc>
                  <a:txBody>
                    <a:bodyPr/>
                    <a:lstStyle/>
                    <a:p>
                      <a:pPr algn="l" fontAlgn="b"/>
                      <a:r>
                        <a:rPr lang="en-US" sz="1400" u="none" strike="noStrike" dirty="0" err="1">
                          <a:effectLst/>
                        </a:rPr>
                        <a:t>Rekap</a:t>
                      </a:r>
                      <a:r>
                        <a:rPr lang="en-US" sz="1400" u="none" strike="noStrike" dirty="0">
                          <a:effectLst/>
                        </a:rPr>
                        <a:t> </a:t>
                      </a:r>
                      <a:r>
                        <a:rPr lang="en-US" sz="1400" u="none" strike="noStrike" dirty="0" err="1">
                          <a:effectLst/>
                        </a:rPr>
                        <a:t>Pencairan</a:t>
                      </a:r>
                      <a:r>
                        <a:rPr lang="en-US" sz="1400" u="none" strike="noStrike" dirty="0">
                          <a:effectLst/>
                        </a:rPr>
                        <a:t> PIP</a:t>
                      </a:r>
                      <a:endParaRPr lang="en-US" sz="14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dot"/>
                      <a:round/>
                      <a:headEnd type="none" w="med" len="med"/>
                      <a:tailEnd type="none" w="med" len="med"/>
                    </a:lnR>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89424">
                <a:tc>
                  <a:txBody>
                    <a:bodyPr/>
                    <a:lstStyle/>
                    <a:p>
                      <a:pPr algn="ctr"/>
                      <a:r>
                        <a:rPr lang="en-US" sz="1400" dirty="0" smtClean="0"/>
                        <a:t>3.</a:t>
                      </a:r>
                      <a:endParaRPr lang="en-US" sz="1400" dirty="0"/>
                    </a:p>
                  </a:txBody>
                  <a:tcPr marL="0" marR="0" marT="0" marB="0" anchor="ctr"/>
                </a:tc>
                <a:tc>
                  <a:txBody>
                    <a:bodyPr/>
                    <a:lstStyle/>
                    <a:p>
                      <a:pPr algn="l" fontAlgn="b"/>
                      <a:r>
                        <a:rPr lang="en-US" sz="1400" u="none" strike="noStrike">
                          <a:effectLst/>
                        </a:rPr>
                        <a:t>Rekap Aktivasi KIP</a:t>
                      </a:r>
                      <a:endParaRPr lang="en-US" sz="1400" b="0" i="0" u="none" strike="noStrike">
                        <a:solidFill>
                          <a:srgbClr val="000000"/>
                        </a:solidFill>
                        <a:effectLst/>
                        <a:latin typeface="Calibri" panose="020F0502020204030204" pitchFamily="34" charset="0"/>
                      </a:endParaRPr>
                    </a:p>
                  </a:txBody>
                  <a:tcPr marL="0" marR="0" marT="0" marB="0" anchor="ctr">
                    <a:lnR w="12700" cap="flat" cmpd="sng" algn="ctr">
                      <a:solidFill>
                        <a:schemeClr val="tx1"/>
                      </a:solidFill>
                      <a:prstDash val="dot"/>
                      <a:round/>
                      <a:headEnd type="none" w="med" len="med"/>
                      <a:tailEnd type="none" w="med" len="med"/>
                    </a:lnR>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3"/>
                  </a:ext>
                </a:extLst>
              </a:tr>
              <a:tr h="189424">
                <a:tc>
                  <a:txBody>
                    <a:bodyPr/>
                    <a:lstStyle/>
                    <a:p>
                      <a:pPr algn="ctr"/>
                      <a:r>
                        <a:rPr lang="en-US" sz="1400" dirty="0" smtClean="0"/>
                        <a:t>4.</a:t>
                      </a:r>
                      <a:endParaRPr lang="en-US" sz="1400" dirty="0"/>
                    </a:p>
                  </a:txBody>
                  <a:tcPr marL="0" marR="0" marT="0" marB="0" anchor="ctr">
                    <a:solidFill>
                      <a:schemeClr val="bg1">
                        <a:lumMod val="95000"/>
                      </a:schemeClr>
                    </a:solidFill>
                  </a:tcPr>
                </a:tc>
                <a:tc>
                  <a:txBody>
                    <a:bodyPr/>
                    <a:lstStyle/>
                    <a:p>
                      <a:pPr algn="l" fontAlgn="b"/>
                      <a:r>
                        <a:rPr lang="en-US" sz="1400" u="none" strike="noStrike" dirty="0" err="1">
                          <a:effectLst/>
                        </a:rPr>
                        <a:t>Rekap</a:t>
                      </a:r>
                      <a:r>
                        <a:rPr lang="en-US" sz="1400" u="none" strike="noStrike" dirty="0">
                          <a:effectLst/>
                        </a:rPr>
                        <a:t> </a:t>
                      </a:r>
                      <a:r>
                        <a:rPr lang="en-US" sz="1400" u="none" strike="noStrike" dirty="0" err="1">
                          <a:effectLst/>
                        </a:rPr>
                        <a:t>Pembatalan</a:t>
                      </a:r>
                      <a:r>
                        <a:rPr lang="en-US" sz="1400" u="none" strike="noStrike" dirty="0">
                          <a:effectLst/>
                        </a:rPr>
                        <a:t> KIP</a:t>
                      </a:r>
                      <a:endParaRPr lang="en-US" sz="14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dot"/>
                      <a:round/>
                      <a:headEnd type="none" w="med" len="med"/>
                      <a:tailEnd type="none" w="med" len="med"/>
                    </a:lnR>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189424">
                <a:tc>
                  <a:txBody>
                    <a:bodyPr/>
                    <a:lstStyle/>
                    <a:p>
                      <a:pPr algn="ctr"/>
                      <a:r>
                        <a:rPr lang="en-US" sz="1400" dirty="0" smtClean="0"/>
                        <a:t>5.</a:t>
                      </a:r>
                      <a:endParaRPr lang="en-US" sz="1400" dirty="0"/>
                    </a:p>
                  </a:txBody>
                  <a:tcPr marL="0" marR="0" marT="0" marB="0" anchor="ctr"/>
                </a:tc>
                <a:tc>
                  <a:txBody>
                    <a:bodyPr/>
                    <a:lstStyle/>
                    <a:p>
                      <a:pPr algn="l" fontAlgn="b"/>
                      <a:r>
                        <a:rPr lang="nn-NO" sz="1400" u="none" strike="noStrike" dirty="0">
                          <a:effectLst/>
                        </a:rPr>
                        <a:t>Rekap Pengembalian ke Kas Negara</a:t>
                      </a:r>
                      <a:endParaRPr lang="nn-NO" sz="14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dot"/>
                      <a:round/>
                      <a:headEnd type="none" w="med" len="med"/>
                      <a:tailEnd type="none" w="med" len="med"/>
                    </a:lnR>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5"/>
                  </a:ext>
                </a:extLst>
              </a:tr>
              <a:tr h="189424">
                <a:tc>
                  <a:txBody>
                    <a:bodyPr/>
                    <a:lstStyle/>
                    <a:p>
                      <a:pPr algn="ctr"/>
                      <a:r>
                        <a:rPr lang="en-US" sz="1400" dirty="0" smtClean="0"/>
                        <a:t>6.</a:t>
                      </a:r>
                      <a:endParaRPr lang="en-US" sz="1400" dirty="0"/>
                    </a:p>
                  </a:txBody>
                  <a:tcPr marL="0" marR="0" marT="0" marB="0" anchor="ctr">
                    <a:solidFill>
                      <a:schemeClr val="bg1">
                        <a:lumMod val="95000"/>
                      </a:schemeClr>
                    </a:solidFill>
                  </a:tcPr>
                </a:tc>
                <a:tc>
                  <a:txBody>
                    <a:bodyPr/>
                    <a:lstStyle/>
                    <a:p>
                      <a:pPr algn="l" fontAlgn="b"/>
                      <a:r>
                        <a:rPr lang="en-US" sz="1400" u="none" strike="noStrike" dirty="0">
                          <a:effectLst/>
                        </a:rPr>
                        <a:t>Detail </a:t>
                      </a:r>
                      <a:r>
                        <a:rPr lang="en-US" sz="1400" u="none" strike="noStrike" dirty="0" err="1">
                          <a:effectLst/>
                        </a:rPr>
                        <a:t>Penyaluran</a:t>
                      </a:r>
                      <a:r>
                        <a:rPr lang="en-US" sz="1400" u="none" strike="noStrike" dirty="0">
                          <a:effectLst/>
                        </a:rPr>
                        <a:t> PIP</a:t>
                      </a:r>
                      <a:endParaRPr lang="en-US" sz="14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dot"/>
                      <a:round/>
                      <a:headEnd type="none" w="med" len="med"/>
                      <a:tailEnd type="none" w="med" len="med"/>
                    </a:lnR>
                    <a:solidFill>
                      <a:schemeClr val="bg1">
                        <a:lumMod val="95000"/>
                      </a:schemeClr>
                    </a:solidFill>
                  </a:tcPr>
                </a:tc>
                <a:tc>
                  <a:txBody>
                    <a:bodyPr/>
                    <a:lstStyle/>
                    <a:p>
                      <a:pPr algn="ct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189424">
                <a:tc>
                  <a:txBody>
                    <a:bodyPr/>
                    <a:lstStyle/>
                    <a:p>
                      <a:pPr algn="ctr"/>
                      <a:r>
                        <a:rPr lang="en-US" sz="1400" dirty="0" smtClean="0"/>
                        <a:t>7.</a:t>
                      </a:r>
                      <a:endParaRPr lang="en-US" sz="1400" dirty="0"/>
                    </a:p>
                  </a:txBody>
                  <a:tcPr marL="0" marR="0" marT="0" marB="0" anchor="ctr"/>
                </a:tc>
                <a:tc>
                  <a:txBody>
                    <a:bodyPr/>
                    <a:lstStyle/>
                    <a:p>
                      <a:pPr algn="l" fontAlgn="b"/>
                      <a:r>
                        <a:rPr lang="en-US" sz="1400" u="none" strike="noStrike" dirty="0">
                          <a:effectLst/>
                        </a:rPr>
                        <a:t>Detail </a:t>
                      </a:r>
                      <a:r>
                        <a:rPr lang="en-US" sz="1400" u="none" strike="noStrike" dirty="0" err="1">
                          <a:effectLst/>
                        </a:rPr>
                        <a:t>Pencairan</a:t>
                      </a:r>
                      <a:r>
                        <a:rPr lang="en-US" sz="1400" u="none" strike="noStrike" dirty="0">
                          <a:effectLst/>
                        </a:rPr>
                        <a:t> PIP</a:t>
                      </a:r>
                      <a:endParaRPr lang="en-US" sz="14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dot"/>
                      <a:round/>
                      <a:headEnd type="none" w="med" len="med"/>
                      <a:tailEnd type="none" w="med" len="med"/>
                    </a:lnR>
                  </a:tcPr>
                </a:tc>
                <a:tc>
                  <a:txBody>
                    <a:bodyPr/>
                    <a:lstStyle/>
                    <a:p>
                      <a:pPr algn="ctr"/>
                      <a:endParaRPr lang="en-US"/>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7"/>
                  </a:ext>
                </a:extLst>
              </a:tr>
              <a:tr h="189424">
                <a:tc>
                  <a:txBody>
                    <a:bodyPr/>
                    <a:lstStyle/>
                    <a:p>
                      <a:pPr algn="ctr"/>
                      <a:r>
                        <a:rPr lang="en-US" sz="1400" dirty="0" smtClean="0"/>
                        <a:t>8.</a:t>
                      </a:r>
                      <a:endParaRPr lang="en-US" sz="1400" dirty="0"/>
                    </a:p>
                  </a:txBody>
                  <a:tcPr marL="0" marR="0" marT="0" marB="0" anchor="ctr">
                    <a:solidFill>
                      <a:schemeClr val="bg1">
                        <a:lumMod val="95000"/>
                      </a:schemeClr>
                    </a:solidFill>
                  </a:tcPr>
                </a:tc>
                <a:tc>
                  <a:txBody>
                    <a:bodyPr/>
                    <a:lstStyle/>
                    <a:p>
                      <a:pPr algn="l" fontAlgn="b"/>
                      <a:r>
                        <a:rPr lang="en-US" sz="1400" u="none" strike="noStrike" dirty="0">
                          <a:effectLst/>
                        </a:rPr>
                        <a:t>Detail </a:t>
                      </a:r>
                      <a:r>
                        <a:rPr lang="en-US" sz="1400" u="none" strike="noStrike" dirty="0" err="1">
                          <a:effectLst/>
                        </a:rPr>
                        <a:t>Aktivasi</a:t>
                      </a:r>
                      <a:r>
                        <a:rPr lang="en-US" sz="1400" u="none" strike="noStrike" dirty="0">
                          <a:effectLst/>
                        </a:rPr>
                        <a:t> </a:t>
                      </a:r>
                      <a:r>
                        <a:rPr lang="en-US" sz="1400" u="none" strike="noStrike" dirty="0" smtClean="0">
                          <a:effectLst/>
                        </a:rPr>
                        <a:t>KIP-ATM</a:t>
                      </a:r>
                      <a:endParaRPr lang="en-US" sz="14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dot"/>
                      <a:round/>
                      <a:headEnd type="none" w="med" len="med"/>
                      <a:tailEnd type="none" w="med" len="med"/>
                    </a:lnR>
                    <a:solidFill>
                      <a:schemeClr val="bg1">
                        <a:lumMod val="95000"/>
                      </a:schemeClr>
                    </a:solidFill>
                  </a:tcPr>
                </a:tc>
                <a:tc>
                  <a:txBody>
                    <a:bodyPr/>
                    <a:lstStyle/>
                    <a:p>
                      <a:pPr algn="ct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189424">
                <a:tc>
                  <a:txBody>
                    <a:bodyPr/>
                    <a:lstStyle/>
                    <a:p>
                      <a:pPr algn="ctr"/>
                      <a:r>
                        <a:rPr lang="en-US" sz="1400" dirty="0" smtClean="0"/>
                        <a:t>9.</a:t>
                      </a:r>
                      <a:endParaRPr lang="en-US" sz="1400" dirty="0"/>
                    </a:p>
                  </a:txBody>
                  <a:tcPr marL="0" marR="0" marT="0" marB="0" anchor="ctr"/>
                </a:tc>
                <a:tc>
                  <a:txBody>
                    <a:bodyPr/>
                    <a:lstStyle/>
                    <a:p>
                      <a:pPr algn="l" fontAlgn="b"/>
                      <a:r>
                        <a:rPr lang="en-US" sz="1400" u="none" strike="noStrike" dirty="0">
                          <a:effectLst/>
                        </a:rPr>
                        <a:t>Detail </a:t>
                      </a:r>
                      <a:r>
                        <a:rPr lang="en-US" sz="1400" u="none" strike="noStrike" dirty="0" err="1">
                          <a:effectLst/>
                        </a:rPr>
                        <a:t>Pembatalan</a:t>
                      </a:r>
                      <a:r>
                        <a:rPr lang="en-US" sz="1400" u="none" strike="noStrike" dirty="0">
                          <a:effectLst/>
                        </a:rPr>
                        <a:t> </a:t>
                      </a:r>
                      <a:r>
                        <a:rPr lang="en-US" sz="1400" u="none" strike="noStrike" dirty="0" smtClean="0">
                          <a:effectLst/>
                        </a:rPr>
                        <a:t>KIP-ATM</a:t>
                      </a:r>
                      <a:endParaRPr lang="en-US" sz="14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dot"/>
                      <a:round/>
                      <a:headEnd type="none" w="med" len="med"/>
                      <a:tailEnd type="none" w="med" len="med"/>
                    </a:lnR>
                  </a:tcPr>
                </a:tc>
                <a:tc>
                  <a:txBody>
                    <a:bodyPr/>
                    <a:lstStyle/>
                    <a:p>
                      <a:pPr algn="ctr"/>
                      <a:endParaRPr lang="en-US"/>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9"/>
                  </a:ext>
                </a:extLst>
              </a:tr>
              <a:tr h="189424">
                <a:tc>
                  <a:txBody>
                    <a:bodyPr/>
                    <a:lstStyle/>
                    <a:p>
                      <a:pPr algn="ctr"/>
                      <a:r>
                        <a:rPr lang="en-US" sz="1400" dirty="0" smtClean="0"/>
                        <a:t>10.</a:t>
                      </a:r>
                      <a:endParaRPr lang="en-US" sz="1400" dirty="0"/>
                    </a:p>
                  </a:txBody>
                  <a:tcPr marL="0" marR="0" marT="0" marB="0" anchor="ctr">
                    <a:solidFill>
                      <a:schemeClr val="bg1">
                        <a:lumMod val="95000"/>
                      </a:schemeClr>
                    </a:solidFill>
                  </a:tcPr>
                </a:tc>
                <a:tc>
                  <a:txBody>
                    <a:bodyPr/>
                    <a:lstStyle/>
                    <a:p>
                      <a:pPr algn="l" fontAlgn="b"/>
                      <a:r>
                        <a:rPr lang="en-US" sz="1400" u="none" strike="noStrike" dirty="0">
                          <a:effectLst/>
                        </a:rPr>
                        <a:t>Detail </a:t>
                      </a:r>
                      <a:r>
                        <a:rPr lang="en-US" sz="1400" u="none" strike="noStrike" dirty="0" err="1">
                          <a:effectLst/>
                        </a:rPr>
                        <a:t>Pengembalian</a:t>
                      </a:r>
                      <a:r>
                        <a:rPr lang="en-US" sz="1400" u="none" strike="noStrike" dirty="0">
                          <a:effectLst/>
                        </a:rPr>
                        <a:t> </a:t>
                      </a:r>
                      <a:r>
                        <a:rPr lang="en-US" sz="1400" u="none" strike="noStrike" dirty="0" err="1" smtClean="0">
                          <a:effectLst/>
                        </a:rPr>
                        <a:t>dana</a:t>
                      </a:r>
                      <a:r>
                        <a:rPr lang="en-US" sz="1400" u="none" strike="noStrike" baseline="0" dirty="0" smtClean="0">
                          <a:effectLst/>
                        </a:rPr>
                        <a:t> </a:t>
                      </a:r>
                      <a:r>
                        <a:rPr lang="en-US" sz="1400" u="none" strike="noStrike" dirty="0" err="1" smtClean="0">
                          <a:effectLst/>
                        </a:rPr>
                        <a:t>ke</a:t>
                      </a:r>
                      <a:r>
                        <a:rPr lang="en-US" sz="1400" u="none" strike="noStrike" dirty="0" smtClean="0">
                          <a:effectLst/>
                        </a:rPr>
                        <a:t> </a:t>
                      </a:r>
                      <a:r>
                        <a:rPr lang="en-US" sz="1400" u="none" strike="noStrike" dirty="0" err="1">
                          <a:effectLst/>
                        </a:rPr>
                        <a:t>Kas</a:t>
                      </a:r>
                      <a:r>
                        <a:rPr lang="en-US" sz="1400" u="none" strike="noStrike" dirty="0">
                          <a:effectLst/>
                        </a:rPr>
                        <a:t> Negara</a:t>
                      </a:r>
                      <a:endParaRPr lang="en-US" sz="14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dot"/>
                      <a:round/>
                      <a:headEnd type="none" w="med" len="med"/>
                      <a:tailEnd type="none" w="med" len="med"/>
                    </a:lnR>
                    <a:solidFill>
                      <a:schemeClr val="bg1">
                        <a:lumMod val="95000"/>
                      </a:schemeClr>
                    </a:solidFill>
                  </a:tcPr>
                </a:tc>
                <a:tc>
                  <a:txBody>
                    <a:bodyPr/>
                    <a:lstStyle/>
                    <a:p>
                      <a:pPr algn="ct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ym typeface="Wingdings" panose="05000000000000000000" pitchFamily="2" charset="2"/>
                        </a:rPr>
                        <a:t></a:t>
                      </a:r>
                      <a:endParaRPr lang="en-US" dirty="0" smtClean="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ym typeface="Wingdings" panose="05000000000000000000" pitchFamily="2" charset="2"/>
                        </a:rPr>
                        <a:t></a:t>
                      </a:r>
                      <a:endParaRPr lang="en-US" dirty="0" smtClean="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189424">
                <a:tc>
                  <a:txBody>
                    <a:bodyPr/>
                    <a:lstStyle/>
                    <a:p>
                      <a:pPr algn="ctr"/>
                      <a:r>
                        <a:rPr lang="en-US" sz="1400" dirty="0" smtClean="0"/>
                        <a:t>11.</a:t>
                      </a:r>
                      <a:endParaRPr lang="en-US" sz="1400" dirty="0"/>
                    </a:p>
                  </a:txBody>
                  <a:tcPr marL="0" marR="0" marT="0" marB="0" anchor="ctr"/>
                </a:tc>
                <a:tc>
                  <a:txBody>
                    <a:bodyPr/>
                    <a:lstStyle/>
                    <a:p>
                      <a:pPr algn="l" fontAlgn="b"/>
                      <a:r>
                        <a:rPr lang="en-US" sz="1400" u="none" strike="noStrike" dirty="0" err="1">
                          <a:effectLst/>
                        </a:rPr>
                        <a:t>Pengusulan</a:t>
                      </a:r>
                      <a:endParaRPr lang="en-US" sz="14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dot"/>
                      <a:round/>
                      <a:headEnd type="none" w="med" len="med"/>
                      <a:tailEnd type="none" w="med" len="med"/>
                    </a:lnR>
                  </a:tcPr>
                </a:tc>
                <a:tc>
                  <a:txBody>
                    <a:bodyPr/>
                    <a:lstStyle/>
                    <a:p>
                      <a:pPr algn="ctr"/>
                      <a:endParaRPr lang="en-US"/>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11"/>
                  </a:ext>
                </a:extLst>
              </a:tr>
              <a:tr h="189424">
                <a:tc>
                  <a:txBody>
                    <a:bodyPr/>
                    <a:lstStyle/>
                    <a:p>
                      <a:pPr algn="ctr"/>
                      <a:r>
                        <a:rPr lang="en-US" sz="1400" dirty="0" smtClean="0"/>
                        <a:t>12.</a:t>
                      </a:r>
                      <a:endParaRPr lang="en-US" sz="1400" dirty="0"/>
                    </a:p>
                  </a:txBody>
                  <a:tcPr marL="0" marR="0" marT="0" marB="0" anchor="ctr">
                    <a:solidFill>
                      <a:schemeClr val="bg1">
                        <a:lumMod val="95000"/>
                      </a:schemeClr>
                    </a:solidFill>
                  </a:tcPr>
                </a:tc>
                <a:tc>
                  <a:txBody>
                    <a:bodyPr/>
                    <a:lstStyle/>
                    <a:p>
                      <a:pPr algn="l" fontAlgn="b"/>
                      <a:r>
                        <a:rPr lang="en-US" sz="1400" u="none" strike="noStrike" dirty="0">
                          <a:effectLst/>
                        </a:rPr>
                        <a:t>Upload </a:t>
                      </a:r>
                      <a:r>
                        <a:rPr lang="en-US" sz="1400" u="none" strike="noStrike" dirty="0" err="1">
                          <a:effectLst/>
                        </a:rPr>
                        <a:t>Bukti</a:t>
                      </a:r>
                      <a:r>
                        <a:rPr lang="en-US" sz="1400" u="none" strike="noStrike" dirty="0">
                          <a:effectLst/>
                        </a:rPr>
                        <a:t> </a:t>
                      </a:r>
                      <a:r>
                        <a:rPr lang="en-US" sz="1400" u="none" strike="noStrike" dirty="0" err="1">
                          <a:effectLst/>
                        </a:rPr>
                        <a:t>Aktivasi</a:t>
                      </a:r>
                      <a:r>
                        <a:rPr lang="en-US" sz="1400" u="none" strike="noStrike" dirty="0">
                          <a:effectLst/>
                        </a:rPr>
                        <a:t> </a:t>
                      </a:r>
                      <a:r>
                        <a:rPr lang="en-US" sz="1400" u="none" strike="noStrike" dirty="0" err="1">
                          <a:effectLst/>
                        </a:rPr>
                        <a:t>Rekening</a:t>
                      </a:r>
                      <a:r>
                        <a:rPr lang="en-US" sz="1400" u="none" strike="noStrike" dirty="0">
                          <a:effectLst/>
                        </a:rPr>
                        <a:t> Per </a:t>
                      </a:r>
                      <a:r>
                        <a:rPr lang="en-US" sz="1400" u="none" strike="noStrike" dirty="0" err="1">
                          <a:effectLst/>
                        </a:rPr>
                        <a:t>Siswa</a:t>
                      </a:r>
                      <a:endParaRPr lang="en-US" sz="14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dot"/>
                      <a:round/>
                      <a:headEnd type="none" w="med" len="med"/>
                      <a:tailEnd type="none" w="med" len="med"/>
                    </a:lnR>
                    <a:solidFill>
                      <a:schemeClr val="bg1">
                        <a:lumMod val="95000"/>
                      </a:schemeClr>
                    </a:solidFill>
                  </a:tcPr>
                </a:tc>
                <a:tc>
                  <a:txBody>
                    <a:bodyPr/>
                    <a:lstStyle/>
                    <a:p>
                      <a:pPr algn="ct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extLst>
                  <a:ext uri="{0D108BD9-81ED-4DB2-BD59-A6C34878D82A}">
                    <a16:rowId xmlns:a16="http://schemas.microsoft.com/office/drawing/2014/main" val="10012"/>
                  </a:ext>
                </a:extLst>
              </a:tr>
              <a:tr h="189424">
                <a:tc>
                  <a:txBody>
                    <a:bodyPr/>
                    <a:lstStyle/>
                    <a:p>
                      <a:pPr algn="ctr"/>
                      <a:r>
                        <a:rPr lang="en-US" sz="1400" dirty="0" smtClean="0"/>
                        <a:t>13.</a:t>
                      </a:r>
                      <a:endParaRPr lang="en-US" sz="1400" dirty="0"/>
                    </a:p>
                  </a:txBody>
                  <a:tcPr marL="0" marR="0" marT="0" marB="0" anchor="ctr"/>
                </a:tc>
                <a:tc>
                  <a:txBody>
                    <a:bodyPr/>
                    <a:lstStyle/>
                    <a:p>
                      <a:pPr algn="l" fontAlgn="b"/>
                      <a:r>
                        <a:rPr lang="sv-SE" sz="1400" u="none" strike="noStrike" dirty="0">
                          <a:effectLst/>
                        </a:rPr>
                        <a:t>Pengajuan Pengembalian ke Kas Negara</a:t>
                      </a:r>
                      <a:endParaRPr lang="sv-SE" sz="14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dot"/>
                      <a:round/>
                      <a:headEnd type="none" w="med" len="med"/>
                      <a:tailEnd type="none" w="med" len="med"/>
                    </a:lnR>
                  </a:tcPr>
                </a:tc>
                <a:tc>
                  <a:txBody>
                    <a:bodyPr/>
                    <a:lstStyle/>
                    <a:p>
                      <a:pPr algn="ctr"/>
                      <a:endParaRPr lang="en-US"/>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endParaRPr lang="en-US"/>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13"/>
                  </a:ext>
                </a:extLst>
              </a:tr>
              <a:tr h="189424">
                <a:tc>
                  <a:txBody>
                    <a:bodyPr/>
                    <a:lstStyle/>
                    <a:p>
                      <a:pPr algn="ctr"/>
                      <a:r>
                        <a:rPr lang="en-US" sz="1400" dirty="0" smtClean="0"/>
                        <a:t>14.</a:t>
                      </a:r>
                      <a:endParaRPr lang="en-US" sz="1400" dirty="0"/>
                    </a:p>
                  </a:txBody>
                  <a:tcPr marL="0" marR="0" marT="0" marB="0" anchor="ctr">
                    <a:solidFill>
                      <a:schemeClr val="bg1">
                        <a:lumMod val="95000"/>
                      </a:schemeClr>
                    </a:solidFill>
                  </a:tcPr>
                </a:tc>
                <a:tc>
                  <a:txBody>
                    <a:bodyPr/>
                    <a:lstStyle/>
                    <a:p>
                      <a:pPr algn="l" fontAlgn="b"/>
                      <a:r>
                        <a:rPr lang="it-IT" sz="1400" u="none" strike="noStrike" dirty="0">
                          <a:effectLst/>
                        </a:rPr>
                        <a:t>Pencarian Profil Bantuan Per Siswa</a:t>
                      </a:r>
                      <a:endParaRPr lang="it-IT" sz="14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dot"/>
                      <a:round/>
                      <a:headEnd type="none" w="med" len="med"/>
                      <a:tailEnd type="none" w="med" len="med"/>
                    </a:lnR>
                    <a:solidFill>
                      <a:schemeClr val="bg1">
                        <a:lumMod val="95000"/>
                      </a:schemeClr>
                    </a:solidFill>
                  </a:tcPr>
                </a:tc>
                <a:tc>
                  <a:txBody>
                    <a:bodyPr/>
                    <a:lstStyle/>
                    <a:p>
                      <a:pPr algn="ct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lumMod val="95000"/>
                      </a:schemeClr>
                    </a:solidFill>
                  </a:tcPr>
                </a:tc>
                <a:extLst>
                  <a:ext uri="{0D108BD9-81ED-4DB2-BD59-A6C34878D82A}">
                    <a16:rowId xmlns:a16="http://schemas.microsoft.com/office/drawing/2014/main" val="10014"/>
                  </a:ext>
                </a:extLst>
              </a:tr>
              <a:tr h="189424">
                <a:tc>
                  <a:txBody>
                    <a:bodyPr/>
                    <a:lstStyle/>
                    <a:p>
                      <a:pPr algn="ctr"/>
                      <a:r>
                        <a:rPr lang="en-US" sz="1400" dirty="0" smtClean="0"/>
                        <a:t>15.</a:t>
                      </a:r>
                      <a:endParaRPr lang="en-US" sz="1400" dirty="0"/>
                    </a:p>
                  </a:txBody>
                  <a:tcPr marL="0" marR="0" marT="0" marB="0" anchor="ctr"/>
                </a:tc>
                <a:tc>
                  <a:txBody>
                    <a:bodyPr/>
                    <a:lstStyle/>
                    <a:p>
                      <a:pPr algn="l" fontAlgn="b"/>
                      <a:r>
                        <a:rPr lang="en-US" sz="1400" u="none" strike="noStrike" dirty="0" err="1">
                          <a:effectLst/>
                        </a:rPr>
                        <a:t>Pengaduan</a:t>
                      </a:r>
                      <a:endParaRPr lang="en-US" sz="14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dot"/>
                      <a:round/>
                      <a:headEnd type="none" w="med" len="med"/>
                      <a:tailEnd type="none" w="med" len="med"/>
                    </a:lnR>
                  </a:tcPr>
                </a:tc>
                <a:tc>
                  <a:txBody>
                    <a:bodyPr/>
                    <a:lstStyle/>
                    <a:p>
                      <a:pPr algn="ct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ctr"/>
                      <a:r>
                        <a:rPr lang="en-US" dirty="0" smtClean="0">
                          <a:sym typeface="Wingdings" panose="05000000000000000000" pitchFamily="2" charset="2"/>
                        </a:rPr>
                        <a:t></a:t>
                      </a:r>
                      <a:endParaRPr lang="en-US" dirty="0"/>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15"/>
                  </a:ext>
                </a:extLst>
              </a:tr>
            </a:tbl>
          </a:graphicData>
        </a:graphic>
      </p:graphicFrame>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78606" t="4727" r="7030" b="80364"/>
          <a:stretch/>
        </p:blipFill>
        <p:spPr>
          <a:xfrm>
            <a:off x="8532380" y="874835"/>
            <a:ext cx="600945" cy="623765"/>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5696" t="79454" r="29940" b="5637"/>
          <a:stretch/>
        </p:blipFill>
        <p:spPr>
          <a:xfrm>
            <a:off x="7379937" y="874835"/>
            <a:ext cx="600945" cy="623765"/>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1514" t="54363" r="54122" b="30728"/>
          <a:stretch/>
        </p:blipFill>
        <p:spPr>
          <a:xfrm>
            <a:off x="6189916" y="874835"/>
            <a:ext cx="600945" cy="623765"/>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55333" t="28545" r="30303" b="56546"/>
          <a:stretch/>
        </p:blipFill>
        <p:spPr>
          <a:xfrm>
            <a:off x="5099581" y="874305"/>
            <a:ext cx="600945" cy="623765"/>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79151" t="79272" r="6485" b="5819"/>
          <a:stretch/>
        </p:blipFill>
        <p:spPr>
          <a:xfrm>
            <a:off x="3759770" y="874305"/>
            <a:ext cx="600945" cy="623765"/>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79913" t="27771" r="5723" b="57320"/>
          <a:stretch/>
        </p:blipFill>
        <p:spPr>
          <a:xfrm>
            <a:off x="11001323" y="874305"/>
            <a:ext cx="600945" cy="623765"/>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6757" t="54510" r="78879" b="30581"/>
          <a:stretch/>
        </p:blipFill>
        <p:spPr>
          <a:xfrm>
            <a:off x="9785380" y="874305"/>
            <a:ext cx="600945" cy="623765"/>
          </a:xfrm>
          <a:prstGeom prst="rect">
            <a:avLst/>
          </a:prstGeom>
        </p:spPr>
      </p:pic>
      <p:sp>
        <p:nvSpPr>
          <p:cNvPr id="16" name="Title 1"/>
          <p:cNvSpPr txBox="1">
            <a:spLocks/>
          </p:cNvSpPr>
          <p:nvPr/>
        </p:nvSpPr>
        <p:spPr>
          <a:xfrm>
            <a:off x="288132" y="178676"/>
            <a:ext cx="11903868" cy="598481"/>
          </a:xfrm>
          <a:prstGeom prst="rect">
            <a:avLst/>
          </a:prstGeom>
          <a:gradFill>
            <a:gsLst>
              <a:gs pos="94000">
                <a:schemeClr val="bg2"/>
              </a:gs>
              <a:gs pos="88000">
                <a:schemeClr val="bg1"/>
              </a:gs>
            </a:gsLst>
            <a:lin ang="10800000" scaled="0"/>
          </a:gradFill>
        </p:spPr>
        <p:txBody>
          <a:bodyPr vert="horz" wrap="none" lIns="91440" tIns="54000" rIns="91440" bIns="0" rtlCol="0" anchor="ctr">
            <a:noAutofit/>
            <a:scene3d>
              <a:camera prst="orthographicFront"/>
              <a:lightRig rig="threePt" dir="t"/>
            </a:scene3d>
            <a:sp3d extrusionH="57150">
              <a:bevelT h="25400" prst="softRound"/>
            </a:sp3d>
          </a:bodyPr>
          <a:lstStyle>
            <a:lvl1pPr algn="l" defTabSz="914400" rtl="0" eaLnBrk="1" latinLnBrk="0" hangingPunct="1">
              <a:lnSpc>
                <a:spcPct val="90000"/>
              </a:lnSpc>
              <a:spcBef>
                <a:spcPct val="0"/>
              </a:spcBef>
              <a:buNone/>
              <a:defRPr sz="4400" b="1" kern="1200">
                <a:solidFill>
                  <a:schemeClr val="bg2">
                    <a:lumMod val="25000"/>
                  </a:schemeClr>
                </a:solidFill>
                <a:latin typeface="Segoe UI" panose="020B0502040204020203" pitchFamily="34" charset="0"/>
                <a:ea typeface="+mj-ea"/>
                <a:cs typeface="Segoe UI" panose="020B0502040204020203" pitchFamily="34" charset="0"/>
              </a:defRPr>
            </a:lvl1pPr>
          </a:lstStyle>
          <a:p>
            <a:r>
              <a:rPr lang="pt-BR" sz="4000" dirty="0" smtClean="0">
                <a:latin typeface="Agency FB" panose="020B0503020202020204" pitchFamily="34" charset="0"/>
              </a:rPr>
              <a:t>Menu SIPINTAR</a:t>
            </a:r>
            <a:endParaRPr lang="en-US" sz="2400" dirty="0">
              <a:latin typeface="Agency FB" panose="020B0503020202020204" pitchFamily="34" charset="0"/>
            </a:endParaRPr>
          </a:p>
        </p:txBody>
      </p:sp>
    </p:spTree>
    <p:extLst>
      <p:ext uri="{BB962C8B-B14F-4D97-AF65-F5344CB8AC3E}">
        <p14:creationId xmlns:p14="http://schemas.microsoft.com/office/powerpoint/2010/main" val="695433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9047747" y="-274321"/>
            <a:ext cx="4389121" cy="4268252"/>
          </a:xfrm>
          <a:prstGeom prst="ellipse">
            <a:avLst/>
          </a:prstGeom>
          <a:solidFill>
            <a:schemeClr val="accent4">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err="1" smtClean="0">
                <a:latin typeface="Agency FB" panose="020B0503020202020204" pitchFamily="34" charset="0"/>
              </a:rPr>
              <a:t>Pokja</a:t>
            </a:r>
            <a:r>
              <a:rPr lang="en-US" dirty="0" smtClean="0">
                <a:latin typeface="Agency FB" panose="020B0503020202020204" pitchFamily="34" charset="0"/>
              </a:rPr>
              <a:t> </a:t>
            </a:r>
            <a:r>
              <a:rPr lang="en-US" dirty="0" err="1" smtClean="0">
                <a:latin typeface="Agency FB" panose="020B0503020202020204" pitchFamily="34" charset="0"/>
              </a:rPr>
              <a:t>Puslapdik</a:t>
            </a:r>
            <a:endParaRPr lang="en-US" dirty="0">
              <a:latin typeface="Agency FB" panose="020B0503020202020204" pitchFamily="34" charset="0"/>
            </a:endParaRPr>
          </a:p>
        </p:txBody>
      </p:sp>
      <p:graphicFrame>
        <p:nvGraphicFramePr>
          <p:cNvPr id="7" name="Content Placeholder 6"/>
          <p:cNvGraphicFramePr>
            <a:graphicFrameLocks noGrp="1"/>
          </p:cNvGraphicFramePr>
          <p:nvPr>
            <p:ph idx="1"/>
            <p:extLst/>
          </p:nvPr>
        </p:nvGraphicFramePr>
        <p:xfrm>
          <a:off x="501918" y="1145406"/>
          <a:ext cx="9123346" cy="4783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7747" y="399588"/>
            <a:ext cx="2859366" cy="2859366"/>
          </a:xfrm>
          <a:prstGeom prst="rect">
            <a:avLst/>
          </a:prstGeom>
        </p:spPr>
      </p:pic>
      <p:sp>
        <p:nvSpPr>
          <p:cNvPr id="10" name="Rounded Rectangle 9"/>
          <p:cNvSpPr/>
          <p:nvPr/>
        </p:nvSpPr>
        <p:spPr>
          <a:xfrm>
            <a:off x="3090042" y="2081049"/>
            <a:ext cx="2460432" cy="44143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solidFill>
                  <a:schemeClr val="bg2">
                    <a:lumMod val="25000"/>
                  </a:schemeClr>
                </a:solidFill>
              </a:rPr>
              <a:t>Dr. Abdul </a:t>
            </a:r>
            <a:r>
              <a:rPr lang="en-US" b="1" dirty="0" err="1" smtClean="0">
                <a:solidFill>
                  <a:schemeClr val="bg2">
                    <a:lumMod val="25000"/>
                  </a:schemeClr>
                </a:solidFill>
              </a:rPr>
              <a:t>Kahar</a:t>
            </a:r>
            <a:r>
              <a:rPr lang="en-US" b="1" dirty="0" smtClean="0">
                <a:solidFill>
                  <a:schemeClr val="bg2">
                    <a:lumMod val="25000"/>
                  </a:schemeClr>
                </a:solidFill>
              </a:rPr>
              <a:t>, </a:t>
            </a:r>
            <a:r>
              <a:rPr lang="en-US" b="1" dirty="0" err="1" smtClean="0">
                <a:solidFill>
                  <a:schemeClr val="bg2">
                    <a:lumMod val="25000"/>
                  </a:schemeClr>
                </a:solidFill>
              </a:rPr>
              <a:t>M.Pd</a:t>
            </a:r>
            <a:r>
              <a:rPr lang="en-US" b="1" dirty="0" smtClean="0">
                <a:solidFill>
                  <a:schemeClr val="bg2">
                    <a:lumMod val="25000"/>
                  </a:schemeClr>
                </a:solidFill>
              </a:rPr>
              <a:t>.</a:t>
            </a:r>
            <a:endParaRPr lang="en-US" b="1" dirty="0">
              <a:solidFill>
                <a:schemeClr val="bg2">
                  <a:lumMod val="25000"/>
                </a:schemeClr>
              </a:solidFill>
            </a:endParaRPr>
          </a:p>
        </p:txBody>
      </p:sp>
      <p:sp>
        <p:nvSpPr>
          <p:cNvPr id="11" name="Rounded Rectangle 10"/>
          <p:cNvSpPr/>
          <p:nvPr/>
        </p:nvSpPr>
        <p:spPr>
          <a:xfrm>
            <a:off x="1781504" y="3784387"/>
            <a:ext cx="2460432" cy="44143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solidFill>
                  <a:schemeClr val="bg2">
                    <a:lumMod val="25000"/>
                  </a:schemeClr>
                </a:solidFill>
              </a:rPr>
              <a:t>Mohamad </a:t>
            </a:r>
            <a:r>
              <a:rPr lang="en-US" b="1" dirty="0" err="1" smtClean="0">
                <a:solidFill>
                  <a:schemeClr val="bg2">
                    <a:lumMod val="25000"/>
                  </a:schemeClr>
                </a:solidFill>
              </a:rPr>
              <a:t>Alipi</a:t>
            </a:r>
            <a:r>
              <a:rPr lang="en-US" b="1" dirty="0" smtClean="0">
                <a:solidFill>
                  <a:schemeClr val="bg2">
                    <a:lumMod val="25000"/>
                  </a:schemeClr>
                </a:solidFill>
              </a:rPr>
              <a:t>, </a:t>
            </a:r>
            <a:r>
              <a:rPr lang="en-US" b="1" dirty="0" err="1" smtClean="0">
                <a:solidFill>
                  <a:schemeClr val="bg2">
                    <a:lumMod val="25000"/>
                  </a:schemeClr>
                </a:solidFill>
              </a:rPr>
              <a:t>S.Pd</a:t>
            </a:r>
            <a:r>
              <a:rPr lang="en-US" b="1" dirty="0" smtClean="0">
                <a:solidFill>
                  <a:schemeClr val="bg2">
                    <a:lumMod val="25000"/>
                  </a:schemeClr>
                </a:solidFill>
              </a:rPr>
              <a:t>.</a:t>
            </a:r>
            <a:endParaRPr lang="en-US" b="1" dirty="0">
              <a:solidFill>
                <a:schemeClr val="bg2">
                  <a:lumMod val="25000"/>
                </a:schemeClr>
              </a:solidFill>
            </a:endParaRPr>
          </a:p>
        </p:txBody>
      </p:sp>
    </p:spTree>
    <p:extLst>
      <p:ext uri="{BB962C8B-B14F-4D97-AF65-F5344CB8AC3E}">
        <p14:creationId xmlns:p14="http://schemas.microsoft.com/office/powerpoint/2010/main" val="2851859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52525"/>
            <a:ext cx="10515600" cy="5024438"/>
          </a:xfrm>
        </p:spPr>
        <p:txBody>
          <a:bodyPr>
            <a:normAutofit/>
          </a:bodyPr>
          <a:lstStyle/>
          <a:p>
            <a:pPr marL="355600" indent="-215900"/>
            <a:r>
              <a:rPr lang="id-ID" sz="2400" dirty="0" smtClean="0"/>
              <a:t>http</a:t>
            </a:r>
            <a:r>
              <a:rPr lang="id-ID" sz="2400" dirty="0"/>
              <a:t>://</a:t>
            </a:r>
            <a:r>
              <a:rPr lang="id-ID" sz="2400" dirty="0" smtClean="0"/>
              <a:t>pip.kemdikbud.go.id</a:t>
            </a:r>
            <a:endParaRPr lang="en-US" sz="2400" dirty="0" smtClean="0"/>
          </a:p>
          <a:p>
            <a:pPr marL="355600"/>
            <a:endParaRPr lang="id-ID" sz="2400" dirty="0" smtClean="0"/>
          </a:p>
          <a:p>
            <a:endParaRPr lang="id-ID" sz="2400" dirty="0"/>
          </a:p>
          <a:p>
            <a:endParaRPr lang="id-ID" sz="2400" dirty="0" smtClean="0"/>
          </a:p>
          <a:p>
            <a:endParaRPr lang="id-ID" sz="2400" dirty="0"/>
          </a:p>
          <a:p>
            <a:endParaRPr lang="id-ID" sz="2400" dirty="0" smtClean="0"/>
          </a:p>
          <a:p>
            <a:endParaRPr lang="id-ID" sz="2400" dirty="0"/>
          </a:p>
          <a:p>
            <a:endParaRPr lang="id-ID" sz="2400" dirty="0" smtClean="0"/>
          </a:p>
          <a:p>
            <a:endParaRPr lang="en-US" sz="2400" dirty="0" smtClean="0"/>
          </a:p>
          <a:p>
            <a:endParaRPr lang="id-ID" sz="2400" dirty="0"/>
          </a:p>
          <a:p>
            <a:endParaRPr lang="id-ID" sz="2400" dirty="0" smtClean="0"/>
          </a:p>
          <a:p>
            <a:endParaRPr lang="id-ID" sz="2400" dirty="0"/>
          </a:p>
          <a:p>
            <a:endParaRPr lang="id-ID" sz="2400" dirty="0" smtClean="0"/>
          </a:p>
          <a:p>
            <a:endParaRPr lang="id-ID" sz="2400" dirty="0"/>
          </a:p>
          <a:p>
            <a:pPr marL="0" indent="0">
              <a:buNone/>
            </a:pPr>
            <a:endParaRPr lang="id-ID" sz="2400" dirty="0"/>
          </a:p>
          <a:p>
            <a:endParaRPr lang="id-ID" sz="2400" dirty="0" smtClean="0"/>
          </a:p>
          <a:p>
            <a:endParaRPr lang="id-ID" sz="2400" dirty="0"/>
          </a:p>
          <a:p>
            <a:pPr lvl="1"/>
            <a:endParaRPr lang="id-ID" dirty="0"/>
          </a:p>
          <a:p>
            <a:pPr marL="0" indent="0">
              <a:buNone/>
            </a:pPr>
            <a:endParaRPr lang="id-ID" sz="2400" dirty="0" smtClean="0"/>
          </a:p>
          <a:p>
            <a:pPr lvl="1"/>
            <a:endParaRPr lang="id-ID" dirty="0" smtClean="0"/>
          </a:p>
          <a:p>
            <a:pPr lvl="1"/>
            <a:endParaRPr lang="id-ID" dirty="0"/>
          </a:p>
          <a:p>
            <a:pPr lvl="1"/>
            <a:endParaRPr lang="id-ID" dirty="0" smtClean="0"/>
          </a:p>
          <a:p>
            <a:pPr lvl="1"/>
            <a:endParaRPr lang="id-ID" dirty="0" smtClean="0"/>
          </a:p>
          <a:p>
            <a:pPr lvl="1"/>
            <a:endParaRPr lang="id-ID" dirty="0"/>
          </a:p>
          <a:p>
            <a:endParaRPr lang="id-ID" sz="2400" dirty="0" smtClean="0"/>
          </a:p>
        </p:txBody>
      </p:sp>
      <p:sp>
        <p:nvSpPr>
          <p:cNvPr id="7" name="Title 1"/>
          <p:cNvSpPr txBox="1">
            <a:spLocks/>
          </p:cNvSpPr>
          <p:nvPr/>
        </p:nvSpPr>
        <p:spPr>
          <a:xfrm>
            <a:off x="288132" y="168166"/>
            <a:ext cx="11903868" cy="608991"/>
          </a:xfrm>
          <a:prstGeom prst="rect">
            <a:avLst/>
          </a:prstGeom>
          <a:gradFill>
            <a:gsLst>
              <a:gs pos="94000">
                <a:schemeClr val="bg2"/>
              </a:gs>
              <a:gs pos="88000">
                <a:schemeClr val="bg1"/>
              </a:gs>
            </a:gsLst>
            <a:lin ang="10800000" scaled="0"/>
          </a:gradFill>
        </p:spPr>
        <p:txBody>
          <a:bodyPr vert="horz" wrap="none" lIns="91440" tIns="54000" rIns="91440" bIns="0" rtlCol="0" anchor="ctr">
            <a:noAutofit/>
            <a:scene3d>
              <a:camera prst="orthographicFront"/>
              <a:lightRig rig="threePt" dir="t"/>
            </a:scene3d>
            <a:sp3d extrusionH="57150">
              <a:bevelT h="25400" prst="softRound"/>
            </a:sp3d>
          </a:bodyPr>
          <a:lstStyle>
            <a:lvl1pPr algn="l" defTabSz="914400" rtl="0" eaLnBrk="1" latinLnBrk="0" hangingPunct="1">
              <a:lnSpc>
                <a:spcPct val="90000"/>
              </a:lnSpc>
              <a:spcBef>
                <a:spcPct val="0"/>
              </a:spcBef>
              <a:buNone/>
              <a:defRPr sz="4400" b="1" kern="1200">
                <a:solidFill>
                  <a:schemeClr val="bg2">
                    <a:lumMod val="25000"/>
                  </a:schemeClr>
                </a:solidFill>
                <a:latin typeface="Segoe UI" panose="020B0502040204020203" pitchFamily="34" charset="0"/>
                <a:ea typeface="+mj-ea"/>
                <a:cs typeface="Segoe UI" panose="020B0502040204020203" pitchFamily="34" charset="0"/>
              </a:defRPr>
            </a:lvl1pPr>
          </a:lstStyle>
          <a:p>
            <a:r>
              <a:rPr lang="pt-BR" sz="4000" smtClean="0">
                <a:latin typeface="Agency FB" panose="020B0503020202020204" pitchFamily="34" charset="0"/>
              </a:rPr>
              <a:t>Tampilan SIPINTAR</a:t>
            </a:r>
            <a:endParaRPr lang="en-US" sz="2400" dirty="0">
              <a:latin typeface="Agency FB" panose="020B0503020202020204" pitchFamily="34" charset="0"/>
            </a:endParaRPr>
          </a:p>
        </p:txBody>
      </p:sp>
      <p:grpSp>
        <p:nvGrpSpPr>
          <p:cNvPr id="4" name="Group 3"/>
          <p:cNvGrpSpPr>
            <a:grpSpLocks noChangeAspect="1"/>
          </p:cNvGrpSpPr>
          <p:nvPr/>
        </p:nvGrpSpPr>
        <p:grpSpPr>
          <a:xfrm>
            <a:off x="1286341" y="1635184"/>
            <a:ext cx="7200000" cy="2565704"/>
            <a:chOff x="1286341" y="1635184"/>
            <a:chExt cx="10318122" cy="3676839"/>
          </a:xfrm>
        </p:grpSpPr>
        <p:pic>
          <p:nvPicPr>
            <p:cNvPr id="2" name="Picture 1"/>
            <p:cNvPicPr>
              <a:picLocks noChangeAspect="1"/>
            </p:cNvPicPr>
            <p:nvPr/>
          </p:nvPicPr>
          <p:blipFill rotWithShape="1">
            <a:blip r:embed="rId2"/>
            <a:srcRect r="44344"/>
            <a:stretch/>
          </p:blipFill>
          <p:spPr>
            <a:xfrm>
              <a:off x="1286341" y="1635184"/>
              <a:ext cx="6619871" cy="3676839"/>
            </a:xfrm>
            <a:prstGeom prst="rect">
              <a:avLst/>
            </a:prstGeom>
          </p:spPr>
        </p:pic>
        <p:pic>
          <p:nvPicPr>
            <p:cNvPr id="8" name="Picture 7"/>
            <p:cNvPicPr>
              <a:picLocks noChangeAspect="1"/>
            </p:cNvPicPr>
            <p:nvPr/>
          </p:nvPicPr>
          <p:blipFill rotWithShape="1">
            <a:blip r:embed="rId2"/>
            <a:srcRect l="68907"/>
            <a:stretch/>
          </p:blipFill>
          <p:spPr>
            <a:xfrm>
              <a:off x="7906212" y="1635184"/>
              <a:ext cx="3698251" cy="3676839"/>
            </a:xfrm>
            <a:prstGeom prst="rect">
              <a:avLst/>
            </a:prstGeom>
          </p:spPr>
        </p:pic>
      </p:grpSp>
      <p:pic>
        <p:nvPicPr>
          <p:cNvPr id="9" name="Picture 8"/>
          <p:cNvPicPr>
            <a:picLocks noChangeAspect="1"/>
          </p:cNvPicPr>
          <p:nvPr/>
        </p:nvPicPr>
        <p:blipFill>
          <a:blip r:embed="rId3"/>
          <a:stretch>
            <a:fillRect/>
          </a:stretch>
        </p:blipFill>
        <p:spPr>
          <a:xfrm>
            <a:off x="8737295" y="1635184"/>
            <a:ext cx="2813195" cy="3486329"/>
          </a:xfrm>
          <a:prstGeom prst="rect">
            <a:avLst/>
          </a:prstGeom>
        </p:spPr>
      </p:pic>
    </p:spTree>
    <p:extLst>
      <p:ext uri="{BB962C8B-B14F-4D97-AF65-F5344CB8AC3E}">
        <p14:creationId xmlns:p14="http://schemas.microsoft.com/office/powerpoint/2010/main" val="860913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05000"/>
            <a:ext cx="8229600" cy="2468562"/>
          </a:xfrm>
        </p:spPr>
        <p:txBody>
          <a:bodyPr>
            <a:normAutofit/>
          </a:bodyPr>
          <a:lstStyle/>
          <a:p>
            <a:r>
              <a:rPr lang="en-US" sz="4800" dirty="0" smtClean="0"/>
              <a:t>PIP 2020</a:t>
            </a:r>
            <a:endParaRPr lang="id-ID" sz="4800" dirty="0"/>
          </a:p>
        </p:txBody>
      </p:sp>
      <p:sp>
        <p:nvSpPr>
          <p:cNvPr id="4" name="Rectangle 3"/>
          <p:cNvSpPr/>
          <p:nvPr/>
        </p:nvSpPr>
        <p:spPr>
          <a:xfrm>
            <a:off x="2070100" y="1905000"/>
            <a:ext cx="7772400" cy="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2070100" y="4185162"/>
            <a:ext cx="7772400" cy="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3613397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72" y="166797"/>
            <a:ext cx="11899327" cy="607332"/>
          </a:xfrm>
        </p:spPr>
        <p:txBody>
          <a:bodyPr>
            <a:normAutofit fontScale="90000"/>
          </a:bodyPr>
          <a:lstStyle/>
          <a:p>
            <a:r>
              <a:rPr lang="en-US" dirty="0" err="1" smtClean="0"/>
              <a:t>Laporan</a:t>
            </a:r>
            <a:r>
              <a:rPr lang="en-US" dirty="0" smtClean="0"/>
              <a:t> </a:t>
            </a:r>
            <a:r>
              <a:rPr lang="en-US" dirty="0" err="1" smtClean="0"/>
              <a:t>Penyaluran</a:t>
            </a:r>
            <a:r>
              <a:rPr lang="en-US" dirty="0" smtClean="0"/>
              <a:t> PIP 2020</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37299717"/>
              </p:ext>
            </p:extLst>
          </p:nvPr>
        </p:nvGraphicFramePr>
        <p:xfrm>
          <a:off x="407835" y="971842"/>
          <a:ext cx="11219593" cy="4944863"/>
        </p:xfrm>
        <a:graphic>
          <a:graphicData uri="http://schemas.openxmlformats.org/drawingml/2006/table">
            <a:tbl>
              <a:tblPr>
                <a:tableStyleId>{5C22544A-7EE6-4342-B048-85BDC9FD1C3A}</a:tableStyleId>
              </a:tblPr>
              <a:tblGrid>
                <a:gridCol w="368024">
                  <a:extLst>
                    <a:ext uri="{9D8B030D-6E8A-4147-A177-3AD203B41FA5}">
                      <a16:colId xmlns:a16="http://schemas.microsoft.com/office/drawing/2014/main" val="20000"/>
                    </a:ext>
                  </a:extLst>
                </a:gridCol>
                <a:gridCol w="2733730">
                  <a:extLst>
                    <a:ext uri="{9D8B030D-6E8A-4147-A177-3AD203B41FA5}">
                      <a16:colId xmlns:a16="http://schemas.microsoft.com/office/drawing/2014/main" val="20001"/>
                    </a:ext>
                  </a:extLst>
                </a:gridCol>
                <a:gridCol w="811331">
                  <a:extLst>
                    <a:ext uri="{9D8B030D-6E8A-4147-A177-3AD203B41FA5}">
                      <a16:colId xmlns:a16="http://schemas.microsoft.com/office/drawing/2014/main" val="20002"/>
                    </a:ext>
                  </a:extLst>
                </a:gridCol>
                <a:gridCol w="733544">
                  <a:extLst>
                    <a:ext uri="{9D8B030D-6E8A-4147-A177-3AD203B41FA5}">
                      <a16:colId xmlns:a16="http://schemas.microsoft.com/office/drawing/2014/main" val="20003"/>
                    </a:ext>
                  </a:extLst>
                </a:gridCol>
                <a:gridCol w="733544">
                  <a:extLst>
                    <a:ext uri="{9D8B030D-6E8A-4147-A177-3AD203B41FA5}">
                      <a16:colId xmlns:a16="http://schemas.microsoft.com/office/drawing/2014/main" val="20004"/>
                    </a:ext>
                  </a:extLst>
                </a:gridCol>
                <a:gridCol w="733544">
                  <a:extLst>
                    <a:ext uri="{9D8B030D-6E8A-4147-A177-3AD203B41FA5}">
                      <a16:colId xmlns:a16="http://schemas.microsoft.com/office/drawing/2014/main" val="20005"/>
                    </a:ext>
                  </a:extLst>
                </a:gridCol>
                <a:gridCol w="1276469">
                  <a:extLst>
                    <a:ext uri="{9D8B030D-6E8A-4147-A177-3AD203B41FA5}">
                      <a16:colId xmlns:a16="http://schemas.microsoft.com/office/drawing/2014/main" val="20006"/>
                    </a:ext>
                  </a:extLst>
                </a:gridCol>
                <a:gridCol w="1276469">
                  <a:extLst>
                    <a:ext uri="{9D8B030D-6E8A-4147-A177-3AD203B41FA5}">
                      <a16:colId xmlns:a16="http://schemas.microsoft.com/office/drawing/2014/main" val="20007"/>
                    </a:ext>
                  </a:extLst>
                </a:gridCol>
                <a:gridCol w="1276469">
                  <a:extLst>
                    <a:ext uri="{9D8B030D-6E8A-4147-A177-3AD203B41FA5}">
                      <a16:colId xmlns:a16="http://schemas.microsoft.com/office/drawing/2014/main" val="20008"/>
                    </a:ext>
                  </a:extLst>
                </a:gridCol>
                <a:gridCol w="1276469">
                  <a:extLst>
                    <a:ext uri="{9D8B030D-6E8A-4147-A177-3AD203B41FA5}">
                      <a16:colId xmlns:a16="http://schemas.microsoft.com/office/drawing/2014/main" val="20009"/>
                    </a:ext>
                  </a:extLst>
                </a:gridCol>
              </a:tblGrid>
              <a:tr h="227709">
                <a:tc rowSpan="2">
                  <a:txBody>
                    <a:bodyPr/>
                    <a:lstStyle/>
                    <a:p>
                      <a:pPr algn="ctr" fontAlgn="ctr"/>
                      <a:r>
                        <a:rPr lang="en-US" sz="1200" b="1" u="none" strike="noStrike" dirty="0">
                          <a:effectLst/>
                        </a:rPr>
                        <a:t>NO</a:t>
                      </a:r>
                      <a:endParaRPr lang="en-US" sz="1200" b="1" i="0" u="none" strike="noStrike" dirty="0">
                        <a:solidFill>
                          <a:srgbClr val="000000"/>
                        </a:solidFill>
                        <a:effectLst/>
                        <a:latin typeface="Calibri" panose="020F0502020204030204" pitchFamily="34" charset="0"/>
                      </a:endParaRPr>
                    </a:p>
                  </a:txBody>
                  <a:tcPr marL="4028" marR="4028" marT="4028" marB="0" anchor="ctr">
                    <a:solidFill>
                      <a:schemeClr val="bg2"/>
                    </a:solidFill>
                  </a:tcPr>
                </a:tc>
                <a:tc rowSpan="2">
                  <a:txBody>
                    <a:bodyPr/>
                    <a:lstStyle/>
                    <a:p>
                      <a:pPr algn="ctr" fontAlgn="ctr"/>
                      <a:r>
                        <a:rPr lang="en-US" sz="1200" b="1" u="none" strike="noStrike" dirty="0">
                          <a:effectLst/>
                        </a:rPr>
                        <a:t>KRITERIA</a:t>
                      </a:r>
                      <a:endParaRPr lang="en-US" sz="1200" b="1" i="0" u="none" strike="noStrike" dirty="0">
                        <a:solidFill>
                          <a:srgbClr val="000000"/>
                        </a:solidFill>
                        <a:effectLst/>
                        <a:latin typeface="Calibri" panose="020F0502020204030204" pitchFamily="34" charset="0"/>
                      </a:endParaRPr>
                    </a:p>
                  </a:txBody>
                  <a:tcPr marL="4028" marR="4028" marT="4028" marB="0" anchor="ctr">
                    <a:solidFill>
                      <a:schemeClr val="bg2"/>
                    </a:solidFill>
                  </a:tcPr>
                </a:tc>
                <a:tc gridSpan="4">
                  <a:txBody>
                    <a:bodyPr/>
                    <a:lstStyle/>
                    <a:p>
                      <a:pPr algn="ctr" fontAlgn="b"/>
                      <a:r>
                        <a:rPr lang="en-US" sz="1200" b="1" u="none" strike="noStrike" dirty="0">
                          <a:solidFill>
                            <a:schemeClr val="bg1"/>
                          </a:solidFill>
                          <a:effectLst/>
                        </a:rPr>
                        <a:t>SISWA</a:t>
                      </a:r>
                      <a:endParaRPr lang="en-US" sz="1200" b="1" i="0" u="none" strike="noStrike" dirty="0">
                        <a:solidFill>
                          <a:schemeClr val="bg1"/>
                        </a:solidFill>
                        <a:effectLst/>
                        <a:latin typeface="Calibri" panose="020F0502020204030204" pitchFamily="34" charset="0"/>
                      </a:endParaRPr>
                    </a:p>
                  </a:txBody>
                  <a:tcPr marL="4028" marR="4028" marT="4028" marB="0" anchor="b">
                    <a:solidFill>
                      <a:schemeClr val="tx1">
                        <a:lumMod val="65000"/>
                        <a:lumOff val="3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200" b="1" u="none" strike="noStrike">
                          <a:effectLst/>
                        </a:rPr>
                        <a:t>DANA</a:t>
                      </a:r>
                      <a:endParaRPr lang="en-US" sz="1200" b="1" i="0" u="none" strike="noStrike">
                        <a:solidFill>
                          <a:srgbClr val="000000"/>
                        </a:solidFill>
                        <a:effectLst/>
                        <a:latin typeface="Calibri" panose="020F0502020204030204" pitchFamily="34" charset="0"/>
                      </a:endParaRPr>
                    </a:p>
                  </a:txBody>
                  <a:tcPr marL="4028" marR="4028" marT="4028"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7709">
                <a:tc vMerge="1">
                  <a:txBody>
                    <a:bodyPr/>
                    <a:lstStyle/>
                    <a:p>
                      <a:endParaRPr lang="en-US"/>
                    </a:p>
                  </a:txBody>
                  <a:tcPr/>
                </a:tc>
                <a:tc vMerge="1">
                  <a:txBody>
                    <a:bodyPr/>
                    <a:lstStyle/>
                    <a:p>
                      <a:endParaRPr lang="en-US"/>
                    </a:p>
                  </a:txBody>
                  <a:tcPr/>
                </a:tc>
                <a:tc>
                  <a:txBody>
                    <a:bodyPr/>
                    <a:lstStyle/>
                    <a:p>
                      <a:pPr algn="ctr" fontAlgn="ctr"/>
                      <a:r>
                        <a:rPr lang="en-US" sz="1200" b="1" u="none" strike="noStrike" dirty="0">
                          <a:solidFill>
                            <a:schemeClr val="bg1"/>
                          </a:solidFill>
                          <a:effectLst/>
                        </a:rPr>
                        <a:t>SD</a:t>
                      </a:r>
                      <a:endParaRPr lang="en-US" sz="1200" b="1"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ctr" fontAlgn="ctr"/>
                      <a:r>
                        <a:rPr lang="en-US" sz="1200" b="1" u="none" strike="noStrike">
                          <a:solidFill>
                            <a:schemeClr val="bg1"/>
                          </a:solidFill>
                          <a:effectLst/>
                        </a:rPr>
                        <a:t>SMP</a:t>
                      </a:r>
                      <a:endParaRPr lang="en-US" sz="1200" b="1" i="0" u="none" strike="noStrike">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ctr" fontAlgn="ctr"/>
                      <a:r>
                        <a:rPr lang="en-US" sz="1200" b="1" u="none" strike="noStrike">
                          <a:solidFill>
                            <a:schemeClr val="bg1"/>
                          </a:solidFill>
                          <a:effectLst/>
                        </a:rPr>
                        <a:t>SMA</a:t>
                      </a:r>
                      <a:endParaRPr lang="en-US" sz="1200" b="1" i="0" u="none" strike="noStrike">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ctr" fontAlgn="ctr"/>
                      <a:r>
                        <a:rPr lang="en-US" sz="1200" b="1" u="none" strike="noStrike">
                          <a:solidFill>
                            <a:schemeClr val="bg1"/>
                          </a:solidFill>
                          <a:effectLst/>
                        </a:rPr>
                        <a:t>SMK</a:t>
                      </a:r>
                      <a:endParaRPr lang="en-US" sz="1200" b="1" i="0" u="none" strike="noStrike">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ctr" fontAlgn="ctr"/>
                      <a:r>
                        <a:rPr lang="en-US" sz="1200" b="1" u="none" strike="noStrike">
                          <a:effectLst/>
                        </a:rPr>
                        <a:t>SD</a:t>
                      </a:r>
                      <a:endParaRPr lang="en-US" sz="1200" b="1" i="0" u="none" strike="noStrike">
                        <a:solidFill>
                          <a:srgbClr val="000000"/>
                        </a:solidFill>
                        <a:effectLst/>
                        <a:latin typeface="Calibri" panose="020F0502020204030204" pitchFamily="34" charset="0"/>
                      </a:endParaRPr>
                    </a:p>
                  </a:txBody>
                  <a:tcPr marL="4028" marR="4028" marT="4028" marB="0" anchor="ctr"/>
                </a:tc>
                <a:tc>
                  <a:txBody>
                    <a:bodyPr/>
                    <a:lstStyle/>
                    <a:p>
                      <a:pPr algn="ctr" fontAlgn="ctr"/>
                      <a:r>
                        <a:rPr lang="en-US" sz="1200" b="1" u="none" strike="noStrike" dirty="0">
                          <a:effectLst/>
                        </a:rPr>
                        <a:t>SMP</a:t>
                      </a:r>
                      <a:endParaRPr lang="en-US" sz="1200" b="1" i="0" u="none" strike="noStrike" dirty="0">
                        <a:solidFill>
                          <a:srgbClr val="000000"/>
                        </a:solidFill>
                        <a:effectLst/>
                        <a:latin typeface="Calibri" panose="020F0502020204030204" pitchFamily="34" charset="0"/>
                      </a:endParaRPr>
                    </a:p>
                  </a:txBody>
                  <a:tcPr marL="4028" marR="4028" marT="4028" marB="0" anchor="ctr"/>
                </a:tc>
                <a:tc>
                  <a:txBody>
                    <a:bodyPr/>
                    <a:lstStyle/>
                    <a:p>
                      <a:pPr algn="ctr" fontAlgn="ctr"/>
                      <a:r>
                        <a:rPr lang="en-US" sz="1200" b="1" u="none" strike="noStrike" dirty="0">
                          <a:effectLst/>
                        </a:rPr>
                        <a:t>SMA</a:t>
                      </a:r>
                      <a:endParaRPr lang="en-US" sz="1200" b="1" i="0" u="none" strike="noStrike" dirty="0">
                        <a:solidFill>
                          <a:srgbClr val="000000"/>
                        </a:solidFill>
                        <a:effectLst/>
                        <a:latin typeface="Calibri" panose="020F0502020204030204" pitchFamily="34" charset="0"/>
                      </a:endParaRPr>
                    </a:p>
                  </a:txBody>
                  <a:tcPr marL="4028" marR="4028" marT="4028" marB="0" anchor="ctr"/>
                </a:tc>
                <a:tc>
                  <a:txBody>
                    <a:bodyPr/>
                    <a:lstStyle/>
                    <a:p>
                      <a:pPr algn="ctr" fontAlgn="ctr"/>
                      <a:r>
                        <a:rPr lang="en-US" sz="1200" b="1" u="none" strike="noStrike" dirty="0">
                          <a:effectLst/>
                        </a:rPr>
                        <a:t>SMK</a:t>
                      </a:r>
                      <a:endParaRPr lang="en-US" sz="1200" b="1" i="0" u="none" strike="noStrike" dirty="0">
                        <a:solidFill>
                          <a:srgbClr val="000000"/>
                        </a:solidFill>
                        <a:effectLst/>
                        <a:latin typeface="Calibri" panose="020F0502020204030204" pitchFamily="34" charset="0"/>
                      </a:endParaRPr>
                    </a:p>
                  </a:txBody>
                  <a:tcPr marL="4028" marR="4028" marT="4028" marB="0" anchor="ctr"/>
                </a:tc>
                <a:extLst>
                  <a:ext uri="{0D108BD9-81ED-4DB2-BD59-A6C34878D82A}">
                    <a16:rowId xmlns:a16="http://schemas.microsoft.com/office/drawing/2014/main" val="10001"/>
                  </a:ext>
                </a:extLst>
              </a:tr>
              <a:tr h="227709">
                <a:tc>
                  <a:txBody>
                    <a:bodyPr/>
                    <a:lstStyle/>
                    <a:p>
                      <a:pPr algn="ctr" fontAlgn="ctr"/>
                      <a:r>
                        <a:rPr lang="en-US" sz="1200" u="none" strike="noStrike">
                          <a:effectLst/>
                        </a:rPr>
                        <a:t>1</a:t>
                      </a:r>
                      <a:endParaRPr lang="en-US" sz="1200" b="1" i="0" u="none" strike="noStrike">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l" fontAlgn="b"/>
                      <a:r>
                        <a:rPr lang="en-US" sz="1200" u="none" strike="noStrike" dirty="0" smtClean="0">
                          <a:effectLst/>
                        </a:rPr>
                        <a:t>KOHORT</a:t>
                      </a:r>
                      <a:r>
                        <a:rPr lang="en-US" sz="1200" u="none" strike="noStrike" baseline="0" dirty="0" smtClean="0">
                          <a:effectLst/>
                        </a:rPr>
                        <a:t> KELAS AKHIR</a:t>
                      </a:r>
                      <a:endParaRPr lang="en-US" sz="1200" b="1" i="0" u="none" strike="noStrike" dirty="0">
                        <a:solidFill>
                          <a:srgbClr val="000000"/>
                        </a:solidFill>
                        <a:effectLst/>
                        <a:latin typeface="Calibri" panose="020F0502020204030204" pitchFamily="34" charset="0"/>
                      </a:endParaRPr>
                    </a:p>
                  </a:txBody>
                  <a:tcPr marL="4028" marR="4028" marT="4028" marB="0" anchor="ctr">
                    <a:solidFill>
                      <a:schemeClr val="accent3"/>
                    </a:solidFill>
                  </a:tcPr>
                </a:tc>
                <a:tc>
                  <a:txBody>
                    <a:bodyPr/>
                    <a:lstStyle/>
                    <a:p>
                      <a:pPr algn="r" fontAlgn="b"/>
                      <a:r>
                        <a:rPr lang="en-US" sz="1200" u="none" strike="noStrike" dirty="0" smtClean="0">
                          <a:solidFill>
                            <a:schemeClr val="bg1"/>
                          </a:solidFill>
                          <a:effectLst/>
                        </a:rPr>
                        <a:t> </a:t>
                      </a:r>
                      <a:r>
                        <a:rPr lang="en-US" sz="1200" u="none" strike="noStrike" dirty="0">
                          <a:solidFill>
                            <a:schemeClr val="bg1"/>
                          </a:solidFill>
                          <a:effectLst/>
                        </a:rPr>
                        <a:t>1.655.308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952.681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264.728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257.692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effectLst/>
                        </a:rPr>
                        <a:t> </a:t>
                      </a:r>
                      <a:r>
                        <a:rPr lang="en-US" sz="1200" u="none" strike="noStrike" dirty="0">
                          <a:effectLst/>
                        </a:rPr>
                        <a:t>372.444.300.000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357.255.375.000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132.364.000.000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128.846.000.000 </a:t>
                      </a:r>
                      <a:endParaRPr lang="en-US" sz="1200" b="0" i="0" u="none" strike="noStrike" dirty="0">
                        <a:solidFill>
                          <a:srgbClr val="000000"/>
                        </a:solidFill>
                        <a:effectLst/>
                        <a:latin typeface="Calibri" panose="020F0502020204030204" pitchFamily="34" charset="0"/>
                      </a:endParaRPr>
                    </a:p>
                  </a:txBody>
                  <a:tcPr marL="4028" marR="4028" marT="4028" marB="0" anchor="ctr"/>
                </a:tc>
                <a:extLst>
                  <a:ext uri="{0D108BD9-81ED-4DB2-BD59-A6C34878D82A}">
                    <a16:rowId xmlns:a16="http://schemas.microsoft.com/office/drawing/2014/main" val="10002"/>
                  </a:ext>
                </a:extLst>
              </a:tr>
              <a:tr h="227709">
                <a:tc>
                  <a:txBody>
                    <a:bodyPr/>
                    <a:lstStyle/>
                    <a:p>
                      <a:pPr algn="ctr" fontAlgn="ctr"/>
                      <a:r>
                        <a:rPr lang="en-US" sz="1200" u="none" strike="noStrike">
                          <a:effectLst/>
                        </a:rPr>
                        <a:t>2</a:t>
                      </a:r>
                      <a:endParaRPr lang="en-US" sz="1200" b="1" i="0" u="none" strike="noStrike">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l" fontAlgn="b"/>
                      <a:r>
                        <a:rPr lang="en-US" sz="1200" b="0" i="0" u="none" strike="noStrike" dirty="0" smtClean="0">
                          <a:solidFill>
                            <a:schemeClr val="dk1"/>
                          </a:solidFill>
                          <a:effectLst/>
                          <a:latin typeface="+mn-lt"/>
                        </a:rPr>
                        <a:t>KESETARAAN I</a:t>
                      </a:r>
                      <a:endParaRPr lang="en-US" sz="1200" b="1" i="0" u="none" strike="noStrike" dirty="0">
                        <a:solidFill>
                          <a:srgbClr val="000000"/>
                        </a:solidFill>
                        <a:effectLst/>
                        <a:latin typeface="Calibri" panose="020F0502020204030204" pitchFamily="34" charset="0"/>
                      </a:endParaRPr>
                    </a:p>
                  </a:txBody>
                  <a:tcPr marL="4028" marR="4028" marT="4028" marB="0" anchor="ctr">
                    <a:solidFill>
                      <a:schemeClr val="accent3"/>
                    </a:solidFill>
                  </a:tcPr>
                </a:tc>
                <a:tc>
                  <a:txBody>
                    <a:bodyPr/>
                    <a:lstStyle/>
                    <a:p>
                      <a:pPr algn="r" fontAlgn="b"/>
                      <a:r>
                        <a:rPr lang="en-US" sz="1200" u="none" strike="noStrike" dirty="0" smtClean="0">
                          <a:solidFill>
                            <a:schemeClr val="bg1"/>
                          </a:solidFill>
                          <a:effectLst/>
                        </a:rPr>
                        <a:t> </a:t>
                      </a:r>
                      <a:r>
                        <a:rPr lang="en-US" sz="1200" u="none" strike="noStrike" dirty="0">
                          <a:solidFill>
                            <a:schemeClr val="bg1"/>
                          </a:solidFill>
                          <a:effectLst/>
                        </a:rPr>
                        <a:t>12.407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34.419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4.080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 -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effectLst/>
                        </a:rPr>
                        <a:t> </a:t>
                      </a:r>
                      <a:r>
                        <a:rPr lang="en-US" sz="1200" u="none" strike="noStrike" dirty="0">
                          <a:effectLst/>
                        </a:rPr>
                        <a:t>2.791.575.000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12.907.125.000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2.040.000.000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 </a:t>
                      </a:r>
                      <a:endParaRPr lang="en-US" sz="1200" b="0" i="0" u="none" strike="noStrike" dirty="0">
                        <a:solidFill>
                          <a:srgbClr val="000000"/>
                        </a:solidFill>
                        <a:effectLst/>
                        <a:latin typeface="Calibri" panose="020F0502020204030204" pitchFamily="34" charset="0"/>
                      </a:endParaRPr>
                    </a:p>
                  </a:txBody>
                  <a:tcPr marL="4028" marR="4028" marT="4028" marB="0" anchor="ctr"/>
                </a:tc>
                <a:extLst>
                  <a:ext uri="{0D108BD9-81ED-4DB2-BD59-A6C34878D82A}">
                    <a16:rowId xmlns:a16="http://schemas.microsoft.com/office/drawing/2014/main" val="10003"/>
                  </a:ext>
                </a:extLst>
              </a:tr>
              <a:tr h="259506">
                <a:tc>
                  <a:txBody>
                    <a:bodyPr/>
                    <a:lstStyle/>
                    <a:p>
                      <a:pPr algn="ctr" fontAlgn="b"/>
                      <a:r>
                        <a:rPr lang="en-US" sz="1200" u="none" strike="noStrike" dirty="0">
                          <a:effectLst/>
                        </a:rPr>
                        <a:t>3</a:t>
                      </a:r>
                      <a:endParaRPr lang="en-US" sz="1200" b="1" i="0" u="none" strike="noStrike" dirty="0">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l" fontAlgn="b"/>
                      <a:r>
                        <a:rPr lang="en-US" sz="1200" u="none" strike="noStrike" dirty="0">
                          <a:effectLst/>
                        </a:rPr>
                        <a:t>DTKS</a:t>
                      </a:r>
                      <a:endParaRPr lang="en-US" sz="1200" b="1" i="0" u="none" strike="noStrike" dirty="0">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r" fontAlgn="b"/>
                      <a:r>
                        <a:rPr lang="en-US" sz="1200" u="none" strike="noStrike" dirty="0" smtClean="0">
                          <a:solidFill>
                            <a:schemeClr val="bg1"/>
                          </a:solidFill>
                          <a:effectLst/>
                        </a:rPr>
                        <a:t> </a:t>
                      </a:r>
                      <a:r>
                        <a:rPr lang="en-US" sz="1200" u="none" strike="noStrike" dirty="0">
                          <a:solidFill>
                            <a:schemeClr val="bg1"/>
                          </a:solidFill>
                          <a:effectLst/>
                        </a:rPr>
                        <a:t>4.508.397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 </a:t>
                      </a:r>
                      <a:r>
                        <a:rPr lang="en-US" sz="1200" u="none" strike="noStrike" dirty="0">
                          <a:solidFill>
                            <a:schemeClr val="bg1"/>
                          </a:solidFill>
                          <a:effectLst/>
                        </a:rPr>
                        <a:t>1.993.295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884.262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1.201.420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effectLst/>
                        </a:rPr>
                        <a:t> </a:t>
                      </a:r>
                      <a:r>
                        <a:rPr lang="en-US" sz="1200" u="none" strike="noStrike" dirty="0">
                          <a:effectLst/>
                        </a:rPr>
                        <a:t>2.011.890.375.000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1.411.479.375.000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807.987.000.000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1.076.627.000.000 </a:t>
                      </a:r>
                      <a:endParaRPr lang="en-US" sz="1200" b="0" i="0" u="none" strike="noStrike" dirty="0">
                        <a:solidFill>
                          <a:srgbClr val="000000"/>
                        </a:solidFill>
                        <a:effectLst/>
                        <a:latin typeface="Calibri" panose="020F0502020204030204" pitchFamily="34" charset="0"/>
                      </a:endParaRPr>
                    </a:p>
                  </a:txBody>
                  <a:tcPr marL="4028" marR="4028" marT="4028" marB="0" anchor="ctr"/>
                </a:tc>
                <a:extLst>
                  <a:ext uri="{0D108BD9-81ED-4DB2-BD59-A6C34878D82A}">
                    <a16:rowId xmlns:a16="http://schemas.microsoft.com/office/drawing/2014/main" val="10004"/>
                  </a:ext>
                </a:extLst>
              </a:tr>
              <a:tr h="227709">
                <a:tc>
                  <a:txBody>
                    <a:bodyPr/>
                    <a:lstStyle/>
                    <a:p>
                      <a:pPr algn="ctr" fontAlgn="ctr"/>
                      <a:r>
                        <a:rPr lang="en-US" sz="1200" u="none" strike="noStrike">
                          <a:effectLst/>
                        </a:rPr>
                        <a:t>4</a:t>
                      </a:r>
                      <a:endParaRPr lang="en-US" sz="1200" b="1" i="0" u="none" strike="noStrike">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l" fontAlgn="b"/>
                      <a:r>
                        <a:rPr lang="en-US" sz="1200" u="none" strike="noStrike" dirty="0">
                          <a:effectLst/>
                        </a:rPr>
                        <a:t>PEMANGKU I</a:t>
                      </a:r>
                      <a:endParaRPr lang="en-US" sz="1200" b="1" i="0" u="none" strike="noStrike" dirty="0">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r" fontAlgn="b"/>
                      <a:r>
                        <a:rPr lang="en-US" sz="1200" u="none" strike="noStrike" dirty="0" smtClean="0">
                          <a:solidFill>
                            <a:schemeClr val="bg1"/>
                          </a:solidFill>
                          <a:effectLst/>
                        </a:rPr>
                        <a:t>793.268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309.073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102.487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138.797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effectLst/>
                        </a:rPr>
                        <a:t> </a:t>
                      </a:r>
                      <a:r>
                        <a:rPr lang="en-US" sz="1200" u="none" strike="noStrike" dirty="0">
                          <a:effectLst/>
                        </a:rPr>
                        <a:t>347.929.425.000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216.976.875.000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97.907.000.000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132.343.000.000 </a:t>
                      </a:r>
                      <a:endParaRPr lang="en-US" sz="1200" b="0" i="0" u="none" strike="noStrike" dirty="0">
                        <a:solidFill>
                          <a:srgbClr val="000000"/>
                        </a:solidFill>
                        <a:effectLst/>
                        <a:latin typeface="Calibri" panose="020F0502020204030204" pitchFamily="34" charset="0"/>
                      </a:endParaRPr>
                    </a:p>
                  </a:txBody>
                  <a:tcPr marL="4028" marR="4028" marT="4028" marB="0" anchor="ctr"/>
                </a:tc>
                <a:extLst>
                  <a:ext uri="{0D108BD9-81ED-4DB2-BD59-A6C34878D82A}">
                    <a16:rowId xmlns:a16="http://schemas.microsoft.com/office/drawing/2014/main" val="10005"/>
                  </a:ext>
                </a:extLst>
              </a:tr>
              <a:tr h="227709">
                <a:tc>
                  <a:txBody>
                    <a:bodyPr/>
                    <a:lstStyle/>
                    <a:p>
                      <a:pPr algn="ctr" fontAlgn="ctr"/>
                      <a:r>
                        <a:rPr lang="en-US" sz="1200" u="none" strike="noStrike">
                          <a:effectLst/>
                        </a:rPr>
                        <a:t>5</a:t>
                      </a:r>
                      <a:endParaRPr lang="en-US" sz="1200" b="1" i="0" u="none" strike="noStrike">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l" fontAlgn="b"/>
                      <a:r>
                        <a:rPr lang="en-US" sz="1200" u="none" strike="noStrike" dirty="0">
                          <a:effectLst/>
                        </a:rPr>
                        <a:t>PEMANGKU II</a:t>
                      </a:r>
                      <a:endParaRPr lang="en-US" sz="1200" b="1" i="0" u="none" strike="noStrike" dirty="0">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r" fontAlgn="b"/>
                      <a:r>
                        <a:rPr lang="en-US" sz="1200" u="none" strike="noStrike" dirty="0" smtClean="0">
                          <a:solidFill>
                            <a:schemeClr val="bg1"/>
                          </a:solidFill>
                          <a:effectLst/>
                        </a:rPr>
                        <a:t>292.990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160.889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46.111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61.160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effectLst/>
                        </a:rPr>
                        <a:t> </a:t>
                      </a:r>
                      <a:r>
                        <a:rPr lang="en-US" sz="1200" u="none" strike="noStrike" dirty="0">
                          <a:effectLst/>
                        </a:rPr>
                        <a:t>131.845.500.000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120.666.750.000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46.111.000.000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61.160.000.000 </a:t>
                      </a:r>
                      <a:endParaRPr lang="en-US" sz="1200" b="0" i="0" u="none" strike="noStrike" dirty="0">
                        <a:solidFill>
                          <a:srgbClr val="000000"/>
                        </a:solidFill>
                        <a:effectLst/>
                        <a:latin typeface="Calibri" panose="020F0502020204030204" pitchFamily="34" charset="0"/>
                      </a:endParaRPr>
                    </a:p>
                  </a:txBody>
                  <a:tcPr marL="4028" marR="4028" marT="4028" marB="0" anchor="ctr"/>
                </a:tc>
                <a:extLst>
                  <a:ext uri="{0D108BD9-81ED-4DB2-BD59-A6C34878D82A}">
                    <a16:rowId xmlns:a16="http://schemas.microsoft.com/office/drawing/2014/main" val="10006"/>
                  </a:ext>
                </a:extLst>
              </a:tr>
              <a:tr h="227709">
                <a:tc>
                  <a:txBody>
                    <a:bodyPr/>
                    <a:lstStyle/>
                    <a:p>
                      <a:pPr algn="ctr" fontAlgn="b"/>
                      <a:r>
                        <a:rPr lang="en-US" sz="1200" u="none" strike="noStrike">
                          <a:effectLst/>
                        </a:rPr>
                        <a:t>6</a:t>
                      </a:r>
                      <a:endParaRPr lang="en-US" sz="1200" b="1" i="0" u="none" strike="noStrike">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l" fontAlgn="b"/>
                      <a:r>
                        <a:rPr lang="en-US" sz="1200" u="none" strike="noStrike" dirty="0">
                          <a:effectLst/>
                        </a:rPr>
                        <a:t>DINAS </a:t>
                      </a:r>
                      <a:r>
                        <a:rPr lang="en-US" sz="1200" u="none" strike="noStrike" dirty="0" smtClean="0">
                          <a:effectLst/>
                        </a:rPr>
                        <a:t>PENDIDIKAN </a:t>
                      </a:r>
                      <a:r>
                        <a:rPr lang="en-US" sz="1200" u="none" strike="noStrike" dirty="0">
                          <a:effectLst/>
                        </a:rPr>
                        <a:t>I</a:t>
                      </a:r>
                      <a:endParaRPr lang="en-US" sz="1200" b="1" i="0" u="none" strike="noStrike" dirty="0">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r" fontAlgn="b"/>
                      <a:r>
                        <a:rPr lang="en-US" sz="1200" u="none" strike="noStrike" dirty="0" smtClean="0">
                          <a:solidFill>
                            <a:schemeClr val="bg1"/>
                          </a:solidFill>
                          <a:effectLst/>
                        </a:rPr>
                        <a:t>243.219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72.565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1.524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804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effectLst/>
                        </a:rPr>
                        <a:t> </a:t>
                      </a:r>
                      <a:r>
                        <a:rPr lang="en-US" sz="1200" u="none" strike="noStrike" dirty="0">
                          <a:effectLst/>
                        </a:rPr>
                        <a:t>109.448.550.000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54.423.750.000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1.524.000.000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804.000.000 </a:t>
                      </a:r>
                      <a:endParaRPr lang="en-US" sz="1200" b="0" i="0" u="none" strike="noStrike" dirty="0">
                        <a:solidFill>
                          <a:srgbClr val="000000"/>
                        </a:solidFill>
                        <a:effectLst/>
                        <a:latin typeface="Calibri" panose="020F0502020204030204" pitchFamily="34" charset="0"/>
                      </a:endParaRPr>
                    </a:p>
                  </a:txBody>
                  <a:tcPr marL="4028" marR="4028" marT="4028" marB="0" anchor="ctr"/>
                </a:tc>
                <a:extLst>
                  <a:ext uri="{0D108BD9-81ED-4DB2-BD59-A6C34878D82A}">
                    <a16:rowId xmlns:a16="http://schemas.microsoft.com/office/drawing/2014/main" val="10007"/>
                  </a:ext>
                </a:extLst>
              </a:tr>
              <a:tr h="227709">
                <a:tc>
                  <a:txBody>
                    <a:bodyPr/>
                    <a:lstStyle/>
                    <a:p>
                      <a:pPr algn="ctr" fontAlgn="b"/>
                      <a:r>
                        <a:rPr lang="en-US" sz="1200" u="none" strike="noStrike">
                          <a:effectLst/>
                        </a:rPr>
                        <a:t>7</a:t>
                      </a:r>
                      <a:endParaRPr lang="en-US" sz="1200" b="1" i="0" u="none" strike="noStrike">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l" fontAlgn="b"/>
                      <a:r>
                        <a:rPr lang="en-US" sz="1200" u="none" strike="noStrike" dirty="0">
                          <a:effectLst/>
                        </a:rPr>
                        <a:t>DINAS </a:t>
                      </a:r>
                      <a:r>
                        <a:rPr lang="en-US" sz="1200" u="none" strike="noStrike" dirty="0" smtClean="0">
                          <a:effectLst/>
                        </a:rPr>
                        <a:t>PENDIDIKAN </a:t>
                      </a:r>
                      <a:r>
                        <a:rPr lang="en-US" sz="1200" u="none" strike="noStrike" dirty="0">
                          <a:effectLst/>
                        </a:rPr>
                        <a:t>II GEL 1</a:t>
                      </a:r>
                      <a:endParaRPr lang="en-US" sz="1200" b="1" i="0" u="none" strike="noStrike" dirty="0">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r" fontAlgn="b"/>
                      <a:r>
                        <a:rPr lang="en-US" sz="1200" u="none" strike="noStrike" dirty="0" smtClean="0">
                          <a:solidFill>
                            <a:schemeClr val="bg1"/>
                          </a:solidFill>
                          <a:effectLst/>
                        </a:rPr>
                        <a:t> </a:t>
                      </a:r>
                      <a:r>
                        <a:rPr lang="en-US" sz="1200" u="none" strike="noStrike" dirty="0">
                          <a:solidFill>
                            <a:schemeClr val="bg1"/>
                          </a:solidFill>
                          <a:effectLst/>
                        </a:rPr>
                        <a:t>1.743.507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358.405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10.431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21.166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effectLst/>
                        </a:rPr>
                        <a:t> </a:t>
                      </a:r>
                      <a:r>
                        <a:rPr lang="en-US" sz="1200" u="none" strike="noStrike" dirty="0">
                          <a:effectLst/>
                        </a:rPr>
                        <a:t>714.914.775.000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202.728.375.000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8.650.500.000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16.675.500.000 </a:t>
                      </a:r>
                      <a:endParaRPr lang="en-US" sz="1200" b="0" i="0" u="none" strike="noStrike" dirty="0">
                        <a:solidFill>
                          <a:srgbClr val="000000"/>
                        </a:solidFill>
                        <a:effectLst/>
                        <a:latin typeface="Calibri" panose="020F0502020204030204" pitchFamily="34" charset="0"/>
                      </a:endParaRPr>
                    </a:p>
                  </a:txBody>
                  <a:tcPr marL="4028" marR="4028" marT="4028" marB="0" anchor="ctr"/>
                </a:tc>
                <a:extLst>
                  <a:ext uri="{0D108BD9-81ED-4DB2-BD59-A6C34878D82A}">
                    <a16:rowId xmlns:a16="http://schemas.microsoft.com/office/drawing/2014/main" val="10008"/>
                  </a:ext>
                </a:extLst>
              </a:tr>
              <a:tr h="227709">
                <a:tc>
                  <a:txBody>
                    <a:bodyPr/>
                    <a:lstStyle/>
                    <a:p>
                      <a:pPr algn="ctr" fontAlgn="b"/>
                      <a:r>
                        <a:rPr lang="en-US" sz="1200" u="none" strike="noStrike">
                          <a:effectLst/>
                        </a:rPr>
                        <a:t>8</a:t>
                      </a:r>
                      <a:endParaRPr lang="en-US" sz="1200" b="1" i="0" u="none" strike="noStrike">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l" fontAlgn="b"/>
                      <a:r>
                        <a:rPr lang="en-US" sz="1200" b="0" i="0" u="none" strike="noStrike" dirty="0" smtClean="0">
                          <a:solidFill>
                            <a:schemeClr val="dk1"/>
                          </a:solidFill>
                          <a:effectLst/>
                          <a:latin typeface="+mn-lt"/>
                        </a:rPr>
                        <a:t>KESETARAAN </a:t>
                      </a:r>
                      <a:r>
                        <a:rPr lang="en-US" sz="1200" u="none" strike="noStrike" dirty="0" smtClean="0">
                          <a:effectLst/>
                        </a:rPr>
                        <a:t>II</a:t>
                      </a:r>
                      <a:endParaRPr lang="en-US" sz="1200" b="1" i="0" u="none" strike="noStrike" dirty="0">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r" fontAlgn="b"/>
                      <a:r>
                        <a:rPr lang="en-US" sz="1200" u="none" strike="noStrike" dirty="0" smtClean="0">
                          <a:solidFill>
                            <a:schemeClr val="bg1"/>
                          </a:solidFill>
                          <a:effectLst/>
                        </a:rPr>
                        <a:t> </a:t>
                      </a:r>
                      <a:r>
                        <a:rPr lang="en-US" sz="1200" u="none" strike="noStrike" dirty="0">
                          <a:solidFill>
                            <a:schemeClr val="bg1"/>
                          </a:solidFill>
                          <a:effectLst/>
                        </a:rPr>
                        <a:t>1.763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 </a:t>
                      </a:r>
                      <a:r>
                        <a:rPr lang="en-US" sz="1200" u="none" strike="noStrike" dirty="0">
                          <a:solidFill>
                            <a:schemeClr val="bg1"/>
                          </a:solidFill>
                          <a:effectLst/>
                        </a:rPr>
                        <a:t>1.526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6.857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 -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effectLst/>
                        </a:rPr>
                        <a:t>793.350.000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1.144.500.000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6.857.000.000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 </a:t>
                      </a:r>
                      <a:endParaRPr lang="en-US" sz="1200" b="0" i="0" u="none" strike="noStrike" dirty="0">
                        <a:solidFill>
                          <a:srgbClr val="000000"/>
                        </a:solidFill>
                        <a:effectLst/>
                        <a:latin typeface="Calibri" panose="020F0502020204030204" pitchFamily="34" charset="0"/>
                      </a:endParaRPr>
                    </a:p>
                  </a:txBody>
                  <a:tcPr marL="4028" marR="4028" marT="4028" marB="0" anchor="ctr"/>
                </a:tc>
                <a:extLst>
                  <a:ext uri="{0D108BD9-81ED-4DB2-BD59-A6C34878D82A}">
                    <a16:rowId xmlns:a16="http://schemas.microsoft.com/office/drawing/2014/main" val="10009"/>
                  </a:ext>
                </a:extLst>
              </a:tr>
              <a:tr h="227709">
                <a:tc>
                  <a:txBody>
                    <a:bodyPr/>
                    <a:lstStyle/>
                    <a:p>
                      <a:pPr algn="ctr" fontAlgn="b"/>
                      <a:r>
                        <a:rPr lang="en-US" sz="1200" u="none" strike="noStrike">
                          <a:effectLst/>
                        </a:rPr>
                        <a:t>9</a:t>
                      </a:r>
                      <a:endParaRPr lang="en-US" sz="1200" b="1" i="0" u="none" strike="noStrike">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l" fontAlgn="b"/>
                      <a:r>
                        <a:rPr lang="en-US" sz="1200" u="none" strike="noStrike" dirty="0">
                          <a:effectLst/>
                        </a:rPr>
                        <a:t>PEMANGKU III </a:t>
                      </a:r>
                      <a:r>
                        <a:rPr lang="en-US" sz="1200" u="none" strike="noStrike" dirty="0" smtClean="0">
                          <a:effectLst/>
                        </a:rPr>
                        <a:t>(INTERNAL, </a:t>
                      </a:r>
                      <a:r>
                        <a:rPr lang="en-US" sz="1200" u="none" strike="noStrike" dirty="0">
                          <a:effectLst/>
                        </a:rPr>
                        <a:t>BNPT, LPSK)</a:t>
                      </a:r>
                      <a:endParaRPr lang="en-US" sz="1200" b="1" i="0" u="none" strike="noStrike" dirty="0">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r" fontAlgn="b"/>
                      <a:r>
                        <a:rPr lang="en-US" sz="1200" u="none" strike="noStrike" dirty="0" smtClean="0">
                          <a:solidFill>
                            <a:schemeClr val="bg1"/>
                          </a:solidFill>
                          <a:effectLst/>
                        </a:rPr>
                        <a:t>252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 </a:t>
                      </a:r>
                      <a:r>
                        <a:rPr lang="en-US" sz="1200" u="none" strike="noStrike" dirty="0">
                          <a:solidFill>
                            <a:schemeClr val="bg1"/>
                          </a:solidFill>
                          <a:effectLst/>
                        </a:rPr>
                        <a:t>1.559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114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1.071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effectLst/>
                        </a:rPr>
                        <a:t>104.625.000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918.750.000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112.000.000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875.000.000 </a:t>
                      </a:r>
                      <a:endParaRPr lang="en-US" sz="1200" b="0" i="0" u="none" strike="noStrike" dirty="0">
                        <a:solidFill>
                          <a:srgbClr val="000000"/>
                        </a:solidFill>
                        <a:effectLst/>
                        <a:latin typeface="Calibri" panose="020F0502020204030204" pitchFamily="34" charset="0"/>
                      </a:endParaRPr>
                    </a:p>
                  </a:txBody>
                  <a:tcPr marL="4028" marR="4028" marT="4028" marB="0" anchor="ctr"/>
                </a:tc>
                <a:extLst>
                  <a:ext uri="{0D108BD9-81ED-4DB2-BD59-A6C34878D82A}">
                    <a16:rowId xmlns:a16="http://schemas.microsoft.com/office/drawing/2014/main" val="10010"/>
                  </a:ext>
                </a:extLst>
              </a:tr>
              <a:tr h="227709">
                <a:tc>
                  <a:txBody>
                    <a:bodyPr/>
                    <a:lstStyle/>
                    <a:p>
                      <a:pPr algn="ctr" fontAlgn="b"/>
                      <a:r>
                        <a:rPr lang="en-US" sz="1200" u="none" strike="noStrike">
                          <a:effectLst/>
                        </a:rPr>
                        <a:t>10</a:t>
                      </a:r>
                      <a:endParaRPr lang="en-US" sz="1200" b="1" i="0" u="none" strike="noStrike">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l" fontAlgn="b"/>
                      <a:r>
                        <a:rPr lang="en-US" sz="1200" u="none" strike="noStrike" dirty="0">
                          <a:effectLst/>
                        </a:rPr>
                        <a:t>DINAS </a:t>
                      </a:r>
                      <a:r>
                        <a:rPr lang="en-US" sz="1200" u="none" strike="noStrike" dirty="0" smtClean="0">
                          <a:effectLst/>
                        </a:rPr>
                        <a:t>PENDIDIKAN III </a:t>
                      </a:r>
                      <a:r>
                        <a:rPr lang="en-US" sz="1200" u="none" strike="noStrike" dirty="0">
                          <a:effectLst/>
                        </a:rPr>
                        <a:t>GEL 2</a:t>
                      </a:r>
                      <a:endParaRPr lang="en-US" sz="1200" b="1" i="0" u="none" strike="noStrike" dirty="0">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r" fontAlgn="b"/>
                      <a:r>
                        <a:rPr lang="en-US" sz="1200" u="none" strike="noStrike" dirty="0" smtClean="0">
                          <a:solidFill>
                            <a:schemeClr val="bg1"/>
                          </a:solidFill>
                          <a:effectLst/>
                        </a:rPr>
                        <a:t>262.892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84.595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41.990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33.761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effectLst/>
                        </a:rPr>
                        <a:t> </a:t>
                      </a:r>
                      <a:r>
                        <a:rPr lang="en-US" sz="1200" u="none" strike="noStrike" dirty="0">
                          <a:effectLst/>
                        </a:rPr>
                        <a:t>109.367.100.000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50.238.000.000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33.059.500.000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28.415.500.000 </a:t>
                      </a:r>
                      <a:endParaRPr lang="en-US" sz="1200" b="0" i="0" u="none" strike="noStrike" dirty="0">
                        <a:solidFill>
                          <a:srgbClr val="000000"/>
                        </a:solidFill>
                        <a:effectLst/>
                        <a:latin typeface="Calibri" panose="020F0502020204030204" pitchFamily="34" charset="0"/>
                      </a:endParaRPr>
                    </a:p>
                  </a:txBody>
                  <a:tcPr marL="4028" marR="4028" marT="4028" marB="0" anchor="ctr"/>
                </a:tc>
                <a:extLst>
                  <a:ext uri="{0D108BD9-81ED-4DB2-BD59-A6C34878D82A}">
                    <a16:rowId xmlns:a16="http://schemas.microsoft.com/office/drawing/2014/main" val="10011"/>
                  </a:ext>
                </a:extLst>
              </a:tr>
              <a:tr h="227709">
                <a:tc>
                  <a:txBody>
                    <a:bodyPr/>
                    <a:lstStyle/>
                    <a:p>
                      <a:pPr algn="ctr" fontAlgn="b"/>
                      <a:r>
                        <a:rPr lang="en-US" sz="1200" u="none" strike="noStrike">
                          <a:effectLst/>
                        </a:rPr>
                        <a:t>11</a:t>
                      </a:r>
                      <a:endParaRPr lang="en-US" sz="1200" b="1" i="0" u="none" strike="noStrike">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l" fontAlgn="b"/>
                      <a:r>
                        <a:rPr lang="en-US" sz="1200" u="none" strike="noStrike" dirty="0" smtClean="0">
                          <a:effectLst/>
                        </a:rPr>
                        <a:t>PENDIDIKAN KHUSUS (SLB)</a:t>
                      </a:r>
                      <a:endParaRPr lang="en-US" sz="1200" b="1" i="0" u="none" strike="noStrike" dirty="0">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r" fontAlgn="b"/>
                      <a:r>
                        <a:rPr lang="en-US" sz="1200" u="none" strike="noStrike" dirty="0" smtClean="0">
                          <a:solidFill>
                            <a:schemeClr val="bg1"/>
                          </a:solidFill>
                          <a:effectLst/>
                        </a:rPr>
                        <a:t>965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 </a:t>
                      </a:r>
                      <a:r>
                        <a:rPr lang="en-US" sz="1200" u="none" strike="noStrike" dirty="0">
                          <a:solidFill>
                            <a:schemeClr val="bg1"/>
                          </a:solidFill>
                          <a:effectLst/>
                        </a:rPr>
                        <a:t>1.877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451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 -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effectLst/>
                        </a:rPr>
                        <a:t>408.600.000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1.170.000.000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363.000.000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 </a:t>
                      </a:r>
                      <a:endParaRPr lang="en-US" sz="1200" b="0" i="0" u="none" strike="noStrike" dirty="0">
                        <a:solidFill>
                          <a:srgbClr val="000000"/>
                        </a:solidFill>
                        <a:effectLst/>
                        <a:latin typeface="Calibri" panose="020F0502020204030204" pitchFamily="34" charset="0"/>
                      </a:endParaRPr>
                    </a:p>
                  </a:txBody>
                  <a:tcPr marL="4028" marR="4028" marT="4028" marB="0" anchor="ctr"/>
                </a:tc>
                <a:extLst>
                  <a:ext uri="{0D108BD9-81ED-4DB2-BD59-A6C34878D82A}">
                    <a16:rowId xmlns:a16="http://schemas.microsoft.com/office/drawing/2014/main" val="10012"/>
                  </a:ext>
                </a:extLst>
              </a:tr>
              <a:tr h="227709">
                <a:tc>
                  <a:txBody>
                    <a:bodyPr/>
                    <a:lstStyle/>
                    <a:p>
                      <a:pPr algn="ctr" fontAlgn="b"/>
                      <a:r>
                        <a:rPr lang="en-US" sz="1200" u="none" strike="noStrike">
                          <a:effectLst/>
                        </a:rPr>
                        <a:t>12</a:t>
                      </a:r>
                      <a:endParaRPr lang="en-US" sz="1200" b="1" i="0" u="none" strike="noStrike">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l" fontAlgn="b"/>
                      <a:r>
                        <a:rPr lang="en-US" sz="1200" b="0" i="0" u="none" strike="noStrike" dirty="0" smtClean="0">
                          <a:solidFill>
                            <a:schemeClr val="dk1"/>
                          </a:solidFill>
                          <a:effectLst/>
                          <a:latin typeface="+mn-lt"/>
                        </a:rPr>
                        <a:t>KESETARAAN </a:t>
                      </a:r>
                      <a:endParaRPr lang="en-US" sz="1200" b="1" i="0" u="none" strike="noStrike" dirty="0">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r" fontAlgn="b"/>
                      <a:r>
                        <a:rPr lang="en-US" sz="1200" u="none" strike="noStrike" dirty="0" smtClean="0">
                          <a:solidFill>
                            <a:schemeClr val="bg1"/>
                          </a:solidFill>
                          <a:effectLst/>
                        </a:rPr>
                        <a:t> </a:t>
                      </a:r>
                      <a:r>
                        <a:rPr lang="en-US" sz="1200" u="none" strike="noStrike" dirty="0">
                          <a:solidFill>
                            <a:schemeClr val="bg1"/>
                          </a:solidFill>
                          <a:effectLst/>
                        </a:rPr>
                        <a:t>2.440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 </a:t>
                      </a:r>
                      <a:r>
                        <a:rPr lang="en-US" sz="1200" u="none" strike="noStrike" dirty="0">
                          <a:solidFill>
                            <a:schemeClr val="bg1"/>
                          </a:solidFill>
                          <a:effectLst/>
                        </a:rPr>
                        <a:t>6.514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1.117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 -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effectLst/>
                        </a:rPr>
                        <a:t>883.800.000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3.522.750.000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795.500.000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 </a:t>
                      </a:r>
                      <a:endParaRPr lang="en-US" sz="1200" b="0" i="0" u="none" strike="noStrike" dirty="0">
                        <a:solidFill>
                          <a:srgbClr val="000000"/>
                        </a:solidFill>
                        <a:effectLst/>
                        <a:latin typeface="Calibri" panose="020F0502020204030204" pitchFamily="34" charset="0"/>
                      </a:endParaRPr>
                    </a:p>
                  </a:txBody>
                  <a:tcPr marL="4028" marR="4028" marT="4028" marB="0" anchor="ctr"/>
                </a:tc>
                <a:extLst>
                  <a:ext uri="{0D108BD9-81ED-4DB2-BD59-A6C34878D82A}">
                    <a16:rowId xmlns:a16="http://schemas.microsoft.com/office/drawing/2014/main" val="10013"/>
                  </a:ext>
                </a:extLst>
              </a:tr>
              <a:tr h="227709">
                <a:tc>
                  <a:txBody>
                    <a:bodyPr/>
                    <a:lstStyle/>
                    <a:p>
                      <a:pPr algn="ctr" fontAlgn="b"/>
                      <a:r>
                        <a:rPr lang="en-US" sz="1200" u="none" strike="noStrike">
                          <a:effectLst/>
                        </a:rPr>
                        <a:t>13</a:t>
                      </a:r>
                      <a:endParaRPr lang="en-US" sz="1200" b="1" i="0" u="none" strike="noStrike">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l" fontAlgn="b"/>
                      <a:r>
                        <a:rPr lang="en-US" sz="1200" u="none" strike="noStrike" dirty="0">
                          <a:effectLst/>
                        </a:rPr>
                        <a:t>DTKS </a:t>
                      </a:r>
                      <a:r>
                        <a:rPr lang="en-US" sz="1200" u="none" strike="noStrike" dirty="0" smtClean="0">
                          <a:effectLst/>
                        </a:rPr>
                        <a:t>KOHORT</a:t>
                      </a:r>
                      <a:r>
                        <a:rPr lang="en-US" sz="1200" u="none" strike="noStrike" baseline="0" dirty="0" smtClean="0">
                          <a:effectLst/>
                        </a:rPr>
                        <a:t> </a:t>
                      </a:r>
                      <a:r>
                        <a:rPr lang="en-US" sz="1200" u="none" strike="noStrike" dirty="0" smtClean="0">
                          <a:effectLst/>
                        </a:rPr>
                        <a:t>2019</a:t>
                      </a:r>
                      <a:endParaRPr lang="en-US" sz="1200" b="1" i="0" u="none" strike="noStrike" dirty="0">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r" fontAlgn="b"/>
                      <a:r>
                        <a:rPr lang="en-US" sz="1200" u="none" strike="noStrike" dirty="0" smtClean="0">
                          <a:solidFill>
                            <a:schemeClr val="bg1"/>
                          </a:solidFill>
                          <a:effectLst/>
                        </a:rPr>
                        <a:t>679.018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318.944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16.525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71.993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effectLst/>
                        </a:rPr>
                        <a:t> </a:t>
                      </a:r>
                      <a:r>
                        <a:rPr lang="en-US" sz="1200" u="none" strike="noStrike" dirty="0">
                          <a:effectLst/>
                        </a:rPr>
                        <a:t>305.488.800.000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218.581.500.000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16.499.000.000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64.267.500.000 </a:t>
                      </a:r>
                      <a:endParaRPr lang="en-US" sz="1200" b="0" i="0" u="none" strike="noStrike" dirty="0">
                        <a:solidFill>
                          <a:srgbClr val="000000"/>
                        </a:solidFill>
                        <a:effectLst/>
                        <a:latin typeface="Calibri" panose="020F0502020204030204" pitchFamily="34" charset="0"/>
                      </a:endParaRPr>
                    </a:p>
                  </a:txBody>
                  <a:tcPr marL="4028" marR="4028" marT="4028" marB="0" anchor="ctr"/>
                </a:tc>
                <a:extLst>
                  <a:ext uri="{0D108BD9-81ED-4DB2-BD59-A6C34878D82A}">
                    <a16:rowId xmlns:a16="http://schemas.microsoft.com/office/drawing/2014/main" val="10014"/>
                  </a:ext>
                </a:extLst>
              </a:tr>
              <a:tr h="227709">
                <a:tc>
                  <a:txBody>
                    <a:bodyPr/>
                    <a:lstStyle/>
                    <a:p>
                      <a:pPr algn="ctr" fontAlgn="b"/>
                      <a:r>
                        <a:rPr lang="en-US" sz="1200" u="none" strike="noStrike">
                          <a:effectLst/>
                        </a:rPr>
                        <a:t>14</a:t>
                      </a:r>
                      <a:endParaRPr lang="en-US" sz="1200" b="1" i="0" u="none" strike="noStrike">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l" fontAlgn="b"/>
                      <a:r>
                        <a:rPr lang="en-US" sz="1200" u="none" strike="noStrike" dirty="0">
                          <a:effectLst/>
                        </a:rPr>
                        <a:t>DTKS 2020 PDDETAIL 6 NOV (</a:t>
                      </a:r>
                      <a:r>
                        <a:rPr lang="en-US" sz="1200" u="none" strike="noStrike" dirty="0" smtClean="0">
                          <a:effectLst/>
                        </a:rPr>
                        <a:t>REGULER)</a:t>
                      </a:r>
                      <a:endParaRPr lang="en-US" sz="1200" b="1" i="0" u="none" strike="noStrike" dirty="0">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r" fontAlgn="b"/>
                      <a:r>
                        <a:rPr lang="en-US" sz="1200" u="none" strike="noStrike" dirty="0" smtClean="0">
                          <a:solidFill>
                            <a:schemeClr val="bg1"/>
                          </a:solidFill>
                          <a:effectLst/>
                        </a:rPr>
                        <a:t>173.171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115.338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30.667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38.690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effectLst/>
                        </a:rPr>
                        <a:t> </a:t>
                      </a:r>
                      <a:r>
                        <a:rPr lang="en-US" sz="1200" u="none" strike="noStrike" dirty="0">
                          <a:effectLst/>
                        </a:rPr>
                        <a:t>77.646.600.000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59.094.375.000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26.969.000.000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19.345.000.000 </a:t>
                      </a:r>
                      <a:endParaRPr lang="en-US" sz="1200" b="0" i="0" u="none" strike="noStrike" dirty="0">
                        <a:solidFill>
                          <a:srgbClr val="000000"/>
                        </a:solidFill>
                        <a:effectLst/>
                        <a:latin typeface="Calibri" panose="020F0502020204030204" pitchFamily="34" charset="0"/>
                      </a:endParaRPr>
                    </a:p>
                  </a:txBody>
                  <a:tcPr marL="4028" marR="4028" marT="4028" marB="0" anchor="ctr"/>
                </a:tc>
                <a:extLst>
                  <a:ext uri="{0D108BD9-81ED-4DB2-BD59-A6C34878D82A}">
                    <a16:rowId xmlns:a16="http://schemas.microsoft.com/office/drawing/2014/main" val="10015"/>
                  </a:ext>
                </a:extLst>
              </a:tr>
              <a:tr h="227709">
                <a:tc>
                  <a:txBody>
                    <a:bodyPr/>
                    <a:lstStyle/>
                    <a:p>
                      <a:pPr algn="ctr" fontAlgn="b"/>
                      <a:r>
                        <a:rPr lang="en-US" sz="1200" u="none" strike="noStrike">
                          <a:effectLst/>
                        </a:rPr>
                        <a:t>15</a:t>
                      </a:r>
                      <a:endParaRPr lang="en-US" sz="1200" b="1" i="0" u="none" strike="noStrike">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l" fontAlgn="b"/>
                      <a:r>
                        <a:rPr lang="en-US" sz="1200" u="none" strike="noStrike" dirty="0">
                          <a:effectLst/>
                        </a:rPr>
                        <a:t>DTKS 2020 PDDETAIL 6 NOV </a:t>
                      </a:r>
                      <a:r>
                        <a:rPr lang="en-US" sz="1200" u="none" strike="noStrike" dirty="0" smtClean="0">
                          <a:effectLst/>
                        </a:rPr>
                        <a:t>(</a:t>
                      </a:r>
                      <a:r>
                        <a:rPr lang="en-US" sz="1200" b="0" i="0" u="none" strike="noStrike" dirty="0" smtClean="0">
                          <a:solidFill>
                            <a:schemeClr val="dk1"/>
                          </a:solidFill>
                          <a:effectLst/>
                          <a:latin typeface="+mn-lt"/>
                        </a:rPr>
                        <a:t>KESETARAAN </a:t>
                      </a:r>
                      <a:r>
                        <a:rPr lang="en-US" sz="1200" u="none" strike="noStrike" dirty="0" smtClean="0">
                          <a:effectLst/>
                        </a:rPr>
                        <a:t>)</a:t>
                      </a:r>
                      <a:endParaRPr lang="en-US" sz="1200" b="1" i="0" u="none" strike="noStrike" dirty="0">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r" fontAlgn="b"/>
                      <a:r>
                        <a:rPr lang="en-US" sz="1200" u="none" strike="noStrike" dirty="0" smtClean="0">
                          <a:solidFill>
                            <a:schemeClr val="bg1"/>
                          </a:solidFill>
                          <a:effectLst/>
                        </a:rPr>
                        <a:t> </a:t>
                      </a:r>
                      <a:r>
                        <a:rPr lang="en-US" sz="1200" u="none" strike="noStrike" dirty="0">
                          <a:solidFill>
                            <a:schemeClr val="bg1"/>
                          </a:solidFill>
                          <a:effectLst/>
                        </a:rPr>
                        <a:t>3.165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 -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 -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 -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effectLst/>
                        </a:rPr>
                        <a:t> </a:t>
                      </a:r>
                      <a:r>
                        <a:rPr lang="en-US" sz="1200" u="none" strike="noStrike" dirty="0">
                          <a:effectLst/>
                        </a:rPr>
                        <a:t>1.177.650.000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 </a:t>
                      </a:r>
                      <a:endParaRPr lang="en-US" sz="1200" b="0" i="0" u="none" strike="noStrike" dirty="0">
                        <a:solidFill>
                          <a:srgbClr val="000000"/>
                        </a:solidFill>
                        <a:effectLst/>
                        <a:latin typeface="Calibri" panose="020F0502020204030204" pitchFamily="34" charset="0"/>
                      </a:endParaRPr>
                    </a:p>
                  </a:txBody>
                  <a:tcPr marL="4028" marR="4028" marT="4028" marB="0" anchor="ctr"/>
                </a:tc>
                <a:extLst>
                  <a:ext uri="{0D108BD9-81ED-4DB2-BD59-A6C34878D82A}">
                    <a16:rowId xmlns:a16="http://schemas.microsoft.com/office/drawing/2014/main" val="10016"/>
                  </a:ext>
                </a:extLst>
              </a:tr>
              <a:tr h="227709">
                <a:tc>
                  <a:txBody>
                    <a:bodyPr/>
                    <a:lstStyle/>
                    <a:p>
                      <a:pPr algn="ctr" fontAlgn="b"/>
                      <a:r>
                        <a:rPr lang="en-US" sz="1200" u="none" strike="noStrike">
                          <a:effectLst/>
                        </a:rPr>
                        <a:t>16</a:t>
                      </a:r>
                      <a:endParaRPr lang="en-US" sz="1200" b="1" i="0" u="none" strike="noStrike">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l" fontAlgn="b"/>
                      <a:r>
                        <a:rPr lang="en-US" sz="1200" u="none" strike="noStrike" dirty="0">
                          <a:effectLst/>
                        </a:rPr>
                        <a:t>DINAS </a:t>
                      </a:r>
                      <a:r>
                        <a:rPr lang="en-US" sz="1200" u="none" strike="noStrike" dirty="0" smtClean="0">
                          <a:effectLst/>
                        </a:rPr>
                        <a:t>PENDIDIKAN IV </a:t>
                      </a:r>
                      <a:r>
                        <a:rPr lang="en-US" sz="1200" u="none" strike="noStrike" dirty="0">
                          <a:effectLst/>
                        </a:rPr>
                        <a:t>GEL 3</a:t>
                      </a:r>
                      <a:endParaRPr lang="en-US" sz="1200" b="1" i="0" u="none" strike="noStrike" dirty="0">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r" fontAlgn="b"/>
                      <a:r>
                        <a:rPr lang="en-US" sz="1200" u="none" strike="noStrike" dirty="0" smtClean="0">
                          <a:solidFill>
                            <a:schemeClr val="bg1"/>
                          </a:solidFill>
                          <a:effectLst/>
                        </a:rPr>
                        <a:t> </a:t>
                      </a:r>
                      <a:r>
                        <a:rPr lang="en-US" sz="1200" u="none" strike="noStrike" dirty="0">
                          <a:solidFill>
                            <a:schemeClr val="bg1"/>
                          </a:solidFill>
                          <a:effectLst/>
                        </a:rPr>
                        <a:t>61.568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 -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 -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1.822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effectLst/>
                        </a:rPr>
                        <a:t> </a:t>
                      </a:r>
                      <a:r>
                        <a:rPr lang="en-US" sz="1200" u="none" strike="noStrike" dirty="0">
                          <a:effectLst/>
                        </a:rPr>
                        <a:t>25.141.275.000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911.000.000 </a:t>
                      </a:r>
                      <a:endParaRPr lang="en-US" sz="1200" b="0" i="0" u="none" strike="noStrike" dirty="0">
                        <a:solidFill>
                          <a:srgbClr val="000000"/>
                        </a:solidFill>
                        <a:effectLst/>
                        <a:latin typeface="Calibri" panose="020F0502020204030204" pitchFamily="34" charset="0"/>
                      </a:endParaRPr>
                    </a:p>
                  </a:txBody>
                  <a:tcPr marL="4028" marR="4028" marT="4028" marB="0" anchor="ctr"/>
                </a:tc>
                <a:extLst>
                  <a:ext uri="{0D108BD9-81ED-4DB2-BD59-A6C34878D82A}">
                    <a16:rowId xmlns:a16="http://schemas.microsoft.com/office/drawing/2014/main" val="10017"/>
                  </a:ext>
                </a:extLst>
              </a:tr>
              <a:tr h="227709">
                <a:tc>
                  <a:txBody>
                    <a:bodyPr/>
                    <a:lstStyle/>
                    <a:p>
                      <a:pPr algn="ctr" fontAlgn="b"/>
                      <a:r>
                        <a:rPr lang="en-US" sz="1200" u="none" strike="noStrike">
                          <a:effectLst/>
                        </a:rPr>
                        <a:t>17</a:t>
                      </a:r>
                      <a:endParaRPr lang="en-US" sz="1200" b="1" i="0" u="none" strike="noStrike">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l" fontAlgn="b"/>
                      <a:r>
                        <a:rPr lang="en-US" sz="1200" u="none" strike="noStrike" dirty="0">
                          <a:effectLst/>
                        </a:rPr>
                        <a:t>YATIM/PIATU</a:t>
                      </a:r>
                      <a:endParaRPr lang="en-US" sz="1200" b="1" i="0" u="none" strike="noStrike" dirty="0">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r" fontAlgn="b"/>
                      <a:r>
                        <a:rPr lang="en-US" sz="1200" u="none" strike="noStrike" dirty="0" smtClean="0">
                          <a:solidFill>
                            <a:schemeClr val="bg1"/>
                          </a:solidFill>
                          <a:effectLst/>
                        </a:rPr>
                        <a:t> -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 -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 -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5.295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effectLst/>
                        </a:rPr>
                        <a:t> -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a:t>
                      </a:r>
                      <a:r>
                        <a:rPr lang="en-US" sz="1200" u="none" strike="noStrike" dirty="0">
                          <a:effectLst/>
                        </a:rPr>
                        <a:t>2.647.500.000 </a:t>
                      </a:r>
                      <a:endParaRPr lang="en-US" sz="1200" b="0" i="0" u="none" strike="noStrike" dirty="0">
                        <a:solidFill>
                          <a:srgbClr val="000000"/>
                        </a:solidFill>
                        <a:effectLst/>
                        <a:latin typeface="Calibri" panose="020F0502020204030204" pitchFamily="34" charset="0"/>
                      </a:endParaRPr>
                    </a:p>
                  </a:txBody>
                  <a:tcPr marL="4028" marR="4028" marT="4028" marB="0" anchor="ctr"/>
                </a:tc>
                <a:extLst>
                  <a:ext uri="{0D108BD9-81ED-4DB2-BD59-A6C34878D82A}">
                    <a16:rowId xmlns:a16="http://schemas.microsoft.com/office/drawing/2014/main" val="10018"/>
                  </a:ext>
                </a:extLst>
              </a:tr>
              <a:tr h="227709">
                <a:tc>
                  <a:txBody>
                    <a:bodyPr/>
                    <a:lstStyle/>
                    <a:p>
                      <a:pPr algn="ctr" fontAlgn="b"/>
                      <a:r>
                        <a:rPr lang="en-US" sz="1200" u="none" strike="noStrike">
                          <a:effectLst/>
                        </a:rPr>
                        <a:t>18</a:t>
                      </a:r>
                      <a:endParaRPr lang="en-US" sz="1200" b="1" i="0" u="none" strike="noStrike">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l" fontAlgn="b"/>
                      <a:r>
                        <a:rPr lang="en-US" sz="1200" u="none" strike="noStrike" dirty="0" smtClean="0">
                          <a:effectLst/>
                        </a:rPr>
                        <a:t>DTKS</a:t>
                      </a:r>
                      <a:endParaRPr lang="en-US" sz="1200" b="1" i="0" u="none" strike="noStrike" dirty="0">
                        <a:solidFill>
                          <a:srgbClr val="000000"/>
                        </a:solidFill>
                        <a:effectLst/>
                        <a:latin typeface="Calibri" panose="020F0502020204030204" pitchFamily="34" charset="0"/>
                      </a:endParaRPr>
                    </a:p>
                  </a:txBody>
                  <a:tcPr marL="4028" marR="4028" marT="4028" marB="0" anchor="ctr">
                    <a:solidFill>
                      <a:schemeClr val="bg2"/>
                    </a:solidFill>
                  </a:tcPr>
                </a:tc>
                <a:tc>
                  <a:txBody>
                    <a:bodyPr/>
                    <a:lstStyle/>
                    <a:p>
                      <a:pPr algn="r" fontAlgn="b"/>
                      <a:r>
                        <a:rPr lang="en-US" sz="1200" u="none" strike="noStrike" dirty="0" smtClean="0">
                          <a:solidFill>
                            <a:schemeClr val="bg1"/>
                          </a:solidFill>
                          <a:effectLst/>
                        </a:rPr>
                        <a:t> -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 -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868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solidFill>
                            <a:schemeClr val="bg1"/>
                          </a:solidFill>
                          <a:effectLst/>
                        </a:rPr>
                        <a:t>998 </a:t>
                      </a:r>
                      <a:endParaRPr lang="en-US" sz="1200" b="0"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r" fontAlgn="b"/>
                      <a:r>
                        <a:rPr lang="en-US" sz="1200" u="none" strike="noStrike" dirty="0" smtClean="0">
                          <a:effectLst/>
                        </a:rPr>
                        <a:t> -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 -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434.000.000 </a:t>
                      </a:r>
                      <a:endParaRPr lang="en-US" sz="1200" b="0" i="0" u="none" strike="noStrike" dirty="0">
                        <a:solidFill>
                          <a:srgbClr val="000000"/>
                        </a:solidFill>
                        <a:effectLst/>
                        <a:latin typeface="Calibri" panose="020F0502020204030204" pitchFamily="34" charset="0"/>
                      </a:endParaRPr>
                    </a:p>
                  </a:txBody>
                  <a:tcPr marL="4028" marR="4028" marT="4028" marB="0" anchor="ctr"/>
                </a:tc>
                <a:tc>
                  <a:txBody>
                    <a:bodyPr/>
                    <a:lstStyle/>
                    <a:p>
                      <a:pPr algn="r" fontAlgn="b"/>
                      <a:r>
                        <a:rPr lang="en-US" sz="1200" u="none" strike="noStrike" dirty="0" smtClean="0">
                          <a:effectLst/>
                        </a:rPr>
                        <a:t>998.000.000 </a:t>
                      </a:r>
                      <a:endParaRPr lang="en-US" sz="1200" b="0" i="0" u="none" strike="noStrike" dirty="0">
                        <a:solidFill>
                          <a:srgbClr val="000000"/>
                        </a:solidFill>
                        <a:effectLst/>
                        <a:latin typeface="Calibri" panose="020F0502020204030204" pitchFamily="34" charset="0"/>
                      </a:endParaRPr>
                    </a:p>
                  </a:txBody>
                  <a:tcPr marL="4028" marR="4028" marT="4028" marB="0" anchor="ctr"/>
                </a:tc>
                <a:extLst>
                  <a:ext uri="{0D108BD9-81ED-4DB2-BD59-A6C34878D82A}">
                    <a16:rowId xmlns:a16="http://schemas.microsoft.com/office/drawing/2014/main" val="10019"/>
                  </a:ext>
                </a:extLst>
              </a:tr>
              <a:tr h="358886">
                <a:tc gridSpan="2">
                  <a:txBody>
                    <a:bodyPr/>
                    <a:lstStyle/>
                    <a:p>
                      <a:pPr algn="ctr" fontAlgn="ctr"/>
                      <a:r>
                        <a:rPr lang="en-US" sz="1200" b="1" u="none" strike="noStrike" dirty="0">
                          <a:effectLst/>
                        </a:rPr>
                        <a:t>TOTAL</a:t>
                      </a:r>
                      <a:endParaRPr lang="en-US" sz="1200" b="1" i="0" u="none" strike="noStrike" dirty="0">
                        <a:solidFill>
                          <a:srgbClr val="000000"/>
                        </a:solidFill>
                        <a:effectLst/>
                        <a:latin typeface="Calibri" panose="020F0502020204030204" pitchFamily="34" charset="0"/>
                      </a:endParaRPr>
                    </a:p>
                  </a:txBody>
                  <a:tcPr marL="4028" marR="4028" marT="4028" marB="0" anchor="ctr">
                    <a:solidFill>
                      <a:schemeClr val="bg2"/>
                    </a:solidFill>
                  </a:tcPr>
                </a:tc>
                <a:tc hMerge="1">
                  <a:txBody>
                    <a:bodyPr/>
                    <a:lstStyle/>
                    <a:p>
                      <a:endParaRPr lang="en-US"/>
                    </a:p>
                  </a:txBody>
                  <a:tcPr/>
                </a:tc>
                <a:tc>
                  <a:txBody>
                    <a:bodyPr/>
                    <a:lstStyle/>
                    <a:p>
                      <a:pPr algn="l" fontAlgn="b"/>
                      <a:r>
                        <a:rPr lang="en-US" sz="1200" b="1" u="none" strike="noStrike" dirty="0" smtClean="0">
                          <a:solidFill>
                            <a:schemeClr val="bg1"/>
                          </a:solidFill>
                          <a:effectLst/>
                        </a:rPr>
                        <a:t> </a:t>
                      </a:r>
                      <a:r>
                        <a:rPr lang="en-US" sz="1200" b="1" u="none" strike="noStrike" dirty="0">
                          <a:solidFill>
                            <a:schemeClr val="bg1"/>
                          </a:solidFill>
                          <a:effectLst/>
                        </a:rPr>
                        <a:t>10.434.330 </a:t>
                      </a:r>
                      <a:endParaRPr lang="en-US" sz="1200" b="1"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l" fontAlgn="b"/>
                      <a:r>
                        <a:rPr lang="en-US" sz="1200" b="1" u="none" strike="noStrike" dirty="0" smtClean="0">
                          <a:solidFill>
                            <a:schemeClr val="bg1"/>
                          </a:solidFill>
                          <a:effectLst/>
                        </a:rPr>
                        <a:t> </a:t>
                      </a:r>
                      <a:r>
                        <a:rPr lang="en-US" sz="1200" b="1" u="none" strike="noStrike" dirty="0">
                          <a:solidFill>
                            <a:schemeClr val="bg1"/>
                          </a:solidFill>
                          <a:effectLst/>
                        </a:rPr>
                        <a:t>4.411.680 </a:t>
                      </a:r>
                      <a:endParaRPr lang="en-US" sz="1200" b="1"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l" fontAlgn="b"/>
                      <a:r>
                        <a:rPr lang="en-US" sz="1200" b="1" u="none" strike="noStrike" dirty="0" smtClean="0">
                          <a:solidFill>
                            <a:schemeClr val="bg1"/>
                          </a:solidFill>
                          <a:effectLst/>
                        </a:rPr>
                        <a:t> </a:t>
                      </a:r>
                      <a:r>
                        <a:rPr lang="en-US" sz="1200" b="1" u="none" strike="noStrike" dirty="0">
                          <a:solidFill>
                            <a:schemeClr val="bg1"/>
                          </a:solidFill>
                          <a:effectLst/>
                        </a:rPr>
                        <a:t>1.412.212 </a:t>
                      </a:r>
                      <a:endParaRPr lang="en-US" sz="1200" b="1"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l" fontAlgn="b"/>
                      <a:r>
                        <a:rPr lang="en-US" sz="1200" b="1" u="none" strike="noStrike" dirty="0" smtClean="0">
                          <a:solidFill>
                            <a:schemeClr val="bg1"/>
                          </a:solidFill>
                          <a:effectLst/>
                        </a:rPr>
                        <a:t> </a:t>
                      </a:r>
                      <a:r>
                        <a:rPr lang="en-US" sz="1200" b="1" u="none" strike="noStrike" dirty="0" smtClean="0">
                          <a:solidFill>
                            <a:schemeClr val="bg1"/>
                          </a:solidFill>
                          <a:effectLst/>
                        </a:rPr>
                        <a:t>1.834.669 </a:t>
                      </a:r>
                      <a:endParaRPr lang="en-US" sz="1200" b="1" i="0" u="none" strike="noStrike" dirty="0">
                        <a:solidFill>
                          <a:schemeClr val="bg1"/>
                        </a:solidFill>
                        <a:effectLst/>
                        <a:latin typeface="Calibri" panose="020F0502020204030204" pitchFamily="34" charset="0"/>
                      </a:endParaRPr>
                    </a:p>
                  </a:txBody>
                  <a:tcPr marL="4028" marR="4028" marT="4028" marB="0" anchor="ctr">
                    <a:solidFill>
                      <a:schemeClr val="tx1">
                        <a:lumMod val="65000"/>
                        <a:lumOff val="35000"/>
                      </a:schemeClr>
                    </a:solidFill>
                  </a:tcPr>
                </a:tc>
                <a:tc>
                  <a:txBody>
                    <a:bodyPr/>
                    <a:lstStyle/>
                    <a:p>
                      <a:pPr algn="l" fontAlgn="b"/>
                      <a:r>
                        <a:rPr lang="en-US" sz="1200" b="1" u="none" strike="noStrike" dirty="0" smtClean="0">
                          <a:effectLst/>
                        </a:rPr>
                        <a:t> </a:t>
                      </a:r>
                      <a:r>
                        <a:rPr lang="en-US" sz="1200" b="1" u="none" strike="noStrike" dirty="0">
                          <a:effectLst/>
                        </a:rPr>
                        <a:t>4.212.276.300.000 </a:t>
                      </a:r>
                      <a:endParaRPr lang="en-US" sz="1200" b="1" i="0" u="none" strike="noStrike" dirty="0">
                        <a:solidFill>
                          <a:srgbClr val="000000"/>
                        </a:solidFill>
                        <a:effectLst/>
                        <a:latin typeface="Calibri" panose="020F0502020204030204" pitchFamily="34" charset="0"/>
                      </a:endParaRPr>
                    </a:p>
                  </a:txBody>
                  <a:tcPr marL="4028" marR="4028" marT="4028" marB="0" anchor="ctr"/>
                </a:tc>
                <a:tc>
                  <a:txBody>
                    <a:bodyPr/>
                    <a:lstStyle/>
                    <a:p>
                      <a:pPr algn="l" fontAlgn="b"/>
                      <a:r>
                        <a:rPr lang="en-US" sz="1200" b="1" u="none" strike="noStrike" dirty="0" smtClean="0">
                          <a:effectLst/>
                        </a:rPr>
                        <a:t> </a:t>
                      </a:r>
                      <a:r>
                        <a:rPr lang="en-US" sz="1200" b="1" u="none" strike="noStrike" dirty="0">
                          <a:effectLst/>
                        </a:rPr>
                        <a:t>2.711.107.500.000 </a:t>
                      </a:r>
                      <a:endParaRPr lang="en-US" sz="1200" b="1" i="0" u="none" strike="noStrike" dirty="0">
                        <a:solidFill>
                          <a:srgbClr val="000000"/>
                        </a:solidFill>
                        <a:effectLst/>
                        <a:latin typeface="Calibri" panose="020F0502020204030204" pitchFamily="34" charset="0"/>
                      </a:endParaRPr>
                    </a:p>
                  </a:txBody>
                  <a:tcPr marL="4028" marR="4028" marT="4028" marB="0" anchor="ctr"/>
                </a:tc>
                <a:tc>
                  <a:txBody>
                    <a:bodyPr/>
                    <a:lstStyle/>
                    <a:p>
                      <a:pPr algn="l" fontAlgn="b"/>
                      <a:r>
                        <a:rPr lang="en-US" sz="1200" b="1" u="none" strike="noStrike" dirty="0" smtClean="0">
                          <a:effectLst/>
                        </a:rPr>
                        <a:t> </a:t>
                      </a:r>
                      <a:r>
                        <a:rPr lang="en-US" sz="1200" b="1" u="none" strike="noStrike" dirty="0">
                          <a:effectLst/>
                        </a:rPr>
                        <a:t>1.181.672.500.000 </a:t>
                      </a:r>
                      <a:endParaRPr lang="en-US" sz="1200" b="1" i="0" u="none" strike="noStrike" dirty="0">
                        <a:solidFill>
                          <a:srgbClr val="000000"/>
                        </a:solidFill>
                        <a:effectLst/>
                        <a:latin typeface="Calibri" panose="020F0502020204030204" pitchFamily="34" charset="0"/>
                      </a:endParaRPr>
                    </a:p>
                  </a:txBody>
                  <a:tcPr marL="4028" marR="4028" marT="4028" marB="0" anchor="ctr"/>
                </a:tc>
                <a:tc>
                  <a:txBody>
                    <a:bodyPr/>
                    <a:lstStyle/>
                    <a:p>
                      <a:pPr algn="l" fontAlgn="b"/>
                      <a:r>
                        <a:rPr lang="en-US" sz="1200" b="1" u="none" strike="noStrike" dirty="0" smtClean="0">
                          <a:effectLst/>
                        </a:rPr>
                        <a:t> </a:t>
                      </a:r>
                      <a:r>
                        <a:rPr lang="en-US" sz="1200" b="1" u="none" strike="noStrike" dirty="0">
                          <a:effectLst/>
                        </a:rPr>
                        <a:t>1.533.915.000.000 </a:t>
                      </a:r>
                      <a:endParaRPr lang="en-US" sz="1200" b="1" i="0" u="none" strike="noStrike" dirty="0">
                        <a:solidFill>
                          <a:srgbClr val="000000"/>
                        </a:solidFill>
                        <a:effectLst/>
                        <a:latin typeface="Calibri" panose="020F0502020204030204" pitchFamily="34" charset="0"/>
                      </a:endParaRPr>
                    </a:p>
                  </a:txBody>
                  <a:tcPr marL="4028" marR="4028" marT="4028" marB="0" anchor="ct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3374605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2393714" y="2888239"/>
            <a:ext cx="7476567" cy="16120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rot="21368949">
            <a:off x="3664643" y="2361343"/>
            <a:ext cx="4929397" cy="71582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latin typeface="Segoe UI" panose="020B0502040204020203" pitchFamily="34" charset="0"/>
              <a:cs typeface="Segoe UI" panose="020B0502040204020203" pitchFamily="34" charset="0"/>
            </a:endParaRPr>
          </a:p>
        </p:txBody>
      </p:sp>
      <p:sp>
        <p:nvSpPr>
          <p:cNvPr id="6" name="Title 1"/>
          <p:cNvSpPr>
            <a:spLocks noGrp="1"/>
          </p:cNvSpPr>
          <p:nvPr>
            <p:ph type="title"/>
          </p:nvPr>
        </p:nvSpPr>
        <p:spPr>
          <a:xfrm>
            <a:off x="2185986" y="3426260"/>
            <a:ext cx="7886700" cy="536023"/>
          </a:xfrm>
        </p:spPr>
        <p:txBody>
          <a:bodyPr>
            <a:noAutofit/>
          </a:bodyPr>
          <a:lstStyle/>
          <a:p>
            <a:pPr algn="ctr"/>
            <a:r>
              <a:rPr lang="en-US" sz="3600">
                <a:solidFill>
                  <a:schemeClr val="accent4">
                    <a:lumMod val="20000"/>
                    <a:lumOff val="80000"/>
                  </a:schemeClr>
                </a:solidFill>
              </a:rPr>
              <a:t>TERIMAKASIH</a:t>
            </a:r>
            <a:endParaRPr lang="id-ID" sz="2100">
              <a:solidFill>
                <a:schemeClr val="accent4">
                  <a:lumMod val="20000"/>
                  <a:lumOff val="80000"/>
                </a:schemeClr>
              </a:solidFill>
            </a:endParaRPr>
          </a:p>
        </p:txBody>
      </p:sp>
      <p:sp>
        <p:nvSpPr>
          <p:cNvPr id="7" name="Rectangle 6"/>
          <p:cNvSpPr/>
          <p:nvPr/>
        </p:nvSpPr>
        <p:spPr>
          <a:xfrm rot="21396684">
            <a:off x="4941358" y="2330129"/>
            <a:ext cx="2375971" cy="769441"/>
          </a:xfrm>
          <a:prstGeom prst="rect">
            <a:avLst/>
          </a:prstGeom>
        </p:spPr>
        <p:txBody>
          <a:bodyPr wrap="none">
            <a:spAutoFit/>
          </a:bodyPr>
          <a:lstStyle/>
          <a:p>
            <a:r>
              <a:rPr lang="en-US" sz="4400" b="1">
                <a:solidFill>
                  <a:srgbClr val="FFFF00"/>
                </a:solidFill>
                <a:latin typeface="Segoe UI Black" panose="020B0A02040204020203" pitchFamily="34" charset="0"/>
                <a:ea typeface="Segoe UI Black" panose="020B0A02040204020203" pitchFamily="34" charset="0"/>
                <a:cs typeface="Segoe UI" panose="020B0502040204020203" pitchFamily="34" charset="0"/>
              </a:rPr>
              <a:t>SELESAI</a:t>
            </a:r>
            <a:endParaRPr lang="id-ID" sz="3600">
              <a:solidFill>
                <a:srgbClr val="FFFF00"/>
              </a:solidFill>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2535205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938362" y="3871041"/>
            <a:ext cx="3105182" cy="2823202"/>
          </a:xfrm>
          <a:prstGeom prst="ellipse">
            <a:avLst/>
          </a:prstGeom>
          <a:solidFill>
            <a:schemeClr val="accent4">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latin typeface="Agency FB" panose="020B0503020202020204" pitchFamily="34" charset="0"/>
              </a:rPr>
              <a:t>PROGRAM INDONESIA PINTAR</a:t>
            </a:r>
            <a:endParaRPr lang="en-US" dirty="0">
              <a:latin typeface="Agency FB" panose="020B0503020202020204" pitchFamily="34" charset="0"/>
            </a:endParaRPr>
          </a:p>
        </p:txBody>
      </p:sp>
      <p:sp>
        <p:nvSpPr>
          <p:cNvPr id="4" name="TextBox 3"/>
          <p:cNvSpPr txBox="1"/>
          <p:nvPr/>
        </p:nvSpPr>
        <p:spPr>
          <a:xfrm>
            <a:off x="292673" y="939997"/>
            <a:ext cx="11309132" cy="1132853"/>
          </a:xfrm>
          <a:prstGeom prst="rect">
            <a:avLst/>
          </a:prstGeom>
          <a:noFill/>
        </p:spPr>
        <p:txBody>
          <a:bodyPr wrap="square" rtlCol="0">
            <a:noAutofit/>
          </a:bodyPr>
          <a:lstStyle/>
          <a:p>
            <a:pPr algn="just"/>
            <a:r>
              <a:rPr lang="en-US" sz="2000" dirty="0" err="1" smtClean="0">
                <a:solidFill>
                  <a:schemeClr val="bg2">
                    <a:lumMod val="25000"/>
                  </a:schemeClr>
                </a:solidFill>
                <a:latin typeface="Segoe UI" panose="020B0502040204020203" pitchFamily="34" charset="0"/>
                <a:cs typeface="Segoe UI" panose="020B0502040204020203" pitchFamily="34" charset="0"/>
              </a:rPr>
              <a:t>selanjutnya</a:t>
            </a:r>
            <a:r>
              <a:rPr lang="en-US" sz="2000" dirty="0" smtClean="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disingkat</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b="1" u="sng" dirty="0">
                <a:solidFill>
                  <a:schemeClr val="bg2">
                    <a:lumMod val="25000"/>
                  </a:schemeClr>
                </a:solidFill>
                <a:latin typeface="Segoe UI" panose="020B0502040204020203" pitchFamily="34" charset="0"/>
                <a:cs typeface="Segoe UI" panose="020B0502040204020203" pitchFamily="34" charset="0"/>
              </a:rPr>
              <a:t>PIP</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adalah</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b="1" dirty="0" err="1">
                <a:solidFill>
                  <a:schemeClr val="bg2">
                    <a:lumMod val="25000"/>
                  </a:schemeClr>
                </a:solidFill>
                <a:latin typeface="Segoe UI" panose="020B0502040204020203" pitchFamily="34" charset="0"/>
                <a:cs typeface="Segoe UI" panose="020B0502040204020203" pitchFamily="34" charset="0"/>
              </a:rPr>
              <a:t>bantuan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berupa</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b="1" dirty="0" err="1">
                <a:solidFill>
                  <a:schemeClr val="bg2">
                    <a:lumMod val="25000"/>
                  </a:schemeClr>
                </a:solidFill>
                <a:latin typeface="Segoe UI" panose="020B0502040204020203" pitchFamily="34" charset="0"/>
                <a:cs typeface="Segoe UI" panose="020B0502040204020203" pitchFamily="34" charset="0"/>
              </a:rPr>
              <a:t>uang</a:t>
            </a:r>
            <a:r>
              <a:rPr lang="en-US" sz="2000" b="1" dirty="0">
                <a:solidFill>
                  <a:schemeClr val="bg2">
                    <a:lumMod val="25000"/>
                  </a:schemeClr>
                </a:solidFill>
                <a:latin typeface="Segoe UI" panose="020B0502040204020203" pitchFamily="34" charset="0"/>
                <a:cs typeface="Segoe UI" panose="020B0502040204020203" pitchFamily="34" charset="0"/>
              </a:rPr>
              <a:t> </a:t>
            </a:r>
            <a:r>
              <a:rPr lang="en-US" sz="2000" b="1" dirty="0" err="1">
                <a:solidFill>
                  <a:schemeClr val="bg2">
                    <a:lumMod val="25000"/>
                  </a:schemeClr>
                </a:solidFill>
                <a:latin typeface="Segoe UI" panose="020B0502040204020203" pitchFamily="34" charset="0"/>
                <a:cs typeface="Segoe UI" panose="020B0502040204020203" pitchFamily="34" charset="0"/>
              </a:rPr>
              <a:t>tunai</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b="1" dirty="0" err="1">
                <a:solidFill>
                  <a:schemeClr val="bg2">
                    <a:lumMod val="25000"/>
                  </a:schemeClr>
                </a:solidFill>
                <a:latin typeface="Segoe UI" panose="020B0502040204020203" pitchFamily="34" charset="0"/>
                <a:cs typeface="Segoe UI" panose="020B0502040204020203" pitchFamily="34" charset="0"/>
              </a:rPr>
              <a:t>perluasan</a:t>
            </a:r>
            <a:r>
              <a:rPr lang="en-US" sz="2000" b="1" dirty="0">
                <a:solidFill>
                  <a:schemeClr val="bg2">
                    <a:lumMod val="25000"/>
                  </a:schemeClr>
                </a:solidFill>
                <a:latin typeface="Segoe UI" panose="020B0502040204020203" pitchFamily="34" charset="0"/>
                <a:cs typeface="Segoe UI" panose="020B0502040204020203" pitchFamily="34" charset="0"/>
              </a:rPr>
              <a:t> </a:t>
            </a:r>
            <a:r>
              <a:rPr lang="en-US" sz="2000" b="1" dirty="0" err="1">
                <a:solidFill>
                  <a:schemeClr val="bg2">
                    <a:lumMod val="25000"/>
                  </a:schemeClr>
                </a:solidFill>
                <a:latin typeface="Segoe UI" panose="020B0502040204020203" pitchFamily="34" charset="0"/>
                <a:cs typeface="Segoe UI" panose="020B0502040204020203" pitchFamily="34" charset="0"/>
              </a:rPr>
              <a:t>akses</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dan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b="1" dirty="0" err="1">
                <a:solidFill>
                  <a:schemeClr val="bg2">
                    <a:lumMod val="25000"/>
                  </a:schemeClr>
                </a:solidFill>
                <a:latin typeface="Segoe UI" panose="020B0502040204020203" pitchFamily="34" charset="0"/>
                <a:cs typeface="Segoe UI" panose="020B0502040204020203" pitchFamily="34" charset="0"/>
              </a:rPr>
              <a:t>kesempatan</a:t>
            </a:r>
            <a:r>
              <a:rPr lang="en-US" sz="2000" b="1" dirty="0">
                <a:solidFill>
                  <a:schemeClr val="bg2">
                    <a:lumMod val="25000"/>
                  </a:schemeClr>
                </a:solidFill>
                <a:latin typeface="Segoe UI" panose="020B0502040204020203" pitchFamily="34" charset="0"/>
                <a:cs typeface="Segoe UI" panose="020B0502040204020203" pitchFamily="34" charset="0"/>
              </a:rPr>
              <a:t> </a:t>
            </a:r>
            <a:r>
              <a:rPr lang="en-US" sz="2000" b="1" dirty="0" err="1">
                <a:solidFill>
                  <a:schemeClr val="bg2">
                    <a:lumMod val="25000"/>
                  </a:schemeClr>
                </a:solidFill>
                <a:latin typeface="Segoe UI" panose="020B0502040204020203" pitchFamily="34" charset="0"/>
                <a:cs typeface="Segoe UI" panose="020B0502040204020203" pitchFamily="34" charset="0"/>
              </a:rPr>
              <a:t>belajar</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dari</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pemerintah</a:t>
            </a:r>
            <a:r>
              <a:rPr lang="en-US" sz="2000" dirty="0">
                <a:solidFill>
                  <a:schemeClr val="bg2">
                    <a:lumMod val="25000"/>
                  </a:schemeClr>
                </a:solidFill>
                <a:latin typeface="Segoe UI" panose="020B0502040204020203" pitchFamily="34" charset="0"/>
                <a:cs typeface="Segoe UI" panose="020B0502040204020203" pitchFamily="34" charset="0"/>
              </a:rPr>
              <a:t> yang </a:t>
            </a:r>
            <a:r>
              <a:rPr lang="en-US" sz="2000" dirty="0" err="1">
                <a:solidFill>
                  <a:schemeClr val="bg2">
                    <a:lumMod val="25000"/>
                  </a:schemeClr>
                </a:solidFill>
                <a:latin typeface="Segoe UI" panose="020B0502040204020203" pitchFamily="34" charset="0"/>
                <a:cs typeface="Segoe UI" panose="020B0502040204020203" pitchFamily="34" charset="0"/>
              </a:rPr>
              <a:t>diberikan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kepada</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peserta</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didik</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dan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mahasiswa</a:t>
            </a:r>
            <a:r>
              <a:rPr lang="en-US" sz="2000" dirty="0">
                <a:solidFill>
                  <a:schemeClr val="bg2">
                    <a:lumMod val="25000"/>
                  </a:schemeClr>
                </a:solidFill>
                <a:latin typeface="Segoe UI" panose="020B0502040204020203" pitchFamily="34" charset="0"/>
                <a:cs typeface="Segoe UI" panose="020B0502040204020203" pitchFamily="34" charset="0"/>
              </a:rPr>
              <a:t> yang </a:t>
            </a:r>
            <a:r>
              <a:rPr lang="en-US" sz="2000" dirty="0" err="1">
                <a:solidFill>
                  <a:schemeClr val="bg2">
                    <a:lumMod val="25000"/>
                  </a:schemeClr>
                </a:solidFill>
                <a:latin typeface="Segoe UI" panose="020B0502040204020203" pitchFamily="34" charset="0"/>
                <a:cs typeface="Segoe UI" panose="020B0502040204020203" pitchFamily="34" charset="0"/>
              </a:rPr>
              <a:t>berasal</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dari</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keluarga</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miskin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atau</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rentan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miskin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untuk</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membiayai</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pendidikan</a:t>
            </a:r>
            <a:r>
              <a:rPr lang="en-US" sz="2000" dirty="0" smtClean="0">
                <a:solidFill>
                  <a:schemeClr val="bg2">
                    <a:lumMod val="25000"/>
                  </a:schemeClr>
                </a:solidFill>
                <a:latin typeface="Segoe UI" panose="020B0502040204020203" pitchFamily="34" charset="0"/>
                <a:cs typeface="Segoe UI" panose="020B0502040204020203" pitchFamily="34" charset="0"/>
              </a:rPr>
              <a:t>.</a:t>
            </a:r>
            <a:endParaRPr lang="en-US" sz="2000" dirty="0">
              <a:solidFill>
                <a:schemeClr val="bg2">
                  <a:lumMod val="25000"/>
                </a:schemeClr>
              </a:solidFill>
              <a:latin typeface="Segoe UI" panose="020B0502040204020203" pitchFamily="34" charset="0"/>
              <a:cs typeface="Segoe UI" panose="020B0502040204020203" pitchFamily="34" charset="0"/>
            </a:endParaRPr>
          </a:p>
        </p:txBody>
      </p:sp>
      <p:sp>
        <p:nvSpPr>
          <p:cNvPr id="6" name="Title 1"/>
          <p:cNvSpPr txBox="1">
            <a:spLocks/>
          </p:cNvSpPr>
          <p:nvPr/>
        </p:nvSpPr>
        <p:spPr>
          <a:xfrm>
            <a:off x="3784733" y="2018665"/>
            <a:ext cx="8407267" cy="6073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bg2">
                    <a:lumMod val="25000"/>
                  </a:schemeClr>
                </a:solidFill>
                <a:latin typeface="Segoe UI" panose="020B0502040204020203" pitchFamily="34" charset="0"/>
                <a:ea typeface="+mj-ea"/>
                <a:cs typeface="Segoe UI" panose="020B0502040204020203" pitchFamily="34" charset="0"/>
              </a:defRPr>
            </a:lvl1pPr>
          </a:lstStyle>
          <a:p>
            <a:r>
              <a:rPr lang="en-US" sz="2400" dirty="0" smtClean="0"/>
              <a:t>PIP </a:t>
            </a:r>
            <a:r>
              <a:rPr lang="en-US" sz="2400" dirty="0" err="1" smtClean="0"/>
              <a:t>Pendidikan</a:t>
            </a:r>
            <a:r>
              <a:rPr lang="en-US" sz="2400" dirty="0" smtClean="0"/>
              <a:t> </a:t>
            </a:r>
            <a:r>
              <a:rPr lang="en-US" sz="2400" dirty="0" err="1" smtClean="0"/>
              <a:t>Dasar</a:t>
            </a:r>
            <a:r>
              <a:rPr lang="en-US" sz="2400" dirty="0" smtClean="0"/>
              <a:t> </a:t>
            </a:r>
            <a:r>
              <a:rPr lang="en-US" sz="2400" dirty="0" err="1" smtClean="0"/>
              <a:t>dan</a:t>
            </a:r>
            <a:r>
              <a:rPr lang="en-US" sz="2400" dirty="0" smtClean="0"/>
              <a:t> </a:t>
            </a:r>
            <a:r>
              <a:rPr lang="en-US" sz="2400" dirty="0" err="1" smtClean="0"/>
              <a:t>Menengah</a:t>
            </a:r>
            <a:endParaRPr lang="en-US" sz="2400" dirty="0"/>
          </a:p>
        </p:txBody>
      </p:sp>
      <p:sp>
        <p:nvSpPr>
          <p:cNvPr id="9" name="Rectangle 8"/>
          <p:cNvSpPr/>
          <p:nvPr/>
        </p:nvSpPr>
        <p:spPr>
          <a:xfrm>
            <a:off x="3784733" y="2625997"/>
            <a:ext cx="7817072" cy="1631216"/>
          </a:xfrm>
          <a:prstGeom prst="rect">
            <a:avLst/>
          </a:prstGeom>
        </p:spPr>
        <p:txBody>
          <a:bodyPr wrap="square">
            <a:spAutoFit/>
          </a:bodyPr>
          <a:lstStyle/>
          <a:p>
            <a:pPr algn="just"/>
            <a:r>
              <a:rPr lang="en-US" sz="2000" dirty="0" err="1">
                <a:solidFill>
                  <a:schemeClr val="bg2">
                    <a:lumMod val="25000"/>
                  </a:schemeClr>
                </a:solidFill>
                <a:latin typeface="Segoe UI" panose="020B0502040204020203" pitchFamily="34" charset="0"/>
                <a:cs typeface="Segoe UI" panose="020B0502040204020203" pitchFamily="34" charset="0"/>
              </a:rPr>
              <a:t>adalah</a:t>
            </a:r>
            <a:r>
              <a:rPr lang="en-US" sz="2000" dirty="0">
                <a:solidFill>
                  <a:schemeClr val="bg2">
                    <a:lumMod val="25000"/>
                  </a:schemeClr>
                </a:solidFill>
                <a:latin typeface="Segoe UI" panose="020B0502040204020203" pitchFamily="34" charset="0"/>
                <a:cs typeface="Segoe UI" panose="020B0502040204020203" pitchFamily="34" charset="0"/>
              </a:rPr>
              <a:t> Program Indonesia </a:t>
            </a:r>
            <a:r>
              <a:rPr lang="en-US" sz="2000" dirty="0" err="1">
                <a:solidFill>
                  <a:schemeClr val="bg2">
                    <a:lumMod val="25000"/>
                  </a:schemeClr>
                </a:solidFill>
                <a:latin typeface="Segoe UI" panose="020B0502040204020203" pitchFamily="34" charset="0"/>
                <a:cs typeface="Segoe UI" panose="020B0502040204020203" pitchFamily="34" charset="0"/>
              </a:rPr>
              <a:t>Pintar</a:t>
            </a:r>
            <a:r>
              <a:rPr lang="en-US" sz="2000" dirty="0">
                <a:solidFill>
                  <a:schemeClr val="bg2">
                    <a:lumMod val="25000"/>
                  </a:schemeClr>
                </a:solidFill>
                <a:latin typeface="Segoe UI" panose="020B0502040204020203" pitchFamily="34" charset="0"/>
                <a:cs typeface="Segoe UI" panose="020B0502040204020203" pitchFamily="34" charset="0"/>
              </a:rPr>
              <a:t> yang </a:t>
            </a:r>
            <a:r>
              <a:rPr lang="en-US" sz="2000" dirty="0" err="1">
                <a:solidFill>
                  <a:schemeClr val="bg2">
                    <a:lumMod val="25000"/>
                  </a:schemeClr>
                </a:solidFill>
                <a:latin typeface="Segoe UI" panose="020B0502040204020203" pitchFamily="34" charset="0"/>
                <a:cs typeface="Segoe UI" panose="020B0502040204020203" pitchFamily="34" charset="0"/>
              </a:rPr>
              <a:t>diperuntukkan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bagi</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anak</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berusia</a:t>
            </a:r>
            <a:r>
              <a:rPr lang="en-US" sz="2000" dirty="0">
                <a:solidFill>
                  <a:schemeClr val="bg2">
                    <a:lumMod val="25000"/>
                  </a:schemeClr>
                </a:solidFill>
                <a:latin typeface="Segoe UI" panose="020B0502040204020203" pitchFamily="34" charset="0"/>
                <a:cs typeface="Segoe UI" panose="020B0502040204020203" pitchFamily="34" charset="0"/>
              </a:rPr>
              <a:t> 6 (</a:t>
            </a:r>
            <a:r>
              <a:rPr lang="en-US" sz="2000" dirty="0" err="1">
                <a:solidFill>
                  <a:schemeClr val="bg2">
                    <a:lumMod val="25000"/>
                  </a:schemeClr>
                </a:solidFill>
                <a:latin typeface="Segoe UI" panose="020B0502040204020203" pitchFamily="34" charset="0"/>
                <a:cs typeface="Segoe UI" panose="020B0502040204020203" pitchFamily="34" charset="0"/>
              </a:rPr>
              <a:t>enam</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tahun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sampai</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dengan</a:t>
            </a:r>
            <a:r>
              <a:rPr lang="en-US" sz="2000" dirty="0">
                <a:solidFill>
                  <a:schemeClr val="bg2">
                    <a:lumMod val="25000"/>
                  </a:schemeClr>
                </a:solidFill>
                <a:latin typeface="Segoe UI" panose="020B0502040204020203" pitchFamily="34" charset="0"/>
                <a:cs typeface="Segoe UI" panose="020B0502040204020203" pitchFamily="34" charset="0"/>
              </a:rPr>
              <a:t> 21 (</a:t>
            </a:r>
            <a:r>
              <a:rPr lang="en-US" sz="2000" dirty="0" err="1">
                <a:solidFill>
                  <a:schemeClr val="bg2">
                    <a:lumMod val="25000"/>
                  </a:schemeClr>
                </a:solidFill>
                <a:latin typeface="Segoe UI" panose="020B0502040204020203" pitchFamily="34" charset="0"/>
                <a:cs typeface="Segoe UI" panose="020B0502040204020203" pitchFamily="34" charset="0"/>
              </a:rPr>
              <a:t>dua</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puluh</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satu</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tahun</a:t>
            </a:r>
            <a:r>
              <a:rPr lang="en-US" sz="2000" dirty="0">
                <a:solidFill>
                  <a:schemeClr val="bg2">
                    <a:lumMod val="25000"/>
                  </a:schemeClr>
                </a:solidFill>
                <a:latin typeface="Segoe UI" panose="020B0502040204020203" pitchFamily="34" charset="0"/>
                <a:cs typeface="Segoe UI" panose="020B0502040204020203" pitchFamily="34" charset="0"/>
              </a:rPr>
              <a:t> yang </a:t>
            </a:r>
            <a:r>
              <a:rPr lang="en-US" sz="2000" dirty="0" err="1">
                <a:solidFill>
                  <a:schemeClr val="bg2">
                    <a:lumMod val="25000"/>
                  </a:schemeClr>
                </a:solidFill>
                <a:latin typeface="Segoe UI" panose="020B0502040204020203" pitchFamily="34" charset="0"/>
                <a:cs typeface="Segoe UI" panose="020B0502040204020203" pitchFamily="34" charset="0"/>
              </a:rPr>
              <a:t>berasal</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dari</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keluarga</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miskin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atau</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rentan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miskin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smtClean="0">
                <a:solidFill>
                  <a:schemeClr val="bg2">
                    <a:lumMod val="25000"/>
                  </a:schemeClr>
                </a:solidFill>
                <a:latin typeface="Segoe UI" panose="020B0502040204020203" pitchFamily="34" charset="0"/>
                <a:cs typeface="Segoe UI" panose="020B0502040204020203" pitchFamily="34" charset="0"/>
              </a:rPr>
              <a:t>untuk</a:t>
            </a:r>
            <a:r>
              <a:rPr lang="en-US" sz="2000" dirty="0" smtClean="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mendapatkan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layanan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pendidikan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sampai</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dengan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tamat</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satuan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pendidikan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dasar</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dan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menengah</a:t>
            </a:r>
            <a:endParaRPr lang="en-US" sz="2000" dirty="0">
              <a:solidFill>
                <a:schemeClr val="bg2">
                  <a:lumMod val="25000"/>
                </a:schemeClr>
              </a:solidFill>
              <a:latin typeface="Segoe UI" panose="020B0502040204020203" pitchFamily="34" charset="0"/>
              <a:cs typeface="Segoe UI" panose="020B0502040204020203"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229" y="3430493"/>
            <a:ext cx="2564827" cy="2564827"/>
          </a:xfrm>
          <a:prstGeom prst="rect">
            <a:avLst/>
          </a:prstGeom>
        </p:spPr>
      </p:pic>
      <p:sp>
        <p:nvSpPr>
          <p:cNvPr id="15" name="Title 1"/>
          <p:cNvSpPr txBox="1">
            <a:spLocks/>
          </p:cNvSpPr>
          <p:nvPr/>
        </p:nvSpPr>
        <p:spPr>
          <a:xfrm>
            <a:off x="3775209" y="4327764"/>
            <a:ext cx="7817072" cy="6073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bg2">
                    <a:lumMod val="25000"/>
                  </a:schemeClr>
                </a:solidFill>
                <a:latin typeface="Segoe UI" panose="020B0502040204020203" pitchFamily="34" charset="0"/>
                <a:ea typeface="+mj-ea"/>
                <a:cs typeface="Segoe UI" panose="020B0502040204020203" pitchFamily="34" charset="0"/>
              </a:defRPr>
            </a:lvl1pPr>
          </a:lstStyle>
          <a:p>
            <a:r>
              <a:rPr lang="en-US" sz="2400" dirty="0" smtClean="0"/>
              <a:t>PIP </a:t>
            </a:r>
            <a:r>
              <a:rPr lang="en-US" sz="2400" dirty="0" err="1" smtClean="0"/>
              <a:t>Pendidikan</a:t>
            </a:r>
            <a:r>
              <a:rPr lang="en-US" sz="2400" dirty="0" smtClean="0"/>
              <a:t> </a:t>
            </a:r>
            <a:r>
              <a:rPr lang="en-US" sz="2400" dirty="0" err="1" smtClean="0"/>
              <a:t>Tinggi</a:t>
            </a:r>
            <a:endParaRPr lang="en-US" sz="2400" dirty="0"/>
          </a:p>
        </p:txBody>
      </p:sp>
      <p:sp>
        <p:nvSpPr>
          <p:cNvPr id="16" name="Rectangle 15"/>
          <p:cNvSpPr/>
          <p:nvPr/>
        </p:nvSpPr>
        <p:spPr>
          <a:xfrm>
            <a:off x="3775208" y="4935096"/>
            <a:ext cx="7795288" cy="1015663"/>
          </a:xfrm>
          <a:prstGeom prst="rect">
            <a:avLst/>
          </a:prstGeom>
        </p:spPr>
        <p:txBody>
          <a:bodyPr wrap="square">
            <a:spAutoFit/>
          </a:bodyPr>
          <a:lstStyle/>
          <a:p>
            <a:pPr algn="just"/>
            <a:r>
              <a:rPr lang="en-US" sz="2000" dirty="0" err="1">
                <a:solidFill>
                  <a:schemeClr val="bg2">
                    <a:lumMod val="25000"/>
                  </a:schemeClr>
                </a:solidFill>
                <a:latin typeface="Segoe UI" panose="020B0502040204020203" pitchFamily="34" charset="0"/>
                <a:cs typeface="Segoe UI" panose="020B0502040204020203" pitchFamily="34" charset="0"/>
              </a:rPr>
              <a:t>adalah</a:t>
            </a:r>
            <a:r>
              <a:rPr lang="en-US" sz="2000" dirty="0">
                <a:solidFill>
                  <a:schemeClr val="bg2">
                    <a:lumMod val="25000"/>
                  </a:schemeClr>
                </a:solidFill>
                <a:latin typeface="Segoe UI" panose="020B0502040204020203" pitchFamily="34" charset="0"/>
                <a:cs typeface="Segoe UI" panose="020B0502040204020203" pitchFamily="34" charset="0"/>
              </a:rPr>
              <a:t> Program Indonesia </a:t>
            </a:r>
            <a:r>
              <a:rPr lang="en-US" sz="2000" dirty="0" err="1">
                <a:solidFill>
                  <a:schemeClr val="bg2">
                    <a:lumMod val="25000"/>
                  </a:schemeClr>
                </a:solidFill>
                <a:latin typeface="Segoe UI" panose="020B0502040204020203" pitchFamily="34" charset="0"/>
                <a:cs typeface="Segoe UI" panose="020B0502040204020203" pitchFamily="34" charset="0"/>
              </a:rPr>
              <a:t>Pintar</a:t>
            </a:r>
            <a:r>
              <a:rPr lang="en-US" sz="2000" dirty="0">
                <a:solidFill>
                  <a:schemeClr val="bg2">
                    <a:lumMod val="25000"/>
                  </a:schemeClr>
                </a:solidFill>
                <a:latin typeface="Segoe UI" panose="020B0502040204020203" pitchFamily="34" charset="0"/>
                <a:cs typeface="Segoe UI" panose="020B0502040204020203" pitchFamily="34" charset="0"/>
              </a:rPr>
              <a:t> yang </a:t>
            </a:r>
            <a:r>
              <a:rPr lang="en-US" sz="2000" dirty="0" err="1" smtClean="0">
                <a:solidFill>
                  <a:schemeClr val="bg2">
                    <a:lumMod val="25000"/>
                  </a:schemeClr>
                </a:solidFill>
                <a:latin typeface="Segoe UI" panose="020B0502040204020203" pitchFamily="34" charset="0"/>
                <a:cs typeface="Segoe UI" panose="020B0502040204020203" pitchFamily="34" charset="0"/>
              </a:rPr>
              <a:t>diperuntukkan</a:t>
            </a:r>
            <a:r>
              <a:rPr lang="en-US" sz="2000" dirty="0" smtClean="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bagi</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smtClean="0">
                <a:solidFill>
                  <a:schemeClr val="bg2">
                    <a:lumMod val="25000"/>
                  </a:schemeClr>
                </a:solidFill>
                <a:latin typeface="Segoe UI" panose="020B0502040204020203" pitchFamily="34" charset="0"/>
                <a:cs typeface="Segoe UI" panose="020B0502040204020203" pitchFamily="34" charset="0"/>
              </a:rPr>
              <a:t>Mahasiswa</a:t>
            </a:r>
            <a:r>
              <a:rPr lang="en-US" sz="2000" dirty="0" smtClean="0">
                <a:solidFill>
                  <a:schemeClr val="bg2">
                    <a:lumMod val="25000"/>
                  </a:schemeClr>
                </a:solidFill>
                <a:latin typeface="Segoe UI" panose="020B0502040204020203" pitchFamily="34" charset="0"/>
                <a:cs typeface="Segoe UI" panose="020B0502040204020203" pitchFamily="34" charset="0"/>
              </a:rPr>
              <a:t> </a:t>
            </a:r>
            <a:r>
              <a:rPr lang="en-US" sz="2000" dirty="0" err="1" smtClean="0">
                <a:solidFill>
                  <a:schemeClr val="bg2">
                    <a:lumMod val="25000"/>
                  </a:schemeClr>
                </a:solidFill>
                <a:latin typeface="Segoe UI" panose="020B0502040204020203" pitchFamily="34" charset="0"/>
                <a:cs typeface="Segoe UI" panose="020B0502040204020203" pitchFamily="34" charset="0"/>
              </a:rPr>
              <a:t>miskin</a:t>
            </a:r>
            <a:r>
              <a:rPr lang="en-US" sz="2000" dirty="0" smtClean="0">
                <a:solidFill>
                  <a:schemeClr val="bg2">
                    <a:lumMod val="25000"/>
                  </a:schemeClr>
                </a:solidFill>
                <a:latin typeface="Segoe UI" panose="020B0502040204020203" pitchFamily="34" charset="0"/>
                <a:cs typeface="Segoe UI" panose="020B0502040204020203" pitchFamily="34" charset="0"/>
              </a:rPr>
              <a:t> </a:t>
            </a:r>
            <a:r>
              <a:rPr lang="en-US" sz="2000" dirty="0">
                <a:solidFill>
                  <a:schemeClr val="bg2">
                    <a:lumMod val="25000"/>
                  </a:schemeClr>
                </a:solidFill>
                <a:latin typeface="Segoe UI" panose="020B0502040204020203" pitchFamily="34" charset="0"/>
                <a:cs typeface="Segoe UI" panose="020B0502040204020203" pitchFamily="34" charset="0"/>
              </a:rPr>
              <a:t>yang </a:t>
            </a:r>
            <a:r>
              <a:rPr lang="en-US" sz="2000" dirty="0" err="1">
                <a:solidFill>
                  <a:schemeClr val="bg2">
                    <a:lumMod val="25000"/>
                  </a:schemeClr>
                </a:solidFill>
                <a:latin typeface="Segoe UI" panose="020B0502040204020203" pitchFamily="34" charset="0"/>
                <a:cs typeface="Segoe UI" panose="020B0502040204020203" pitchFamily="34" charset="0"/>
              </a:rPr>
              <a:t>berasal</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dari</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keluarga</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miskin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atau</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rentan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err="1">
                <a:solidFill>
                  <a:schemeClr val="bg2">
                    <a:lumMod val="25000"/>
                  </a:schemeClr>
                </a:solidFill>
                <a:latin typeface="Segoe UI" panose="020B0502040204020203" pitchFamily="34" charset="0"/>
                <a:cs typeface="Segoe UI" panose="020B0502040204020203" pitchFamily="34" charset="0"/>
              </a:rPr>
              <a:t>miskin</a:t>
            </a:r>
            <a:r>
              <a:rPr lang="en-US" sz="2000" dirty="0">
                <a:solidFill>
                  <a:schemeClr val="bg2">
                    <a:lumMod val="25000"/>
                  </a:schemeClr>
                </a:solidFill>
                <a:latin typeface="Segoe UI" panose="020B0502040204020203" pitchFamily="34" charset="0"/>
                <a:cs typeface="Segoe UI" panose="020B0502040204020203" pitchFamily="34" charset="0"/>
              </a:rPr>
              <a:t> </a:t>
            </a:r>
            <a:r>
              <a:rPr lang="en-US" sz="2000" dirty="0" smtClean="0">
                <a:solidFill>
                  <a:schemeClr val="bg2">
                    <a:lumMod val="25000"/>
                  </a:schemeClr>
                </a:solidFill>
                <a:latin typeface="Segoe UI" panose="020B0502040204020203" pitchFamily="34" charset="0"/>
                <a:cs typeface="Segoe UI" panose="020B0502040204020203" pitchFamily="34" charset="0"/>
              </a:rPr>
              <a:t>yang </a:t>
            </a:r>
            <a:r>
              <a:rPr lang="en-US" sz="2000" dirty="0" err="1">
                <a:solidFill>
                  <a:schemeClr val="bg2">
                    <a:lumMod val="25000"/>
                  </a:schemeClr>
                </a:solidFill>
                <a:latin typeface="Segoe UI" panose="020B0502040204020203" pitchFamily="34" charset="0"/>
                <a:cs typeface="Segoe UI" panose="020B0502040204020203" pitchFamily="34" charset="0"/>
              </a:rPr>
              <a:t>diterima</a:t>
            </a:r>
            <a:r>
              <a:rPr lang="en-US" sz="2000" dirty="0">
                <a:solidFill>
                  <a:schemeClr val="bg2">
                    <a:lumMod val="25000"/>
                  </a:schemeClr>
                </a:solidFill>
                <a:latin typeface="Segoe UI" panose="020B0502040204020203" pitchFamily="34" charset="0"/>
                <a:cs typeface="Segoe UI" panose="020B0502040204020203" pitchFamily="34" charset="0"/>
              </a:rPr>
              <a:t> di </a:t>
            </a:r>
            <a:r>
              <a:rPr lang="en-US" sz="2000" dirty="0" err="1">
                <a:solidFill>
                  <a:schemeClr val="bg2">
                    <a:lumMod val="25000"/>
                  </a:schemeClr>
                </a:solidFill>
                <a:latin typeface="Segoe UI" panose="020B0502040204020203" pitchFamily="34" charset="0"/>
                <a:cs typeface="Segoe UI" panose="020B0502040204020203" pitchFamily="34" charset="0"/>
              </a:rPr>
              <a:t>Perguruan</a:t>
            </a:r>
            <a:r>
              <a:rPr lang="en-US" sz="2000" dirty="0">
                <a:solidFill>
                  <a:schemeClr val="bg2">
                    <a:lumMod val="25000"/>
                  </a:schemeClr>
                </a:solidFill>
                <a:latin typeface="Segoe UI" panose="020B0502040204020203" pitchFamily="34" charset="0"/>
                <a:cs typeface="Segoe UI" panose="020B0502040204020203" pitchFamily="34" charset="0"/>
              </a:rPr>
              <a:t> Tinggi</a:t>
            </a:r>
          </a:p>
        </p:txBody>
      </p:sp>
      <p:sp>
        <p:nvSpPr>
          <p:cNvPr id="17" name="TextBox 16"/>
          <p:cNvSpPr txBox="1"/>
          <p:nvPr/>
        </p:nvSpPr>
        <p:spPr>
          <a:xfrm>
            <a:off x="254036" y="2113553"/>
            <a:ext cx="3249017" cy="1737231"/>
          </a:xfrm>
          <a:prstGeom prst="rect">
            <a:avLst/>
          </a:prstGeom>
          <a:noFill/>
        </p:spPr>
        <p:txBody>
          <a:bodyPr wrap="square" rtlCol="0">
            <a:noAutofit/>
          </a:bodyPr>
          <a:lstStyle/>
          <a:p>
            <a:r>
              <a:rPr lang="en-US" dirty="0" smtClean="0">
                <a:solidFill>
                  <a:srgbClr val="0070C0"/>
                </a:solidFill>
                <a:latin typeface="Segoe UI" panose="020B0502040204020203" pitchFamily="34" charset="0"/>
                <a:cs typeface="Segoe UI" panose="020B0502040204020203" pitchFamily="34" charset="0"/>
              </a:rPr>
              <a:t>-</a:t>
            </a:r>
            <a:r>
              <a:rPr lang="en-US" b="1" dirty="0" err="1" smtClean="0">
                <a:solidFill>
                  <a:srgbClr val="0070C0"/>
                </a:solidFill>
                <a:latin typeface="Segoe UI" panose="020B0502040204020203" pitchFamily="34" charset="0"/>
                <a:cs typeface="Segoe UI" panose="020B0502040204020203" pitchFamily="34" charset="0"/>
              </a:rPr>
              <a:t>Permendikbud</a:t>
            </a:r>
            <a:r>
              <a:rPr lang="en-US" dirty="0" smtClean="0">
                <a:solidFill>
                  <a:srgbClr val="0070C0"/>
                </a:solidFill>
                <a:latin typeface="Segoe UI" panose="020B0502040204020203" pitchFamily="34" charset="0"/>
                <a:cs typeface="Segoe UI" panose="020B0502040204020203" pitchFamily="34" charset="0"/>
              </a:rPr>
              <a:t> </a:t>
            </a:r>
            <a:r>
              <a:rPr lang="en-US" dirty="0" err="1" smtClean="0">
                <a:solidFill>
                  <a:srgbClr val="0070C0"/>
                </a:solidFill>
                <a:latin typeface="Segoe UI" panose="020B0502040204020203" pitchFamily="34" charset="0"/>
                <a:cs typeface="Segoe UI" panose="020B0502040204020203" pitchFamily="34" charset="0"/>
              </a:rPr>
              <a:t>Nomor</a:t>
            </a:r>
            <a:r>
              <a:rPr lang="en-US" dirty="0" smtClean="0">
                <a:solidFill>
                  <a:srgbClr val="0070C0"/>
                </a:solidFill>
                <a:latin typeface="Segoe UI" panose="020B0502040204020203" pitchFamily="34" charset="0"/>
                <a:cs typeface="Segoe UI" panose="020B0502040204020203" pitchFamily="34" charset="0"/>
              </a:rPr>
              <a:t> 10 </a:t>
            </a:r>
            <a:r>
              <a:rPr lang="en-US" dirty="0" err="1" smtClean="0">
                <a:solidFill>
                  <a:srgbClr val="0070C0"/>
                </a:solidFill>
                <a:latin typeface="Segoe UI" panose="020B0502040204020203" pitchFamily="34" charset="0"/>
                <a:cs typeface="Segoe UI" panose="020B0502040204020203" pitchFamily="34" charset="0"/>
              </a:rPr>
              <a:t>Tahun</a:t>
            </a:r>
            <a:r>
              <a:rPr lang="en-US" dirty="0" smtClean="0">
                <a:solidFill>
                  <a:srgbClr val="0070C0"/>
                </a:solidFill>
                <a:latin typeface="Segoe UI" panose="020B0502040204020203" pitchFamily="34" charset="0"/>
                <a:cs typeface="Segoe UI" panose="020B0502040204020203" pitchFamily="34" charset="0"/>
              </a:rPr>
              <a:t> 2020 </a:t>
            </a:r>
            <a:r>
              <a:rPr lang="en-US" dirty="0" err="1" smtClean="0">
                <a:solidFill>
                  <a:srgbClr val="0070C0"/>
                </a:solidFill>
                <a:latin typeface="Segoe UI" panose="020B0502040204020203" pitchFamily="34" charset="0"/>
                <a:cs typeface="Segoe UI" panose="020B0502040204020203" pitchFamily="34" charset="0"/>
              </a:rPr>
              <a:t>tentang</a:t>
            </a:r>
            <a:r>
              <a:rPr lang="en-US" dirty="0" smtClean="0">
                <a:solidFill>
                  <a:srgbClr val="0070C0"/>
                </a:solidFill>
                <a:latin typeface="Segoe UI" panose="020B0502040204020203" pitchFamily="34" charset="0"/>
                <a:cs typeface="Segoe UI" panose="020B0502040204020203" pitchFamily="34" charset="0"/>
              </a:rPr>
              <a:t> </a:t>
            </a:r>
            <a:r>
              <a:rPr lang="en-US" dirty="0" err="1" smtClean="0">
                <a:solidFill>
                  <a:srgbClr val="0070C0"/>
                </a:solidFill>
                <a:latin typeface="Segoe UI" panose="020B0502040204020203" pitchFamily="34" charset="0"/>
                <a:cs typeface="Segoe UI" panose="020B0502040204020203" pitchFamily="34" charset="0"/>
              </a:rPr>
              <a:t>Progam</a:t>
            </a:r>
            <a:r>
              <a:rPr lang="en-US" dirty="0" smtClean="0">
                <a:solidFill>
                  <a:srgbClr val="0070C0"/>
                </a:solidFill>
                <a:latin typeface="Segoe UI" panose="020B0502040204020203" pitchFamily="34" charset="0"/>
                <a:cs typeface="Segoe UI" panose="020B0502040204020203" pitchFamily="34" charset="0"/>
              </a:rPr>
              <a:t> Indonesia </a:t>
            </a:r>
            <a:r>
              <a:rPr lang="en-US" dirty="0" err="1" smtClean="0">
                <a:solidFill>
                  <a:srgbClr val="0070C0"/>
                </a:solidFill>
                <a:latin typeface="Segoe UI" panose="020B0502040204020203" pitchFamily="34" charset="0"/>
                <a:cs typeface="Segoe UI" panose="020B0502040204020203" pitchFamily="34" charset="0"/>
              </a:rPr>
              <a:t>Pintar</a:t>
            </a:r>
            <a:endParaRPr lang="en-US" dirty="0" smtClean="0">
              <a:solidFill>
                <a:srgbClr val="0070C0"/>
              </a:solidFill>
              <a:latin typeface="Segoe UI" panose="020B0502040204020203" pitchFamily="34" charset="0"/>
              <a:cs typeface="Segoe UI" panose="020B0502040204020203" pitchFamily="34" charset="0"/>
            </a:endParaRPr>
          </a:p>
          <a:p>
            <a:r>
              <a:rPr lang="en-US" dirty="0" smtClean="0">
                <a:solidFill>
                  <a:srgbClr val="0070C0"/>
                </a:solidFill>
                <a:latin typeface="Segoe UI" panose="020B0502040204020203" pitchFamily="34" charset="0"/>
                <a:cs typeface="Segoe UI" panose="020B0502040204020203" pitchFamily="34" charset="0"/>
              </a:rPr>
              <a:t>-</a:t>
            </a:r>
            <a:r>
              <a:rPr lang="en-US" b="1" dirty="0" err="1" smtClean="0">
                <a:solidFill>
                  <a:srgbClr val="0070C0"/>
                </a:solidFill>
                <a:latin typeface="Segoe UI" panose="020B0502040204020203" pitchFamily="34" charset="0"/>
                <a:cs typeface="Segoe UI" panose="020B0502040204020203" pitchFamily="34" charset="0"/>
              </a:rPr>
              <a:t>Persesjen</a:t>
            </a:r>
            <a:r>
              <a:rPr lang="en-US" dirty="0" smtClean="0">
                <a:solidFill>
                  <a:srgbClr val="0070C0"/>
                </a:solidFill>
                <a:latin typeface="Segoe UI" panose="020B0502040204020203" pitchFamily="34" charset="0"/>
                <a:cs typeface="Segoe UI" panose="020B0502040204020203" pitchFamily="34" charset="0"/>
              </a:rPr>
              <a:t> </a:t>
            </a:r>
            <a:r>
              <a:rPr lang="en-US" dirty="0" err="1" smtClean="0">
                <a:solidFill>
                  <a:srgbClr val="0070C0"/>
                </a:solidFill>
                <a:latin typeface="Segoe UI" panose="020B0502040204020203" pitchFamily="34" charset="0"/>
                <a:cs typeface="Segoe UI" panose="020B0502040204020203" pitchFamily="34" charset="0"/>
              </a:rPr>
              <a:t>Nomor</a:t>
            </a:r>
            <a:r>
              <a:rPr lang="en-US" dirty="0" smtClean="0">
                <a:solidFill>
                  <a:srgbClr val="0070C0"/>
                </a:solidFill>
                <a:latin typeface="Segoe UI" panose="020B0502040204020203" pitchFamily="34" charset="0"/>
                <a:cs typeface="Segoe UI" panose="020B0502040204020203" pitchFamily="34" charset="0"/>
              </a:rPr>
              <a:t> 8 </a:t>
            </a:r>
            <a:r>
              <a:rPr lang="en-US" dirty="0" err="1" smtClean="0">
                <a:solidFill>
                  <a:srgbClr val="0070C0"/>
                </a:solidFill>
                <a:latin typeface="Segoe UI" panose="020B0502040204020203" pitchFamily="34" charset="0"/>
                <a:cs typeface="Segoe UI" panose="020B0502040204020203" pitchFamily="34" charset="0"/>
              </a:rPr>
              <a:t>Tahun</a:t>
            </a:r>
            <a:r>
              <a:rPr lang="en-US" dirty="0" smtClean="0">
                <a:solidFill>
                  <a:srgbClr val="0070C0"/>
                </a:solidFill>
                <a:latin typeface="Segoe UI" panose="020B0502040204020203" pitchFamily="34" charset="0"/>
                <a:cs typeface="Segoe UI" panose="020B0502040204020203" pitchFamily="34" charset="0"/>
              </a:rPr>
              <a:t> 2020 </a:t>
            </a:r>
            <a:r>
              <a:rPr lang="en-US" dirty="0" err="1" smtClean="0">
                <a:solidFill>
                  <a:srgbClr val="0070C0"/>
                </a:solidFill>
                <a:latin typeface="Segoe UI" panose="020B0502040204020203" pitchFamily="34" charset="0"/>
                <a:cs typeface="Segoe UI" panose="020B0502040204020203" pitchFamily="34" charset="0"/>
              </a:rPr>
              <a:t>tentang</a:t>
            </a:r>
            <a:r>
              <a:rPr lang="en-US" dirty="0">
                <a:solidFill>
                  <a:srgbClr val="0070C0"/>
                </a:solidFill>
                <a:latin typeface="Segoe UI" panose="020B0502040204020203" pitchFamily="34" charset="0"/>
                <a:cs typeface="Segoe UI" panose="020B0502040204020203" pitchFamily="34" charset="0"/>
              </a:rPr>
              <a:t> </a:t>
            </a:r>
            <a:r>
              <a:rPr lang="en-US" dirty="0" err="1" smtClean="0">
                <a:solidFill>
                  <a:srgbClr val="0070C0"/>
                </a:solidFill>
                <a:latin typeface="Segoe UI" panose="020B0502040204020203" pitchFamily="34" charset="0"/>
                <a:cs typeface="Segoe UI" panose="020B0502040204020203" pitchFamily="34" charset="0"/>
              </a:rPr>
              <a:t>Petunjuk</a:t>
            </a:r>
            <a:r>
              <a:rPr lang="en-US" dirty="0" smtClean="0">
                <a:solidFill>
                  <a:srgbClr val="0070C0"/>
                </a:solidFill>
                <a:latin typeface="Segoe UI" panose="020B0502040204020203" pitchFamily="34" charset="0"/>
                <a:cs typeface="Segoe UI" panose="020B0502040204020203" pitchFamily="34" charset="0"/>
              </a:rPr>
              <a:t> </a:t>
            </a:r>
            <a:r>
              <a:rPr lang="en-US" dirty="0" err="1" smtClean="0">
                <a:solidFill>
                  <a:srgbClr val="0070C0"/>
                </a:solidFill>
                <a:latin typeface="Segoe UI" panose="020B0502040204020203" pitchFamily="34" charset="0"/>
                <a:cs typeface="Segoe UI" panose="020B0502040204020203" pitchFamily="34" charset="0"/>
              </a:rPr>
              <a:t>Pelaksanaan</a:t>
            </a:r>
            <a:r>
              <a:rPr lang="en-US" dirty="0" smtClean="0">
                <a:solidFill>
                  <a:srgbClr val="0070C0"/>
                </a:solidFill>
                <a:latin typeface="Segoe UI" panose="020B0502040204020203" pitchFamily="34" charset="0"/>
                <a:cs typeface="Segoe UI" panose="020B0502040204020203" pitchFamily="34" charset="0"/>
              </a:rPr>
              <a:t> PIP</a:t>
            </a:r>
            <a:endParaRPr lang="en-US" dirty="0">
              <a:solidFill>
                <a:srgbClr val="0070C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28332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gradFill>
            <a:gsLst>
              <a:gs pos="94000">
                <a:schemeClr val="accent2">
                  <a:lumMod val="20000"/>
                  <a:lumOff val="80000"/>
                </a:schemeClr>
              </a:gs>
              <a:gs pos="88000">
                <a:schemeClr val="bg1"/>
              </a:gs>
            </a:gsLst>
            <a:lin ang="10800000" scaled="0"/>
          </a:gradFill>
        </p:spPr>
        <p:txBody>
          <a:bodyPr wrap="none" tIns="54000" bIns="0">
            <a:noAutofit/>
            <a:scene3d>
              <a:camera prst="orthographicFront"/>
              <a:lightRig rig="threePt" dir="t"/>
            </a:scene3d>
            <a:sp3d extrusionH="57150">
              <a:bevelT h="25400" prst="softRound"/>
            </a:sp3d>
          </a:bodyPr>
          <a:lstStyle/>
          <a:p>
            <a:r>
              <a:rPr lang="pt-BR" sz="4000" dirty="0" smtClean="0">
                <a:latin typeface="Agency FB" panose="020B0503020202020204" pitchFamily="34" charset="0"/>
              </a:rPr>
              <a:t>Dasar Pelaksanaan</a:t>
            </a:r>
            <a:endParaRPr lang="en-US" sz="4000" dirty="0">
              <a:latin typeface="Agency FB" panose="020B0503020202020204"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354820283"/>
              </p:ext>
            </p:extLst>
          </p:nvPr>
        </p:nvGraphicFramePr>
        <p:xfrm>
          <a:off x="2669629" y="1174208"/>
          <a:ext cx="9207062" cy="5006334"/>
        </p:xfrm>
        <a:graphic>
          <a:graphicData uri="http://schemas.openxmlformats.org/drawingml/2006/table">
            <a:tbl>
              <a:tblPr firstRow="1" bandRow="1">
                <a:tableStyleId>{9DCAF9ED-07DC-4A11-8D7F-57B35C25682E}</a:tableStyleId>
              </a:tblPr>
              <a:tblGrid>
                <a:gridCol w="9207062">
                  <a:extLst>
                    <a:ext uri="{9D8B030D-6E8A-4147-A177-3AD203B41FA5}">
                      <a16:colId xmlns:a16="http://schemas.microsoft.com/office/drawing/2014/main" val="1885459436"/>
                    </a:ext>
                  </a:extLst>
                </a:gridCol>
              </a:tblGrid>
              <a:tr h="1253682">
                <a:tc>
                  <a:txBody>
                    <a:bodyPr/>
                    <a:lstStyle/>
                    <a:p>
                      <a:pPr marL="360000" indent="-360000">
                        <a:lnSpc>
                          <a:spcPct val="100000"/>
                        </a:lnSpc>
                        <a:spcBef>
                          <a:spcPts val="1200"/>
                        </a:spcBef>
                        <a:spcAft>
                          <a:spcPts val="1200"/>
                        </a:spcAft>
                        <a:buClr>
                          <a:srgbClr val="0070AE"/>
                        </a:buClr>
                        <a:buSzPct val="150000"/>
                        <a:buFont typeface="Wingdings" panose="05000000000000000000" pitchFamily="2" charset="2"/>
                        <a:buChar char="§"/>
                      </a:pPr>
                      <a:r>
                        <a:rPr lang="en-US" sz="1800" b="1" dirty="0" err="1" smtClean="0">
                          <a:solidFill>
                            <a:schemeClr val="tx1"/>
                          </a:solidFill>
                          <a:latin typeface="Segoe UI" panose="020B0502040204020203" pitchFamily="34" charset="0"/>
                          <a:cs typeface="Segoe UI" panose="020B0502040204020203" pitchFamily="34" charset="0"/>
                        </a:rPr>
                        <a:t>Instruksi</a:t>
                      </a:r>
                      <a:r>
                        <a:rPr lang="en-US" sz="1800" b="1" dirty="0" smtClean="0">
                          <a:solidFill>
                            <a:schemeClr val="tx1"/>
                          </a:solidFill>
                          <a:latin typeface="Segoe UI" panose="020B0502040204020203" pitchFamily="34" charset="0"/>
                          <a:cs typeface="Segoe UI" panose="020B0502040204020203" pitchFamily="34" charset="0"/>
                        </a:rPr>
                        <a:t> </a:t>
                      </a:r>
                      <a:r>
                        <a:rPr lang="en-US" sz="1800" b="1" dirty="0" err="1" smtClean="0">
                          <a:solidFill>
                            <a:schemeClr val="tx1"/>
                          </a:solidFill>
                          <a:latin typeface="Segoe UI" panose="020B0502040204020203" pitchFamily="34" charset="0"/>
                          <a:cs typeface="Segoe UI" panose="020B0502040204020203" pitchFamily="34" charset="0"/>
                        </a:rPr>
                        <a:t>Presiden</a:t>
                      </a:r>
                      <a:r>
                        <a:rPr lang="en-US" sz="1800" b="1" dirty="0" smtClean="0">
                          <a:solidFill>
                            <a:schemeClr val="tx1"/>
                          </a:solidFill>
                          <a:latin typeface="Segoe UI" panose="020B0502040204020203" pitchFamily="34" charset="0"/>
                          <a:cs typeface="Segoe UI" panose="020B0502040204020203" pitchFamily="34" charset="0"/>
                        </a:rPr>
                        <a:t> </a:t>
                      </a:r>
                      <a:r>
                        <a:rPr lang="en-US" sz="1800" b="1" dirty="0" err="1" smtClean="0">
                          <a:solidFill>
                            <a:schemeClr val="tx1"/>
                          </a:solidFill>
                          <a:latin typeface="Segoe UI" panose="020B0502040204020203" pitchFamily="34" charset="0"/>
                          <a:cs typeface="Segoe UI" panose="020B0502040204020203" pitchFamily="34" charset="0"/>
                        </a:rPr>
                        <a:t>Republik</a:t>
                      </a:r>
                      <a:r>
                        <a:rPr lang="en-US" sz="1800" b="1" dirty="0" smtClean="0">
                          <a:solidFill>
                            <a:schemeClr val="tx1"/>
                          </a:solidFill>
                          <a:latin typeface="Segoe UI" panose="020B0502040204020203" pitchFamily="34" charset="0"/>
                          <a:cs typeface="Segoe UI" panose="020B0502040204020203" pitchFamily="34" charset="0"/>
                        </a:rPr>
                        <a:t> Indonesia </a:t>
                      </a:r>
                      <a:r>
                        <a:rPr lang="en-US" sz="1800" b="1" dirty="0" err="1" smtClean="0">
                          <a:solidFill>
                            <a:schemeClr val="tx1"/>
                          </a:solidFill>
                          <a:latin typeface="Segoe UI" panose="020B0502040204020203" pitchFamily="34" charset="0"/>
                          <a:cs typeface="Segoe UI" panose="020B0502040204020203" pitchFamily="34" charset="0"/>
                        </a:rPr>
                        <a:t>Nomor</a:t>
                      </a:r>
                      <a:r>
                        <a:rPr lang="en-US" sz="1800" b="1" dirty="0" smtClean="0">
                          <a:solidFill>
                            <a:schemeClr val="tx1"/>
                          </a:solidFill>
                          <a:latin typeface="Segoe UI" panose="020B0502040204020203" pitchFamily="34" charset="0"/>
                          <a:cs typeface="Segoe UI" panose="020B0502040204020203" pitchFamily="34" charset="0"/>
                        </a:rPr>
                        <a:t> 7 </a:t>
                      </a:r>
                      <a:r>
                        <a:rPr lang="en-US" sz="1800" b="1" dirty="0" err="1" smtClean="0">
                          <a:solidFill>
                            <a:schemeClr val="tx1"/>
                          </a:solidFill>
                          <a:latin typeface="Segoe UI" panose="020B0502040204020203" pitchFamily="34" charset="0"/>
                          <a:cs typeface="Segoe UI" panose="020B0502040204020203" pitchFamily="34" charset="0"/>
                        </a:rPr>
                        <a:t>Tahun</a:t>
                      </a:r>
                      <a:r>
                        <a:rPr lang="en-US" sz="1800" b="1" dirty="0" smtClean="0">
                          <a:solidFill>
                            <a:schemeClr val="tx1"/>
                          </a:solidFill>
                          <a:latin typeface="Segoe UI" panose="020B0502040204020203" pitchFamily="34" charset="0"/>
                          <a:cs typeface="Segoe UI" panose="020B0502040204020203" pitchFamily="34" charset="0"/>
                        </a:rPr>
                        <a:t> 2014 </a:t>
                      </a:r>
                      <a:r>
                        <a:rPr lang="en-US" sz="1800" b="0" dirty="0" err="1" smtClean="0">
                          <a:solidFill>
                            <a:schemeClr val="tx1"/>
                          </a:solidFill>
                          <a:latin typeface="Segoe UI" panose="020B0502040204020203" pitchFamily="34" charset="0"/>
                          <a:cs typeface="Segoe UI" panose="020B0502040204020203" pitchFamily="34" charset="0"/>
                        </a:rPr>
                        <a:t>tentang</a:t>
                      </a:r>
                      <a:r>
                        <a:rPr lang="en-US" sz="1800" b="0" dirty="0" smtClean="0">
                          <a:solidFill>
                            <a:schemeClr val="tx1"/>
                          </a:solidFill>
                          <a:latin typeface="Segoe UI" panose="020B0502040204020203" pitchFamily="34" charset="0"/>
                          <a:cs typeface="Segoe UI" panose="020B0502040204020203" pitchFamily="34" charset="0"/>
                        </a:rPr>
                        <a:t> </a:t>
                      </a:r>
                      <a:r>
                        <a:rPr lang="en-US" sz="1800" b="0" dirty="0" err="1" smtClean="0">
                          <a:solidFill>
                            <a:schemeClr val="tx1"/>
                          </a:solidFill>
                          <a:latin typeface="Segoe UI" panose="020B0502040204020203" pitchFamily="34" charset="0"/>
                          <a:cs typeface="Segoe UI" panose="020B0502040204020203" pitchFamily="34" charset="0"/>
                        </a:rPr>
                        <a:t>Pelaksanaan</a:t>
                      </a:r>
                      <a:r>
                        <a:rPr lang="en-US" sz="1800" b="0" dirty="0" smtClean="0">
                          <a:solidFill>
                            <a:schemeClr val="tx1"/>
                          </a:solidFill>
                          <a:latin typeface="Segoe UI" panose="020B0502040204020203" pitchFamily="34" charset="0"/>
                          <a:cs typeface="Segoe UI" panose="020B0502040204020203" pitchFamily="34" charset="0"/>
                        </a:rPr>
                        <a:t> Program </a:t>
                      </a:r>
                      <a:r>
                        <a:rPr lang="en-US" sz="1800" b="0" dirty="0" err="1" smtClean="0">
                          <a:solidFill>
                            <a:schemeClr val="tx1"/>
                          </a:solidFill>
                          <a:latin typeface="Segoe UI" panose="020B0502040204020203" pitchFamily="34" charset="0"/>
                          <a:cs typeface="Segoe UI" panose="020B0502040204020203" pitchFamily="34" charset="0"/>
                        </a:rPr>
                        <a:t>Simpanan</a:t>
                      </a:r>
                      <a:r>
                        <a:rPr lang="en-US" sz="1800" b="0" dirty="0" smtClean="0">
                          <a:solidFill>
                            <a:schemeClr val="tx1"/>
                          </a:solidFill>
                          <a:latin typeface="Segoe UI" panose="020B0502040204020203" pitchFamily="34" charset="0"/>
                          <a:cs typeface="Segoe UI" panose="020B0502040204020203" pitchFamily="34" charset="0"/>
                        </a:rPr>
                        <a:t> </a:t>
                      </a:r>
                      <a:r>
                        <a:rPr lang="en-US" sz="1800" b="0" dirty="0" err="1" smtClean="0">
                          <a:solidFill>
                            <a:schemeClr val="tx1"/>
                          </a:solidFill>
                          <a:latin typeface="Segoe UI" panose="020B0502040204020203" pitchFamily="34" charset="0"/>
                          <a:cs typeface="Segoe UI" panose="020B0502040204020203" pitchFamily="34" charset="0"/>
                        </a:rPr>
                        <a:t>Keluarga</a:t>
                      </a:r>
                      <a:r>
                        <a:rPr lang="en-US" sz="1800" b="0" dirty="0" smtClean="0">
                          <a:solidFill>
                            <a:schemeClr val="tx1"/>
                          </a:solidFill>
                          <a:latin typeface="Segoe UI" panose="020B0502040204020203" pitchFamily="34" charset="0"/>
                          <a:cs typeface="Segoe UI" panose="020B0502040204020203" pitchFamily="34" charset="0"/>
                        </a:rPr>
                        <a:t> Sejahtera, Program Indonesia </a:t>
                      </a:r>
                      <a:r>
                        <a:rPr lang="en-US" sz="1800" b="0" dirty="0" err="1" smtClean="0">
                          <a:solidFill>
                            <a:schemeClr val="tx1"/>
                          </a:solidFill>
                          <a:latin typeface="Segoe UI" panose="020B0502040204020203" pitchFamily="34" charset="0"/>
                          <a:cs typeface="Segoe UI" panose="020B0502040204020203" pitchFamily="34" charset="0"/>
                        </a:rPr>
                        <a:t>Pintar</a:t>
                      </a:r>
                      <a:r>
                        <a:rPr lang="en-US" sz="1800" b="0" dirty="0" smtClean="0">
                          <a:solidFill>
                            <a:schemeClr val="tx1"/>
                          </a:solidFill>
                          <a:latin typeface="Segoe UI" panose="020B0502040204020203" pitchFamily="34" charset="0"/>
                          <a:cs typeface="Segoe UI" panose="020B0502040204020203" pitchFamily="34" charset="0"/>
                        </a:rPr>
                        <a:t>, </a:t>
                      </a:r>
                      <a:r>
                        <a:rPr lang="en-US" sz="1800" b="0" dirty="0" err="1" smtClean="0">
                          <a:solidFill>
                            <a:schemeClr val="tx1"/>
                          </a:solidFill>
                          <a:latin typeface="Segoe UI" panose="020B0502040204020203" pitchFamily="34" charset="0"/>
                          <a:cs typeface="Segoe UI" panose="020B0502040204020203" pitchFamily="34" charset="0"/>
                        </a:rPr>
                        <a:t>dan</a:t>
                      </a:r>
                      <a:r>
                        <a:rPr lang="en-US" sz="1800" b="0" dirty="0" smtClean="0">
                          <a:solidFill>
                            <a:schemeClr val="tx1"/>
                          </a:solidFill>
                          <a:latin typeface="Segoe UI" panose="020B0502040204020203" pitchFamily="34" charset="0"/>
                          <a:cs typeface="Segoe UI" panose="020B0502040204020203" pitchFamily="34" charset="0"/>
                        </a:rPr>
                        <a:t> Program Indonesia </a:t>
                      </a:r>
                      <a:r>
                        <a:rPr lang="en-US" sz="1800" b="0" dirty="0" err="1" smtClean="0">
                          <a:solidFill>
                            <a:schemeClr val="tx1"/>
                          </a:solidFill>
                          <a:latin typeface="Segoe UI" panose="020B0502040204020203" pitchFamily="34" charset="0"/>
                          <a:cs typeface="Segoe UI" panose="020B0502040204020203" pitchFamily="34" charset="0"/>
                        </a:rPr>
                        <a:t>Sehat</a:t>
                      </a:r>
                      <a:r>
                        <a:rPr lang="en-US" sz="1800" b="0" dirty="0" smtClean="0">
                          <a:solidFill>
                            <a:schemeClr val="tx1"/>
                          </a:solidFill>
                          <a:latin typeface="Segoe UI" panose="020B0502040204020203" pitchFamily="34" charset="0"/>
                          <a:cs typeface="Segoe UI" panose="020B0502040204020203" pitchFamily="34" charset="0"/>
                        </a:rPr>
                        <a:t> </a:t>
                      </a:r>
                      <a:r>
                        <a:rPr lang="en-US" sz="1800" b="0" dirty="0" err="1" smtClean="0">
                          <a:solidFill>
                            <a:schemeClr val="tx1"/>
                          </a:solidFill>
                          <a:latin typeface="Segoe UI" panose="020B0502040204020203" pitchFamily="34" charset="0"/>
                          <a:cs typeface="Segoe UI" panose="020B0502040204020203" pitchFamily="34" charset="0"/>
                        </a:rPr>
                        <a:t>untuk</a:t>
                      </a:r>
                      <a:r>
                        <a:rPr lang="en-US" sz="1800" b="0" dirty="0" smtClean="0">
                          <a:solidFill>
                            <a:schemeClr val="tx1"/>
                          </a:solidFill>
                          <a:latin typeface="Segoe UI" panose="020B0502040204020203" pitchFamily="34" charset="0"/>
                          <a:cs typeface="Segoe UI" panose="020B0502040204020203" pitchFamily="34" charset="0"/>
                        </a:rPr>
                        <a:t> </a:t>
                      </a:r>
                      <a:r>
                        <a:rPr lang="en-US" sz="1800" b="0" dirty="0" err="1" smtClean="0">
                          <a:solidFill>
                            <a:schemeClr val="tx1"/>
                          </a:solidFill>
                          <a:latin typeface="Segoe UI" panose="020B0502040204020203" pitchFamily="34" charset="0"/>
                          <a:cs typeface="Segoe UI" panose="020B0502040204020203" pitchFamily="34" charset="0"/>
                        </a:rPr>
                        <a:t>Membangun</a:t>
                      </a:r>
                      <a:r>
                        <a:rPr lang="en-US" sz="1800" b="0" dirty="0" smtClean="0">
                          <a:solidFill>
                            <a:schemeClr val="tx1"/>
                          </a:solidFill>
                          <a:latin typeface="Segoe UI" panose="020B0502040204020203" pitchFamily="34" charset="0"/>
                          <a:cs typeface="Segoe UI" panose="020B0502040204020203" pitchFamily="34" charset="0"/>
                        </a:rPr>
                        <a:t> </a:t>
                      </a:r>
                      <a:r>
                        <a:rPr lang="en-US" sz="1800" b="0" dirty="0" err="1" smtClean="0">
                          <a:solidFill>
                            <a:schemeClr val="tx1"/>
                          </a:solidFill>
                          <a:latin typeface="Segoe UI" panose="020B0502040204020203" pitchFamily="34" charset="0"/>
                          <a:cs typeface="Segoe UI" panose="020B0502040204020203" pitchFamily="34" charset="0"/>
                        </a:rPr>
                        <a:t>Keluarga</a:t>
                      </a:r>
                      <a:r>
                        <a:rPr lang="en-US" sz="1800" b="0" dirty="0" smtClean="0">
                          <a:solidFill>
                            <a:schemeClr val="tx1"/>
                          </a:solidFill>
                          <a:latin typeface="Segoe UI" panose="020B0502040204020203" pitchFamily="34" charset="0"/>
                          <a:cs typeface="Segoe UI" panose="020B0502040204020203" pitchFamily="34" charset="0"/>
                        </a:rPr>
                        <a:t> </a:t>
                      </a:r>
                      <a:r>
                        <a:rPr lang="en-US" sz="1800" b="0" dirty="0" err="1" smtClean="0">
                          <a:solidFill>
                            <a:schemeClr val="tx1"/>
                          </a:solidFill>
                          <a:latin typeface="Segoe UI" panose="020B0502040204020203" pitchFamily="34" charset="0"/>
                          <a:cs typeface="Segoe UI" panose="020B0502040204020203" pitchFamily="34" charset="0"/>
                        </a:rPr>
                        <a:t>Produktif</a:t>
                      </a:r>
                      <a:r>
                        <a:rPr lang="en-US" sz="1800" b="0" dirty="0" smtClean="0">
                          <a:solidFill>
                            <a:schemeClr val="tx1"/>
                          </a:solidFill>
                          <a:latin typeface="Segoe UI" panose="020B0502040204020203" pitchFamily="34" charset="0"/>
                          <a:cs typeface="Segoe UI" panose="020B0502040204020203" pitchFamily="34" charset="0"/>
                        </a:rPr>
                        <a:t>;</a:t>
                      </a:r>
                      <a:endParaRPr lang="en-US" sz="1800" b="0" i="1" dirty="0">
                        <a:solidFill>
                          <a:schemeClr val="tx1"/>
                        </a:solidFill>
                        <a:latin typeface="Segoe UI" panose="020B0502040204020203" pitchFamily="34" charset="0"/>
                        <a:cs typeface="Segoe UI" panose="020B0502040204020203" pitchFamily="34" charset="0"/>
                      </a:endParaRPr>
                    </a:p>
                  </a:txBody>
                  <a:tcPr marR="18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6238820"/>
                  </a:ext>
                </a:extLst>
              </a:tr>
              <a:tr h="914400">
                <a:tc>
                  <a:txBody>
                    <a:bodyPr/>
                    <a:lstStyle/>
                    <a:p>
                      <a:pPr marL="360000" marR="0" indent="-360000" algn="l" defTabSz="914400" rtl="0" eaLnBrk="1" fontAlgn="auto" latinLnBrk="0" hangingPunct="1">
                        <a:lnSpc>
                          <a:spcPct val="100000"/>
                        </a:lnSpc>
                        <a:spcBef>
                          <a:spcPts val="1200"/>
                        </a:spcBef>
                        <a:spcAft>
                          <a:spcPts val="1200"/>
                        </a:spcAft>
                        <a:buClr>
                          <a:srgbClr val="0070AE"/>
                        </a:buClr>
                        <a:buSzPct val="150000"/>
                        <a:buFont typeface="Wingdings" panose="05000000000000000000" pitchFamily="2" charset="2"/>
                        <a:buChar char="§"/>
                        <a:tabLst/>
                        <a:defRPr/>
                      </a:pPr>
                      <a:r>
                        <a:rPr lang="en-US" sz="1800" b="1" dirty="0" err="1" smtClean="0">
                          <a:latin typeface="Segoe UI" panose="020B0502040204020203" pitchFamily="34" charset="0"/>
                          <a:cs typeface="Segoe UI" panose="020B0502040204020203" pitchFamily="34" charset="0"/>
                        </a:rPr>
                        <a:t>Peraturan</a:t>
                      </a:r>
                      <a:r>
                        <a:rPr lang="en-US" sz="1800" b="1" dirty="0" smtClean="0">
                          <a:latin typeface="Segoe UI" panose="020B0502040204020203" pitchFamily="34" charset="0"/>
                          <a:cs typeface="Segoe UI" panose="020B0502040204020203" pitchFamily="34" charset="0"/>
                        </a:rPr>
                        <a:t> </a:t>
                      </a:r>
                      <a:r>
                        <a:rPr lang="en-US" sz="1800" b="1" dirty="0" err="1" smtClean="0">
                          <a:latin typeface="Segoe UI" panose="020B0502040204020203" pitchFamily="34" charset="0"/>
                          <a:cs typeface="Segoe UI" panose="020B0502040204020203" pitchFamily="34" charset="0"/>
                        </a:rPr>
                        <a:t>Presiden</a:t>
                      </a:r>
                      <a:r>
                        <a:rPr lang="en-US" sz="1800" b="1" dirty="0" smtClean="0">
                          <a:latin typeface="Segoe UI" panose="020B0502040204020203" pitchFamily="34" charset="0"/>
                          <a:cs typeface="Segoe UI" panose="020B0502040204020203" pitchFamily="34" charset="0"/>
                        </a:rPr>
                        <a:t> </a:t>
                      </a:r>
                      <a:r>
                        <a:rPr lang="en-US" sz="1800" b="1" dirty="0" err="1" smtClean="0">
                          <a:latin typeface="Segoe UI" panose="020B0502040204020203" pitchFamily="34" charset="0"/>
                          <a:cs typeface="Segoe UI" panose="020B0502040204020203" pitchFamily="34" charset="0"/>
                        </a:rPr>
                        <a:t>Republik</a:t>
                      </a:r>
                      <a:r>
                        <a:rPr lang="en-US" sz="1800" b="1" dirty="0" smtClean="0">
                          <a:latin typeface="Segoe UI" panose="020B0502040204020203" pitchFamily="34" charset="0"/>
                          <a:cs typeface="Segoe UI" panose="020B0502040204020203" pitchFamily="34" charset="0"/>
                        </a:rPr>
                        <a:t> Indonesia </a:t>
                      </a:r>
                      <a:r>
                        <a:rPr lang="en-US" sz="1800" b="1" dirty="0" err="1" smtClean="0">
                          <a:latin typeface="Segoe UI" panose="020B0502040204020203" pitchFamily="34" charset="0"/>
                          <a:cs typeface="Segoe UI" panose="020B0502040204020203" pitchFamily="34" charset="0"/>
                        </a:rPr>
                        <a:t>Nomor</a:t>
                      </a:r>
                      <a:r>
                        <a:rPr lang="en-US" sz="1800" b="1" dirty="0" smtClean="0">
                          <a:latin typeface="Segoe UI" panose="020B0502040204020203" pitchFamily="34" charset="0"/>
                          <a:cs typeface="Segoe UI" panose="020B0502040204020203" pitchFamily="34" charset="0"/>
                        </a:rPr>
                        <a:t> 166 </a:t>
                      </a:r>
                      <a:r>
                        <a:rPr lang="en-US" sz="1800" b="1" dirty="0" err="1" smtClean="0">
                          <a:latin typeface="Segoe UI" panose="020B0502040204020203" pitchFamily="34" charset="0"/>
                          <a:cs typeface="Segoe UI" panose="020B0502040204020203" pitchFamily="34" charset="0"/>
                        </a:rPr>
                        <a:t>Tahun</a:t>
                      </a:r>
                      <a:r>
                        <a:rPr lang="en-US" sz="1800" b="1" dirty="0" smtClean="0">
                          <a:latin typeface="Segoe UI" panose="020B0502040204020203" pitchFamily="34" charset="0"/>
                          <a:cs typeface="Segoe UI" panose="020B0502040204020203" pitchFamily="34" charset="0"/>
                        </a:rPr>
                        <a:t> 2014 </a:t>
                      </a:r>
                      <a:r>
                        <a:rPr lang="en-US" sz="1800" b="0" dirty="0" err="1" smtClean="0">
                          <a:latin typeface="Segoe UI" panose="020B0502040204020203" pitchFamily="34" charset="0"/>
                          <a:cs typeface="Segoe UI" panose="020B0502040204020203" pitchFamily="34" charset="0"/>
                        </a:rPr>
                        <a:t>tentang</a:t>
                      </a:r>
                      <a:r>
                        <a:rPr lang="en-US" sz="1800" b="0" dirty="0" smtClean="0">
                          <a:latin typeface="Segoe UI" panose="020B0502040204020203" pitchFamily="34" charset="0"/>
                          <a:cs typeface="Segoe UI" panose="020B0502040204020203" pitchFamily="34" charset="0"/>
                        </a:rPr>
                        <a:t> Program </a:t>
                      </a:r>
                      <a:r>
                        <a:rPr lang="en-US" sz="1800" b="0" dirty="0" err="1" smtClean="0">
                          <a:latin typeface="Segoe UI" panose="020B0502040204020203" pitchFamily="34" charset="0"/>
                          <a:cs typeface="Segoe UI" panose="020B0502040204020203" pitchFamily="34" charset="0"/>
                        </a:rPr>
                        <a:t>Percepatan</a:t>
                      </a:r>
                      <a:r>
                        <a:rPr lang="en-US" sz="1800" b="0" dirty="0" smtClean="0">
                          <a:latin typeface="Segoe UI" panose="020B0502040204020203" pitchFamily="34" charset="0"/>
                          <a:cs typeface="Segoe UI" panose="020B0502040204020203" pitchFamily="34" charset="0"/>
                        </a:rPr>
                        <a:t> </a:t>
                      </a:r>
                      <a:r>
                        <a:rPr lang="en-US" sz="1800" b="0" dirty="0" err="1" smtClean="0">
                          <a:latin typeface="Segoe UI" panose="020B0502040204020203" pitchFamily="34" charset="0"/>
                          <a:cs typeface="Segoe UI" panose="020B0502040204020203" pitchFamily="34" charset="0"/>
                        </a:rPr>
                        <a:t>Penanggulangan</a:t>
                      </a:r>
                      <a:r>
                        <a:rPr lang="en-US" sz="1800" b="0" dirty="0" smtClean="0">
                          <a:latin typeface="Segoe UI" panose="020B0502040204020203" pitchFamily="34" charset="0"/>
                          <a:cs typeface="Segoe UI" panose="020B0502040204020203" pitchFamily="34" charset="0"/>
                        </a:rPr>
                        <a:t> </a:t>
                      </a:r>
                      <a:r>
                        <a:rPr lang="en-US" sz="1800" b="0" dirty="0" err="1" smtClean="0">
                          <a:latin typeface="Segoe UI" panose="020B0502040204020203" pitchFamily="34" charset="0"/>
                          <a:cs typeface="Segoe UI" panose="020B0502040204020203" pitchFamily="34" charset="0"/>
                        </a:rPr>
                        <a:t>Kemiskinan</a:t>
                      </a:r>
                      <a:r>
                        <a:rPr lang="en-US" sz="1800" b="0" dirty="0" smtClean="0">
                          <a:latin typeface="Segoe UI" panose="020B0502040204020203" pitchFamily="34" charset="0"/>
                          <a:cs typeface="Segoe UI" panose="020B0502040204020203" pitchFamily="34" charset="0"/>
                        </a:rPr>
                        <a:t>;</a:t>
                      </a:r>
                      <a:endParaRPr lang="en-US" sz="1800" b="0" i="1" dirty="0" smtClean="0">
                        <a:latin typeface="Segoe UI" panose="020B0502040204020203" pitchFamily="34" charset="0"/>
                        <a:cs typeface="Segoe UI" panose="020B0502040204020203" pitchFamily="34" charset="0"/>
                      </a:endParaRPr>
                    </a:p>
                  </a:txBody>
                  <a:tcPr marR="180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5213484"/>
                  </a:ext>
                </a:extLst>
              </a:tr>
              <a:tr h="924911">
                <a:tc>
                  <a:txBody>
                    <a:bodyPr/>
                    <a:lstStyle/>
                    <a:p>
                      <a:pPr marL="360000" marR="0" indent="-360000" algn="l" defTabSz="914400" rtl="0" eaLnBrk="1" fontAlgn="auto" latinLnBrk="0" hangingPunct="1">
                        <a:lnSpc>
                          <a:spcPct val="100000"/>
                        </a:lnSpc>
                        <a:spcBef>
                          <a:spcPts val="1200"/>
                        </a:spcBef>
                        <a:spcAft>
                          <a:spcPts val="1200"/>
                        </a:spcAft>
                        <a:buClr>
                          <a:srgbClr val="0070AE"/>
                        </a:buClr>
                        <a:buSzPct val="150000"/>
                        <a:buFont typeface="Wingdings" panose="05000000000000000000" pitchFamily="2" charset="2"/>
                        <a:buChar char="§"/>
                        <a:tabLst/>
                        <a:defRPr/>
                      </a:pPr>
                      <a:r>
                        <a:rPr lang="en-US" sz="1800" b="1" dirty="0" err="1" smtClean="0">
                          <a:latin typeface="Segoe UI" panose="020B0502040204020203" pitchFamily="34" charset="0"/>
                          <a:cs typeface="Segoe UI" panose="020B0502040204020203" pitchFamily="34" charset="0"/>
                        </a:rPr>
                        <a:t>Peraturan</a:t>
                      </a:r>
                      <a:r>
                        <a:rPr lang="en-US" sz="1800" b="1" dirty="0" smtClean="0">
                          <a:latin typeface="Segoe UI" panose="020B0502040204020203" pitchFamily="34" charset="0"/>
                          <a:cs typeface="Segoe UI" panose="020B0502040204020203" pitchFamily="34" charset="0"/>
                        </a:rPr>
                        <a:t> </a:t>
                      </a:r>
                      <a:r>
                        <a:rPr lang="en-US" sz="1800" b="1" dirty="0" err="1" smtClean="0">
                          <a:latin typeface="Segoe UI" panose="020B0502040204020203" pitchFamily="34" charset="0"/>
                          <a:cs typeface="Segoe UI" panose="020B0502040204020203" pitchFamily="34" charset="0"/>
                        </a:rPr>
                        <a:t>Menteri</a:t>
                      </a:r>
                      <a:r>
                        <a:rPr lang="en-US" sz="1800" b="1" dirty="0" smtClean="0">
                          <a:latin typeface="Segoe UI" panose="020B0502040204020203" pitchFamily="34" charset="0"/>
                          <a:cs typeface="Segoe UI" panose="020B0502040204020203" pitchFamily="34" charset="0"/>
                        </a:rPr>
                        <a:t> </a:t>
                      </a:r>
                      <a:r>
                        <a:rPr lang="en-US" sz="1800" b="1" dirty="0" err="1" smtClean="0">
                          <a:latin typeface="Segoe UI" panose="020B0502040204020203" pitchFamily="34" charset="0"/>
                          <a:cs typeface="Segoe UI" panose="020B0502040204020203" pitchFamily="34" charset="0"/>
                        </a:rPr>
                        <a:t>Pendidikan</a:t>
                      </a:r>
                      <a:r>
                        <a:rPr lang="en-US" sz="1800" b="1" dirty="0" smtClean="0">
                          <a:latin typeface="Segoe UI" panose="020B0502040204020203" pitchFamily="34" charset="0"/>
                          <a:cs typeface="Segoe UI" panose="020B0502040204020203" pitchFamily="34" charset="0"/>
                        </a:rPr>
                        <a:t> </a:t>
                      </a:r>
                      <a:r>
                        <a:rPr lang="en-US" sz="1800" b="1" dirty="0" err="1" smtClean="0">
                          <a:latin typeface="Segoe UI" panose="020B0502040204020203" pitchFamily="34" charset="0"/>
                          <a:cs typeface="Segoe UI" panose="020B0502040204020203" pitchFamily="34" charset="0"/>
                        </a:rPr>
                        <a:t>dan</a:t>
                      </a:r>
                      <a:r>
                        <a:rPr lang="en-US" sz="1800" b="1" dirty="0" smtClean="0">
                          <a:latin typeface="Segoe UI" panose="020B0502040204020203" pitchFamily="34" charset="0"/>
                          <a:cs typeface="Segoe UI" panose="020B0502040204020203" pitchFamily="34" charset="0"/>
                        </a:rPr>
                        <a:t> </a:t>
                      </a:r>
                      <a:r>
                        <a:rPr lang="en-US" sz="1800" b="1" dirty="0" err="1" smtClean="0">
                          <a:latin typeface="Segoe UI" panose="020B0502040204020203" pitchFamily="34" charset="0"/>
                          <a:cs typeface="Segoe UI" panose="020B0502040204020203" pitchFamily="34" charset="0"/>
                        </a:rPr>
                        <a:t>Kebudayaan</a:t>
                      </a:r>
                      <a:r>
                        <a:rPr lang="en-US" sz="1800" b="1" dirty="0" smtClean="0">
                          <a:latin typeface="Segoe UI" panose="020B0502040204020203" pitchFamily="34" charset="0"/>
                          <a:cs typeface="Segoe UI" panose="020B0502040204020203" pitchFamily="34" charset="0"/>
                        </a:rPr>
                        <a:t> </a:t>
                      </a:r>
                      <a:r>
                        <a:rPr lang="en-US" sz="1800" b="1" dirty="0" err="1" smtClean="0">
                          <a:latin typeface="Segoe UI" panose="020B0502040204020203" pitchFamily="34" charset="0"/>
                          <a:cs typeface="Segoe UI" panose="020B0502040204020203" pitchFamily="34" charset="0"/>
                        </a:rPr>
                        <a:t>Nomor</a:t>
                      </a:r>
                      <a:r>
                        <a:rPr lang="en-US" sz="1800" b="1" dirty="0" smtClean="0">
                          <a:latin typeface="Segoe UI" panose="020B0502040204020203" pitchFamily="34" charset="0"/>
                          <a:cs typeface="Segoe UI" panose="020B0502040204020203" pitchFamily="34" charset="0"/>
                        </a:rPr>
                        <a:t> 10 </a:t>
                      </a:r>
                      <a:r>
                        <a:rPr lang="en-US" sz="1800" b="1" dirty="0" err="1" smtClean="0">
                          <a:latin typeface="Segoe UI" panose="020B0502040204020203" pitchFamily="34" charset="0"/>
                          <a:cs typeface="Segoe UI" panose="020B0502040204020203" pitchFamily="34" charset="0"/>
                        </a:rPr>
                        <a:t>tahun</a:t>
                      </a:r>
                      <a:r>
                        <a:rPr lang="en-US" sz="1800" b="1" dirty="0" smtClean="0">
                          <a:latin typeface="Segoe UI" panose="020B0502040204020203" pitchFamily="34" charset="0"/>
                          <a:cs typeface="Segoe UI" panose="020B0502040204020203" pitchFamily="34" charset="0"/>
                        </a:rPr>
                        <a:t> 2020 </a:t>
                      </a:r>
                      <a:r>
                        <a:rPr lang="en-US" sz="1800" b="0" dirty="0" err="1" smtClean="0">
                          <a:latin typeface="Segoe UI" panose="020B0502040204020203" pitchFamily="34" charset="0"/>
                          <a:cs typeface="Segoe UI" panose="020B0502040204020203" pitchFamily="34" charset="0"/>
                        </a:rPr>
                        <a:t>tentang</a:t>
                      </a:r>
                      <a:r>
                        <a:rPr lang="en-US" sz="1800" b="0" dirty="0" smtClean="0">
                          <a:latin typeface="Segoe UI" panose="020B0502040204020203" pitchFamily="34" charset="0"/>
                          <a:cs typeface="Segoe UI" panose="020B0502040204020203" pitchFamily="34" charset="0"/>
                        </a:rPr>
                        <a:t> Program Indonesia </a:t>
                      </a:r>
                      <a:r>
                        <a:rPr lang="en-US" sz="1800" b="0" dirty="0" err="1" smtClean="0">
                          <a:latin typeface="Segoe UI" panose="020B0502040204020203" pitchFamily="34" charset="0"/>
                          <a:cs typeface="Segoe UI" panose="020B0502040204020203" pitchFamily="34" charset="0"/>
                        </a:rPr>
                        <a:t>Pintar</a:t>
                      </a:r>
                      <a:r>
                        <a:rPr lang="en-US" sz="1800" b="0" dirty="0" smtClean="0">
                          <a:latin typeface="Segoe UI" panose="020B0502040204020203" pitchFamily="34" charset="0"/>
                          <a:cs typeface="Segoe UI" panose="020B0502040204020203" pitchFamily="34" charset="0"/>
                        </a:rPr>
                        <a:t>;</a:t>
                      </a:r>
                      <a:endParaRPr lang="en-US" sz="1800" b="0" i="1" dirty="0" smtClean="0">
                        <a:latin typeface="Segoe UI" panose="020B0502040204020203" pitchFamily="34" charset="0"/>
                        <a:cs typeface="Segoe UI" panose="020B0502040204020203" pitchFamily="34" charset="0"/>
                      </a:endParaRPr>
                    </a:p>
                  </a:txBody>
                  <a:tcPr marR="180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20184711"/>
                  </a:ext>
                </a:extLst>
              </a:tr>
              <a:tr h="1114096">
                <a:tc>
                  <a:txBody>
                    <a:bodyPr/>
                    <a:lstStyle/>
                    <a:p>
                      <a:pPr marL="360000" marR="0" indent="-360000" algn="l" defTabSz="914400" rtl="0" eaLnBrk="1" fontAlgn="auto" latinLnBrk="0" hangingPunct="1">
                        <a:lnSpc>
                          <a:spcPct val="100000"/>
                        </a:lnSpc>
                        <a:spcBef>
                          <a:spcPts val="1200"/>
                        </a:spcBef>
                        <a:spcAft>
                          <a:spcPts val="1200"/>
                        </a:spcAft>
                        <a:buClr>
                          <a:srgbClr val="0070AE"/>
                        </a:buClr>
                        <a:buSzPct val="150000"/>
                        <a:buFont typeface="Wingdings" panose="05000000000000000000" pitchFamily="2" charset="2"/>
                        <a:buChar char="§"/>
                        <a:tabLst/>
                        <a:defRPr/>
                      </a:pPr>
                      <a:r>
                        <a:rPr lang="en-US" sz="1800" b="1" dirty="0" err="1" smtClean="0">
                          <a:latin typeface="Segoe UI" panose="020B0502040204020203" pitchFamily="34" charset="0"/>
                          <a:cs typeface="Segoe UI" panose="020B0502040204020203" pitchFamily="34" charset="0"/>
                        </a:rPr>
                        <a:t>Peraturan</a:t>
                      </a:r>
                      <a:r>
                        <a:rPr lang="en-US" sz="1800" b="1" dirty="0" smtClean="0">
                          <a:latin typeface="Segoe UI" panose="020B0502040204020203" pitchFamily="34" charset="0"/>
                          <a:cs typeface="Segoe UI" panose="020B0502040204020203" pitchFamily="34" charset="0"/>
                        </a:rPr>
                        <a:t> </a:t>
                      </a:r>
                      <a:r>
                        <a:rPr lang="en-US" sz="1800" b="1" dirty="0" err="1" smtClean="0">
                          <a:latin typeface="Segoe UI" panose="020B0502040204020203" pitchFamily="34" charset="0"/>
                          <a:cs typeface="Segoe UI" panose="020B0502040204020203" pitchFamily="34" charset="0"/>
                        </a:rPr>
                        <a:t>Sekretaris</a:t>
                      </a:r>
                      <a:r>
                        <a:rPr lang="en-US" sz="1800" b="1" dirty="0" smtClean="0">
                          <a:latin typeface="Segoe UI" panose="020B0502040204020203" pitchFamily="34" charset="0"/>
                          <a:cs typeface="Segoe UI" panose="020B0502040204020203" pitchFamily="34" charset="0"/>
                        </a:rPr>
                        <a:t> </a:t>
                      </a:r>
                      <a:r>
                        <a:rPr lang="en-US" sz="1800" b="1" dirty="0" err="1" smtClean="0">
                          <a:latin typeface="Segoe UI" panose="020B0502040204020203" pitchFamily="34" charset="0"/>
                          <a:cs typeface="Segoe UI" panose="020B0502040204020203" pitchFamily="34" charset="0"/>
                        </a:rPr>
                        <a:t>Jenderal</a:t>
                      </a:r>
                      <a:r>
                        <a:rPr lang="en-US" sz="1800" b="1" dirty="0" smtClean="0">
                          <a:latin typeface="Segoe UI" panose="020B0502040204020203" pitchFamily="34" charset="0"/>
                          <a:cs typeface="Segoe UI" panose="020B0502040204020203" pitchFamily="34" charset="0"/>
                        </a:rPr>
                        <a:t> </a:t>
                      </a:r>
                      <a:r>
                        <a:rPr lang="en-US" sz="1800" b="1" dirty="0" err="1" smtClean="0">
                          <a:latin typeface="Segoe UI" panose="020B0502040204020203" pitchFamily="34" charset="0"/>
                          <a:cs typeface="Segoe UI" panose="020B0502040204020203" pitchFamily="34" charset="0"/>
                        </a:rPr>
                        <a:t>Kementerian</a:t>
                      </a:r>
                      <a:r>
                        <a:rPr lang="en-US" sz="1800" b="1" dirty="0" smtClean="0">
                          <a:latin typeface="Segoe UI" panose="020B0502040204020203" pitchFamily="34" charset="0"/>
                          <a:cs typeface="Segoe UI" panose="020B0502040204020203" pitchFamily="34" charset="0"/>
                        </a:rPr>
                        <a:t> </a:t>
                      </a:r>
                      <a:r>
                        <a:rPr lang="en-US" sz="1800" b="1" dirty="0" err="1" smtClean="0">
                          <a:latin typeface="Segoe UI" panose="020B0502040204020203" pitchFamily="34" charset="0"/>
                          <a:cs typeface="Segoe UI" panose="020B0502040204020203" pitchFamily="34" charset="0"/>
                        </a:rPr>
                        <a:t>Pendidikan</a:t>
                      </a:r>
                      <a:r>
                        <a:rPr lang="en-US" sz="1800" b="1" dirty="0" smtClean="0">
                          <a:latin typeface="Segoe UI" panose="020B0502040204020203" pitchFamily="34" charset="0"/>
                          <a:cs typeface="Segoe UI" panose="020B0502040204020203" pitchFamily="34" charset="0"/>
                        </a:rPr>
                        <a:t> </a:t>
                      </a:r>
                      <a:r>
                        <a:rPr lang="en-US" sz="1800" b="1" dirty="0" err="1" smtClean="0">
                          <a:latin typeface="Segoe UI" panose="020B0502040204020203" pitchFamily="34" charset="0"/>
                          <a:cs typeface="Segoe UI" panose="020B0502040204020203" pitchFamily="34" charset="0"/>
                        </a:rPr>
                        <a:t>dan</a:t>
                      </a:r>
                      <a:r>
                        <a:rPr lang="en-US" sz="1800" b="1" dirty="0" smtClean="0">
                          <a:latin typeface="Segoe UI" panose="020B0502040204020203" pitchFamily="34" charset="0"/>
                          <a:cs typeface="Segoe UI" panose="020B0502040204020203" pitchFamily="34" charset="0"/>
                        </a:rPr>
                        <a:t> </a:t>
                      </a:r>
                      <a:r>
                        <a:rPr lang="en-US" sz="1800" b="1" dirty="0" err="1" smtClean="0">
                          <a:latin typeface="Segoe UI" panose="020B0502040204020203" pitchFamily="34" charset="0"/>
                          <a:cs typeface="Segoe UI" panose="020B0502040204020203" pitchFamily="34" charset="0"/>
                        </a:rPr>
                        <a:t>Kebudayaan</a:t>
                      </a:r>
                      <a:r>
                        <a:rPr lang="en-US" sz="1800" b="1" dirty="0" smtClean="0">
                          <a:latin typeface="Segoe UI" panose="020B0502040204020203" pitchFamily="34" charset="0"/>
                          <a:cs typeface="Segoe UI" panose="020B0502040204020203" pitchFamily="34" charset="0"/>
                        </a:rPr>
                        <a:t> </a:t>
                      </a:r>
                      <a:r>
                        <a:rPr lang="en-US" sz="1800" b="1" dirty="0" err="1" smtClean="0">
                          <a:latin typeface="Segoe UI" panose="020B0502040204020203" pitchFamily="34" charset="0"/>
                          <a:cs typeface="Segoe UI" panose="020B0502040204020203" pitchFamily="34" charset="0"/>
                        </a:rPr>
                        <a:t>Nomor</a:t>
                      </a:r>
                      <a:r>
                        <a:rPr lang="en-US" sz="1800" b="1" dirty="0" smtClean="0">
                          <a:latin typeface="Segoe UI" panose="020B0502040204020203" pitchFamily="34" charset="0"/>
                          <a:cs typeface="Segoe UI" panose="020B0502040204020203" pitchFamily="34" charset="0"/>
                        </a:rPr>
                        <a:t> 8 </a:t>
                      </a:r>
                      <a:r>
                        <a:rPr lang="en-US" sz="1800" b="1" dirty="0" err="1" smtClean="0">
                          <a:latin typeface="Segoe UI" panose="020B0502040204020203" pitchFamily="34" charset="0"/>
                          <a:cs typeface="Segoe UI" panose="020B0502040204020203" pitchFamily="34" charset="0"/>
                        </a:rPr>
                        <a:t>Tahun</a:t>
                      </a:r>
                      <a:r>
                        <a:rPr lang="en-US" sz="1800" b="1" dirty="0" smtClean="0">
                          <a:latin typeface="Segoe UI" panose="020B0502040204020203" pitchFamily="34" charset="0"/>
                          <a:cs typeface="Segoe UI" panose="020B0502040204020203" pitchFamily="34" charset="0"/>
                        </a:rPr>
                        <a:t> 2020 </a:t>
                      </a:r>
                      <a:r>
                        <a:rPr lang="en-US" sz="1800" b="0" dirty="0" err="1" smtClean="0">
                          <a:latin typeface="Segoe UI" panose="020B0502040204020203" pitchFamily="34" charset="0"/>
                          <a:cs typeface="Segoe UI" panose="020B0502040204020203" pitchFamily="34" charset="0"/>
                        </a:rPr>
                        <a:t>tentang</a:t>
                      </a:r>
                      <a:r>
                        <a:rPr lang="en-US" sz="1800" b="0" dirty="0" smtClean="0">
                          <a:latin typeface="Segoe UI" panose="020B0502040204020203" pitchFamily="34" charset="0"/>
                          <a:cs typeface="Segoe UI" panose="020B0502040204020203" pitchFamily="34" charset="0"/>
                        </a:rPr>
                        <a:t> </a:t>
                      </a:r>
                      <a:r>
                        <a:rPr lang="en-US" sz="1800" b="0" dirty="0" err="1" smtClean="0">
                          <a:latin typeface="Segoe UI" panose="020B0502040204020203" pitchFamily="34" charset="0"/>
                          <a:cs typeface="Segoe UI" panose="020B0502040204020203" pitchFamily="34" charset="0"/>
                        </a:rPr>
                        <a:t>Petunjuk</a:t>
                      </a:r>
                      <a:r>
                        <a:rPr lang="en-US" sz="1800" b="0" dirty="0" smtClean="0">
                          <a:latin typeface="Segoe UI" panose="020B0502040204020203" pitchFamily="34" charset="0"/>
                          <a:cs typeface="Segoe UI" panose="020B0502040204020203" pitchFamily="34" charset="0"/>
                        </a:rPr>
                        <a:t> </a:t>
                      </a:r>
                      <a:r>
                        <a:rPr lang="en-US" sz="1800" b="0" dirty="0" err="1" smtClean="0">
                          <a:latin typeface="Segoe UI" panose="020B0502040204020203" pitchFamily="34" charset="0"/>
                          <a:cs typeface="Segoe UI" panose="020B0502040204020203" pitchFamily="34" charset="0"/>
                        </a:rPr>
                        <a:t>Pelaksanaan</a:t>
                      </a:r>
                      <a:r>
                        <a:rPr lang="en-US" sz="1800" b="0" dirty="0" smtClean="0">
                          <a:latin typeface="Segoe UI" panose="020B0502040204020203" pitchFamily="34" charset="0"/>
                          <a:cs typeface="Segoe UI" panose="020B0502040204020203" pitchFamily="34" charset="0"/>
                        </a:rPr>
                        <a:t> Program Indonesia </a:t>
                      </a:r>
                      <a:r>
                        <a:rPr lang="en-US" sz="1800" b="0" dirty="0" err="1" smtClean="0">
                          <a:latin typeface="Segoe UI" panose="020B0502040204020203" pitchFamily="34" charset="0"/>
                          <a:cs typeface="Segoe UI" panose="020B0502040204020203" pitchFamily="34" charset="0"/>
                        </a:rPr>
                        <a:t>Pintar</a:t>
                      </a:r>
                      <a:r>
                        <a:rPr lang="en-US" sz="1800" b="0" dirty="0" smtClean="0">
                          <a:latin typeface="Segoe UI" panose="020B0502040204020203" pitchFamily="34" charset="0"/>
                          <a:cs typeface="Segoe UI" panose="020B0502040204020203" pitchFamily="34" charset="0"/>
                        </a:rPr>
                        <a:t>;</a:t>
                      </a:r>
                      <a:endParaRPr lang="en-US" sz="1800" b="0" i="1" dirty="0" smtClean="0">
                        <a:latin typeface="Segoe UI" panose="020B0502040204020203" pitchFamily="34" charset="0"/>
                        <a:cs typeface="Segoe UI" panose="020B0502040204020203" pitchFamily="34" charset="0"/>
                      </a:endParaRPr>
                    </a:p>
                  </a:txBody>
                  <a:tcPr marR="180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5874076"/>
                  </a:ext>
                </a:extLst>
              </a:tr>
              <a:tr h="799245">
                <a:tc>
                  <a:txBody>
                    <a:bodyPr/>
                    <a:lstStyle/>
                    <a:p>
                      <a:pPr marL="360000" indent="-360000">
                        <a:lnSpc>
                          <a:spcPct val="100000"/>
                        </a:lnSpc>
                        <a:spcBef>
                          <a:spcPts val="1200"/>
                        </a:spcBef>
                        <a:spcAft>
                          <a:spcPts val="1200"/>
                        </a:spcAft>
                        <a:buClr>
                          <a:srgbClr val="0070AE"/>
                        </a:buClr>
                        <a:buSzPct val="150000"/>
                        <a:buFont typeface="Wingdings" panose="05000000000000000000" pitchFamily="2" charset="2"/>
                        <a:buChar char="§"/>
                      </a:pPr>
                      <a:r>
                        <a:rPr lang="en-US" sz="1800" b="1" dirty="0" err="1" smtClean="0">
                          <a:latin typeface="Segoe UI" panose="020B0502040204020203" pitchFamily="34" charset="0"/>
                          <a:cs typeface="Segoe UI" panose="020B0502040204020203" pitchFamily="34" charset="0"/>
                        </a:rPr>
                        <a:t>Daftar</a:t>
                      </a:r>
                      <a:r>
                        <a:rPr lang="en-US" sz="1800" b="1" dirty="0" smtClean="0">
                          <a:latin typeface="Segoe UI" panose="020B0502040204020203" pitchFamily="34" charset="0"/>
                          <a:cs typeface="Segoe UI" panose="020B0502040204020203" pitchFamily="34" charset="0"/>
                        </a:rPr>
                        <a:t> </a:t>
                      </a:r>
                      <a:r>
                        <a:rPr lang="en-US" sz="1800" b="1" dirty="0" err="1" smtClean="0">
                          <a:latin typeface="Segoe UI" panose="020B0502040204020203" pitchFamily="34" charset="0"/>
                          <a:cs typeface="Segoe UI" panose="020B0502040204020203" pitchFamily="34" charset="0"/>
                        </a:rPr>
                        <a:t>Isian</a:t>
                      </a:r>
                      <a:r>
                        <a:rPr lang="en-US" sz="1800" b="1" dirty="0" smtClean="0">
                          <a:latin typeface="Segoe UI" panose="020B0502040204020203" pitchFamily="34" charset="0"/>
                          <a:cs typeface="Segoe UI" panose="020B0502040204020203" pitchFamily="34" charset="0"/>
                        </a:rPr>
                        <a:t> </a:t>
                      </a:r>
                      <a:r>
                        <a:rPr lang="en-US" sz="1800" b="1" dirty="0" err="1" smtClean="0">
                          <a:latin typeface="Segoe UI" panose="020B0502040204020203" pitchFamily="34" charset="0"/>
                          <a:cs typeface="Segoe UI" panose="020B0502040204020203" pitchFamily="34" charset="0"/>
                        </a:rPr>
                        <a:t>Pelaksanaan</a:t>
                      </a:r>
                      <a:r>
                        <a:rPr lang="en-US" sz="1800" b="1" dirty="0" smtClean="0">
                          <a:latin typeface="Segoe UI" panose="020B0502040204020203" pitchFamily="34" charset="0"/>
                          <a:cs typeface="Segoe UI" panose="020B0502040204020203" pitchFamily="34" charset="0"/>
                        </a:rPr>
                        <a:t> </a:t>
                      </a:r>
                      <a:r>
                        <a:rPr lang="en-US" sz="1800" b="1" dirty="0" err="1" smtClean="0">
                          <a:latin typeface="Segoe UI" panose="020B0502040204020203" pitchFamily="34" charset="0"/>
                          <a:cs typeface="Segoe UI" panose="020B0502040204020203" pitchFamily="34" charset="0"/>
                        </a:rPr>
                        <a:t>Anggaran</a:t>
                      </a:r>
                      <a:r>
                        <a:rPr lang="en-US" sz="1800" b="1" dirty="0" smtClean="0">
                          <a:latin typeface="Segoe UI" panose="020B0502040204020203" pitchFamily="34" charset="0"/>
                          <a:cs typeface="Segoe UI" panose="020B0502040204020203" pitchFamily="34" charset="0"/>
                        </a:rPr>
                        <a:t> </a:t>
                      </a:r>
                      <a:r>
                        <a:rPr lang="en-US" sz="1800" b="1" dirty="0" err="1" smtClean="0">
                          <a:latin typeface="Segoe UI" panose="020B0502040204020203" pitchFamily="34" charset="0"/>
                          <a:cs typeface="Segoe UI" panose="020B0502040204020203" pitchFamily="34" charset="0"/>
                        </a:rPr>
                        <a:t>Nomor</a:t>
                      </a:r>
                      <a:r>
                        <a:rPr lang="en-US" sz="1800" b="1" dirty="0" smtClean="0">
                          <a:latin typeface="Segoe UI" panose="020B0502040204020203" pitchFamily="34" charset="0"/>
                          <a:cs typeface="Segoe UI" panose="020B0502040204020203" pitchFamily="34" charset="0"/>
                        </a:rPr>
                        <a:t> SP DIPA-023.01.1.690399/ 2020</a:t>
                      </a:r>
                      <a:r>
                        <a:rPr lang="en-US" sz="1800" b="0" dirty="0" smtClean="0">
                          <a:latin typeface="Segoe UI" panose="020B0502040204020203" pitchFamily="34" charset="0"/>
                          <a:cs typeface="Segoe UI" panose="020B0502040204020203" pitchFamily="34" charset="0"/>
                        </a:rPr>
                        <a:t> </a:t>
                      </a:r>
                      <a:r>
                        <a:rPr lang="en-US" sz="1800" b="0" dirty="0" err="1" smtClean="0">
                          <a:latin typeface="Segoe UI" panose="020B0502040204020203" pitchFamily="34" charset="0"/>
                          <a:cs typeface="Segoe UI" panose="020B0502040204020203" pitchFamily="34" charset="0"/>
                        </a:rPr>
                        <a:t>Satker</a:t>
                      </a:r>
                      <a:r>
                        <a:rPr lang="en-US" sz="1800" b="0" dirty="0" smtClean="0">
                          <a:latin typeface="Segoe UI" panose="020B0502040204020203" pitchFamily="34" charset="0"/>
                          <a:cs typeface="Segoe UI" panose="020B0502040204020203" pitchFamily="34" charset="0"/>
                        </a:rPr>
                        <a:t> 690339 (</a:t>
                      </a:r>
                      <a:r>
                        <a:rPr lang="en-US" sz="1800" b="0" dirty="0" err="1" smtClean="0">
                          <a:latin typeface="Segoe UI" panose="020B0502040204020203" pitchFamily="34" charset="0"/>
                          <a:cs typeface="Segoe UI" panose="020B0502040204020203" pitchFamily="34" charset="0"/>
                        </a:rPr>
                        <a:t>Pusat</a:t>
                      </a:r>
                      <a:r>
                        <a:rPr lang="en-US" sz="1800" b="0" dirty="0" smtClean="0">
                          <a:latin typeface="Segoe UI" panose="020B0502040204020203" pitchFamily="34" charset="0"/>
                          <a:cs typeface="Segoe UI" panose="020B0502040204020203" pitchFamily="34" charset="0"/>
                        </a:rPr>
                        <a:t> </a:t>
                      </a:r>
                      <a:r>
                        <a:rPr lang="en-US" sz="1800" b="0" dirty="0" err="1" smtClean="0">
                          <a:latin typeface="Segoe UI" panose="020B0502040204020203" pitchFamily="34" charset="0"/>
                          <a:cs typeface="Segoe UI" panose="020B0502040204020203" pitchFamily="34" charset="0"/>
                        </a:rPr>
                        <a:t>Layanan</a:t>
                      </a:r>
                      <a:r>
                        <a:rPr lang="en-US" sz="1800" b="0" dirty="0" smtClean="0">
                          <a:latin typeface="Segoe UI" panose="020B0502040204020203" pitchFamily="34" charset="0"/>
                          <a:cs typeface="Segoe UI" panose="020B0502040204020203" pitchFamily="34" charset="0"/>
                        </a:rPr>
                        <a:t> </a:t>
                      </a:r>
                      <a:r>
                        <a:rPr lang="en-US" sz="1800" b="0" dirty="0" err="1" smtClean="0">
                          <a:latin typeface="Segoe UI" panose="020B0502040204020203" pitchFamily="34" charset="0"/>
                          <a:cs typeface="Segoe UI" panose="020B0502040204020203" pitchFamily="34" charset="0"/>
                        </a:rPr>
                        <a:t>Pembiayaan</a:t>
                      </a:r>
                      <a:r>
                        <a:rPr lang="en-US" sz="1800" b="0" dirty="0" smtClean="0">
                          <a:latin typeface="Segoe UI" panose="020B0502040204020203" pitchFamily="34" charset="0"/>
                          <a:cs typeface="Segoe UI" panose="020B0502040204020203" pitchFamily="34" charset="0"/>
                        </a:rPr>
                        <a:t> </a:t>
                      </a:r>
                      <a:r>
                        <a:rPr lang="en-US" sz="1800" b="0" dirty="0" err="1" smtClean="0">
                          <a:latin typeface="Segoe UI" panose="020B0502040204020203" pitchFamily="34" charset="0"/>
                          <a:cs typeface="Segoe UI" panose="020B0502040204020203" pitchFamily="34" charset="0"/>
                        </a:rPr>
                        <a:t>Pendidikan</a:t>
                      </a:r>
                      <a:r>
                        <a:rPr lang="en-US" sz="1800" b="0" dirty="0" smtClean="0">
                          <a:latin typeface="Segoe UI" panose="020B0502040204020203" pitchFamily="34" charset="0"/>
                          <a:cs typeface="Segoe UI" panose="020B0502040204020203" pitchFamily="34" charset="0"/>
                        </a:rPr>
                        <a:t>).</a:t>
                      </a:r>
                      <a:endParaRPr lang="en-US" sz="1800" b="0" i="1" dirty="0">
                        <a:latin typeface="Segoe UI" panose="020B0502040204020203" pitchFamily="34" charset="0"/>
                        <a:cs typeface="Segoe UI" panose="020B0502040204020203" pitchFamily="34" charset="0"/>
                      </a:endParaRPr>
                    </a:p>
                  </a:txBody>
                  <a:tcPr marR="180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8457373"/>
                  </a:ext>
                </a:extLst>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673" y="2401144"/>
            <a:ext cx="2118305" cy="2118305"/>
          </a:xfrm>
          <a:prstGeom prst="rect">
            <a:avLst/>
          </a:prstGeom>
        </p:spPr>
      </p:pic>
    </p:spTree>
    <p:extLst>
      <p:ext uri="{BB962C8B-B14F-4D97-AF65-F5344CB8AC3E}">
        <p14:creationId xmlns:p14="http://schemas.microsoft.com/office/powerpoint/2010/main" val="2452604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51370" y="2220686"/>
            <a:ext cx="3940629" cy="40557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6493" y="2467101"/>
            <a:ext cx="991059" cy="1005045"/>
          </a:xfrm>
          <a:prstGeom prst="rect">
            <a:avLst/>
          </a:prstGeom>
        </p:spPr>
      </p:pic>
      <p:sp>
        <p:nvSpPr>
          <p:cNvPr id="2" name="Title 1"/>
          <p:cNvSpPr>
            <a:spLocks noGrp="1"/>
          </p:cNvSpPr>
          <p:nvPr>
            <p:ph type="title"/>
          </p:nvPr>
        </p:nvSpPr>
        <p:spPr>
          <a:gradFill>
            <a:gsLst>
              <a:gs pos="94000">
                <a:schemeClr val="accent2">
                  <a:lumMod val="20000"/>
                  <a:lumOff val="80000"/>
                </a:schemeClr>
              </a:gs>
              <a:gs pos="88000">
                <a:schemeClr val="bg1"/>
              </a:gs>
            </a:gsLst>
            <a:lin ang="10800000" scaled="0"/>
          </a:gradFill>
        </p:spPr>
        <p:txBody>
          <a:bodyPr wrap="none" tIns="54000" bIns="0">
            <a:noAutofit/>
            <a:scene3d>
              <a:camera prst="orthographicFront"/>
              <a:lightRig rig="threePt" dir="t"/>
            </a:scene3d>
            <a:sp3d extrusionH="57150">
              <a:bevelT h="25400" prst="softRound"/>
            </a:sp3d>
          </a:bodyPr>
          <a:lstStyle/>
          <a:p>
            <a:r>
              <a:rPr lang="pt-BR" sz="4000" dirty="0">
                <a:latin typeface="Agency FB" panose="020B0503020202020204" pitchFamily="34" charset="0"/>
              </a:rPr>
              <a:t>P</a:t>
            </a:r>
            <a:r>
              <a:rPr lang="pt-BR" sz="4000" dirty="0" smtClean="0">
                <a:latin typeface="Agency FB" panose="020B0503020202020204" pitchFamily="34" charset="0"/>
              </a:rPr>
              <a:t>IP Dikdasmen Sebagai </a:t>
            </a:r>
            <a:r>
              <a:rPr lang="pt-BR" sz="4000" dirty="0">
                <a:latin typeface="Agency FB" panose="020B0503020202020204" pitchFamily="34" charset="0"/>
              </a:rPr>
              <a:t>Penguatan Akses Pendidikan</a:t>
            </a:r>
            <a:endParaRPr lang="en-US" sz="4000" dirty="0">
              <a:latin typeface="Agency FB" panose="020B0503020202020204" pitchFamily="34" charset="0"/>
            </a:endParaRPr>
          </a:p>
        </p:txBody>
      </p:sp>
      <p:sp>
        <p:nvSpPr>
          <p:cNvPr id="3" name="Content Placeholder 2"/>
          <p:cNvSpPr>
            <a:spLocks noGrp="1"/>
          </p:cNvSpPr>
          <p:nvPr>
            <p:ph idx="1"/>
          </p:nvPr>
        </p:nvSpPr>
        <p:spPr>
          <a:xfrm>
            <a:off x="325331" y="1469534"/>
            <a:ext cx="7249186" cy="4878644"/>
          </a:xfrm>
          <a:noFill/>
          <a:ln>
            <a:noFill/>
          </a:ln>
          <a:scene3d>
            <a:camera prst="orthographicFront"/>
            <a:lightRig rig="threePt" dir="t"/>
          </a:scene3d>
          <a:sp3d>
            <a:bevelT w="101600" prst="riblet"/>
          </a:sp3d>
        </p:spPr>
        <p:txBody>
          <a:bodyPr tIns="108000">
            <a:noAutofit/>
          </a:bodyPr>
          <a:lstStyle/>
          <a:p>
            <a:pPr marL="360000" indent="-360000" algn="just" defTabSz="548640">
              <a:lnSpc>
                <a:spcPct val="100000"/>
              </a:lnSpc>
              <a:spcBef>
                <a:spcPts val="1200"/>
              </a:spcBef>
              <a:spcAft>
                <a:spcPts val="1200"/>
              </a:spcAft>
              <a:buClr>
                <a:schemeClr val="bg2">
                  <a:lumMod val="50000"/>
                </a:schemeClr>
              </a:buClr>
              <a:buSzPct val="120000"/>
              <a:buFont typeface="Wingdings" panose="05000000000000000000" pitchFamily="2" charset="2"/>
              <a:buChar char="§"/>
            </a:pPr>
            <a:r>
              <a:rPr lang="en-US" sz="1800" dirty="0" err="1" smtClean="0">
                <a:solidFill>
                  <a:prstClr val="black"/>
                </a:solidFill>
                <a:latin typeface="Segoe UI" panose="020B0502040204020203" pitchFamily="34" charset="0"/>
                <a:ea typeface="Avenir Next" charset="0"/>
                <a:cs typeface="Segoe UI" panose="020B0502040204020203" pitchFamily="34" charset="0"/>
              </a:rPr>
              <a:t>Membangun</a:t>
            </a:r>
            <a:r>
              <a:rPr lang="en-US" sz="1800" dirty="0" smtClean="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keluarga</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produktif</a:t>
            </a:r>
            <a:endParaRPr lang="en-US" sz="1800" dirty="0">
              <a:solidFill>
                <a:prstClr val="black"/>
              </a:solidFill>
              <a:latin typeface="Segoe UI" panose="020B0502040204020203" pitchFamily="34" charset="0"/>
              <a:ea typeface="Avenir Next" charset="0"/>
              <a:cs typeface="Segoe UI" panose="020B0502040204020203" pitchFamily="34" charset="0"/>
            </a:endParaRPr>
          </a:p>
          <a:p>
            <a:pPr marL="360000" indent="-360000" algn="just" defTabSz="548640">
              <a:lnSpc>
                <a:spcPct val="100000"/>
              </a:lnSpc>
              <a:spcBef>
                <a:spcPts val="1200"/>
              </a:spcBef>
              <a:spcAft>
                <a:spcPts val="1200"/>
              </a:spcAft>
              <a:buClr>
                <a:schemeClr val="bg2">
                  <a:lumMod val="50000"/>
                </a:schemeClr>
              </a:buClr>
              <a:buSzPct val="120000"/>
              <a:buFont typeface="Wingdings" panose="05000000000000000000" pitchFamily="2" charset="2"/>
              <a:buChar char="§"/>
            </a:pPr>
            <a:r>
              <a:rPr lang="en-US" sz="1800" dirty="0" err="1">
                <a:solidFill>
                  <a:prstClr val="black"/>
                </a:solidFill>
                <a:latin typeface="Segoe UI" panose="020B0502040204020203" pitchFamily="34" charset="0"/>
                <a:ea typeface="Avenir Next" charset="0"/>
                <a:cs typeface="Segoe UI" panose="020B0502040204020203" pitchFamily="34" charset="0"/>
              </a:rPr>
              <a:t>Meningkatkan</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efektifitas</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dan</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efisiensi</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pelaksanaan</a:t>
            </a:r>
            <a:r>
              <a:rPr lang="en-US" sz="1800" dirty="0">
                <a:solidFill>
                  <a:prstClr val="black"/>
                </a:solidFill>
                <a:latin typeface="Segoe UI" panose="020B0502040204020203" pitchFamily="34" charset="0"/>
                <a:ea typeface="Avenir Next" charset="0"/>
                <a:cs typeface="Segoe UI" panose="020B0502040204020203" pitchFamily="34" charset="0"/>
              </a:rPr>
              <a:t> program </a:t>
            </a:r>
            <a:r>
              <a:rPr lang="en-US" sz="1800" dirty="0" err="1">
                <a:solidFill>
                  <a:prstClr val="black"/>
                </a:solidFill>
                <a:latin typeface="Segoe UI" panose="020B0502040204020203" pitchFamily="34" charset="0"/>
                <a:ea typeface="Avenir Next" charset="0"/>
                <a:cs typeface="Segoe UI" panose="020B0502040204020203" pitchFamily="34" charset="0"/>
              </a:rPr>
              <a:t>perlindungan</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sosial</a:t>
            </a:r>
            <a:endParaRPr lang="en-US" sz="1800" dirty="0">
              <a:solidFill>
                <a:prstClr val="black"/>
              </a:solidFill>
              <a:latin typeface="Segoe UI" panose="020B0502040204020203" pitchFamily="34" charset="0"/>
              <a:ea typeface="Avenir Next" charset="0"/>
              <a:cs typeface="Segoe UI" panose="020B0502040204020203" pitchFamily="34" charset="0"/>
            </a:endParaRPr>
          </a:p>
          <a:p>
            <a:pPr marL="360000" indent="-360000" algn="just" defTabSz="548640">
              <a:lnSpc>
                <a:spcPct val="100000"/>
              </a:lnSpc>
              <a:spcBef>
                <a:spcPts val="1200"/>
              </a:spcBef>
              <a:spcAft>
                <a:spcPts val="1200"/>
              </a:spcAft>
              <a:buClr>
                <a:schemeClr val="bg2">
                  <a:lumMod val="50000"/>
                </a:schemeClr>
              </a:buClr>
              <a:buSzPct val="120000"/>
              <a:buFont typeface="Wingdings" panose="05000000000000000000" pitchFamily="2" charset="2"/>
              <a:buChar char="§"/>
            </a:pPr>
            <a:r>
              <a:rPr lang="en-US" sz="1800" dirty="0" err="1">
                <a:solidFill>
                  <a:prstClr val="black"/>
                </a:solidFill>
                <a:latin typeface="Segoe UI" panose="020B0502040204020203" pitchFamily="34" charset="0"/>
                <a:ea typeface="Avenir Next" charset="0"/>
                <a:cs typeface="Segoe UI" panose="020B0502040204020203" pitchFamily="34" charset="0"/>
              </a:rPr>
              <a:t>Meningkatkan</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koordinasi</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dengan</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Menteri</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Sosial</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dan</a:t>
            </a:r>
            <a:r>
              <a:rPr lang="en-US" sz="1800" dirty="0">
                <a:solidFill>
                  <a:prstClr val="black"/>
                </a:solidFill>
                <a:latin typeface="Segoe UI" panose="020B0502040204020203" pitchFamily="34" charset="0"/>
                <a:ea typeface="Avenir Next" charset="0"/>
                <a:cs typeface="Segoe UI" panose="020B0502040204020203" pitchFamily="34" charset="0"/>
              </a:rPr>
              <a:t> Tim </a:t>
            </a:r>
            <a:r>
              <a:rPr lang="en-US" sz="1800" dirty="0" err="1">
                <a:solidFill>
                  <a:prstClr val="black"/>
                </a:solidFill>
                <a:latin typeface="Segoe UI" panose="020B0502040204020203" pitchFamily="34" charset="0"/>
                <a:ea typeface="Avenir Next" charset="0"/>
                <a:cs typeface="Segoe UI" panose="020B0502040204020203" pitchFamily="34" charset="0"/>
              </a:rPr>
              <a:t>Nasional</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Percepatan</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Penanggulangan</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Kemiskinan</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dan</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Pemerintah</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Provinsi</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dan</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Pemerintah</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Kebupaten</a:t>
            </a:r>
            <a:r>
              <a:rPr lang="en-US" sz="1800" dirty="0">
                <a:solidFill>
                  <a:prstClr val="black"/>
                </a:solidFill>
                <a:latin typeface="Segoe UI" panose="020B0502040204020203" pitchFamily="34" charset="0"/>
                <a:ea typeface="Avenir Next" charset="0"/>
                <a:cs typeface="Segoe UI" panose="020B0502040204020203" pitchFamily="34" charset="0"/>
              </a:rPr>
              <a:t>/Kota</a:t>
            </a:r>
          </a:p>
          <a:p>
            <a:pPr marL="360000" indent="-360000" algn="just" defTabSz="548640">
              <a:lnSpc>
                <a:spcPct val="100000"/>
              </a:lnSpc>
              <a:spcBef>
                <a:spcPts val="1200"/>
              </a:spcBef>
              <a:spcAft>
                <a:spcPts val="1200"/>
              </a:spcAft>
              <a:buClr>
                <a:schemeClr val="bg2">
                  <a:lumMod val="50000"/>
                </a:schemeClr>
              </a:buClr>
              <a:buSzPct val="120000"/>
              <a:buFont typeface="Wingdings" panose="05000000000000000000" pitchFamily="2" charset="2"/>
              <a:buChar char="§"/>
            </a:pPr>
            <a:r>
              <a:rPr lang="en-US" sz="1800" dirty="0" err="1">
                <a:solidFill>
                  <a:prstClr val="black"/>
                </a:solidFill>
                <a:latin typeface="Segoe UI" panose="020B0502040204020203" pitchFamily="34" charset="0"/>
                <a:ea typeface="Avenir Next" charset="0"/>
                <a:cs typeface="Segoe UI" panose="020B0502040204020203" pitchFamily="34" charset="0"/>
              </a:rPr>
              <a:t>Menyediakan</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Kartu</a:t>
            </a:r>
            <a:r>
              <a:rPr lang="en-US" sz="1800" dirty="0">
                <a:solidFill>
                  <a:prstClr val="black"/>
                </a:solidFill>
                <a:latin typeface="Segoe UI" panose="020B0502040204020203" pitchFamily="34" charset="0"/>
                <a:ea typeface="Avenir Next" charset="0"/>
                <a:cs typeface="Segoe UI" panose="020B0502040204020203" pitchFamily="34" charset="0"/>
              </a:rPr>
              <a:t> Indonesia </a:t>
            </a:r>
            <a:r>
              <a:rPr lang="en-US" sz="1800" dirty="0" err="1">
                <a:solidFill>
                  <a:prstClr val="black"/>
                </a:solidFill>
                <a:latin typeface="Segoe UI" panose="020B0502040204020203" pitchFamily="34" charset="0"/>
                <a:ea typeface="Avenir Next" charset="0"/>
                <a:cs typeface="Segoe UI" panose="020B0502040204020203" pitchFamily="34" charset="0"/>
              </a:rPr>
              <a:t>Pintar</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sejumlah</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penerima</a:t>
            </a:r>
            <a:r>
              <a:rPr lang="en-US" sz="1800" dirty="0">
                <a:solidFill>
                  <a:prstClr val="black"/>
                </a:solidFill>
                <a:latin typeface="Segoe UI" panose="020B0502040204020203" pitchFamily="34" charset="0"/>
                <a:ea typeface="Avenir Next" charset="0"/>
                <a:cs typeface="Segoe UI" panose="020B0502040204020203" pitchFamily="34" charset="0"/>
              </a:rPr>
              <a:t> Program </a:t>
            </a:r>
            <a:r>
              <a:rPr lang="en-US" sz="1800" dirty="0" smtClean="0">
                <a:solidFill>
                  <a:prstClr val="black"/>
                </a:solidFill>
                <a:latin typeface="Segoe UI" panose="020B0502040204020203" pitchFamily="34" charset="0"/>
                <a:ea typeface="Avenir Next" charset="0"/>
                <a:cs typeface="Segoe UI" panose="020B0502040204020203" pitchFamily="34" charset="0"/>
              </a:rPr>
              <a:t>Indonesia </a:t>
            </a:r>
            <a:r>
              <a:rPr lang="en-US" sz="1800" dirty="0" err="1">
                <a:solidFill>
                  <a:prstClr val="black"/>
                </a:solidFill>
                <a:latin typeface="Segoe UI" panose="020B0502040204020203" pitchFamily="34" charset="0"/>
                <a:ea typeface="Avenir Next" charset="0"/>
                <a:cs typeface="Segoe UI" panose="020B0502040204020203" pitchFamily="34" charset="0"/>
              </a:rPr>
              <a:t>Pintar</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untuk</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siswa</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smtClean="0">
                <a:solidFill>
                  <a:prstClr val="black"/>
                </a:solidFill>
                <a:latin typeface="Segoe UI" panose="020B0502040204020203" pitchFamily="34" charset="0"/>
                <a:ea typeface="Avenir Next" charset="0"/>
                <a:cs typeface="Segoe UI" panose="020B0502040204020203" pitchFamily="34" charset="0"/>
              </a:rPr>
              <a:t>jenjang</a:t>
            </a:r>
            <a:r>
              <a:rPr lang="en-US" sz="1800" dirty="0" smtClean="0">
                <a:solidFill>
                  <a:prstClr val="black"/>
                </a:solidFill>
                <a:latin typeface="Segoe UI" panose="020B0502040204020203" pitchFamily="34" charset="0"/>
                <a:ea typeface="Avenir Next" charset="0"/>
                <a:cs typeface="Segoe UI" panose="020B0502040204020203" pitchFamily="34" charset="0"/>
              </a:rPr>
              <a:t> </a:t>
            </a:r>
            <a:r>
              <a:rPr lang="en-US" sz="1800" dirty="0">
                <a:solidFill>
                  <a:prstClr val="black"/>
                </a:solidFill>
                <a:latin typeface="Segoe UI" panose="020B0502040204020203" pitchFamily="34" charset="0"/>
                <a:ea typeface="Avenir Next" charset="0"/>
                <a:cs typeface="Segoe UI" panose="020B0502040204020203" pitchFamily="34" charset="0"/>
              </a:rPr>
              <a:t>SD, SMP, SMA/K</a:t>
            </a:r>
          </a:p>
          <a:p>
            <a:pPr marL="360000" indent="-360000" algn="just" defTabSz="548640">
              <a:lnSpc>
                <a:spcPct val="100000"/>
              </a:lnSpc>
              <a:spcBef>
                <a:spcPts val="1200"/>
              </a:spcBef>
              <a:spcAft>
                <a:spcPts val="1200"/>
              </a:spcAft>
              <a:buClr>
                <a:schemeClr val="bg2">
                  <a:lumMod val="50000"/>
                </a:schemeClr>
              </a:buClr>
              <a:buSzPct val="120000"/>
              <a:buFont typeface="Wingdings" panose="05000000000000000000" pitchFamily="2" charset="2"/>
              <a:buChar char="§"/>
            </a:pPr>
            <a:r>
              <a:rPr lang="en-US" sz="1800" dirty="0" err="1">
                <a:solidFill>
                  <a:prstClr val="black"/>
                </a:solidFill>
                <a:latin typeface="Segoe UI" panose="020B0502040204020203" pitchFamily="34" charset="0"/>
                <a:ea typeface="Avenir Next" charset="0"/>
                <a:cs typeface="Segoe UI" panose="020B0502040204020203" pitchFamily="34" charset="0"/>
              </a:rPr>
              <a:t>Membayarkan</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manfaat</a:t>
            </a:r>
            <a:r>
              <a:rPr lang="en-US" sz="1800" dirty="0">
                <a:solidFill>
                  <a:prstClr val="black"/>
                </a:solidFill>
                <a:latin typeface="Segoe UI" panose="020B0502040204020203" pitchFamily="34" charset="0"/>
                <a:ea typeface="Avenir Next" charset="0"/>
                <a:cs typeface="Segoe UI" panose="020B0502040204020203" pitchFamily="34" charset="0"/>
              </a:rPr>
              <a:t> Program Indonesia </a:t>
            </a:r>
            <a:r>
              <a:rPr lang="en-US" sz="1800" dirty="0" err="1">
                <a:solidFill>
                  <a:prstClr val="black"/>
                </a:solidFill>
                <a:latin typeface="Segoe UI" panose="020B0502040204020203" pitchFamily="34" charset="0"/>
                <a:ea typeface="Avenir Next" charset="0"/>
                <a:cs typeface="Segoe UI" panose="020B0502040204020203" pitchFamily="34" charset="0"/>
              </a:rPr>
              <a:t>Pintar</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kepada</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siswa</a:t>
            </a:r>
            <a:endParaRPr lang="en-US" sz="1800" dirty="0">
              <a:solidFill>
                <a:prstClr val="black"/>
              </a:solidFill>
              <a:latin typeface="Segoe UI" panose="020B0502040204020203" pitchFamily="34" charset="0"/>
              <a:ea typeface="Avenir Next" charset="0"/>
              <a:cs typeface="Segoe UI" panose="020B0502040204020203" pitchFamily="34" charset="0"/>
            </a:endParaRPr>
          </a:p>
          <a:p>
            <a:pPr marL="360000" indent="-360000" algn="just" defTabSz="548640">
              <a:lnSpc>
                <a:spcPct val="100000"/>
              </a:lnSpc>
              <a:spcBef>
                <a:spcPts val="1200"/>
              </a:spcBef>
              <a:spcAft>
                <a:spcPts val="1200"/>
              </a:spcAft>
              <a:buClr>
                <a:schemeClr val="bg2">
                  <a:lumMod val="50000"/>
                </a:schemeClr>
              </a:buClr>
              <a:buSzPct val="120000"/>
              <a:buFont typeface="Wingdings" panose="05000000000000000000" pitchFamily="2" charset="2"/>
              <a:buChar char="§"/>
            </a:pPr>
            <a:r>
              <a:rPr lang="en-US" sz="1800" dirty="0" err="1">
                <a:solidFill>
                  <a:prstClr val="black"/>
                </a:solidFill>
                <a:latin typeface="Segoe UI" panose="020B0502040204020203" pitchFamily="34" charset="0"/>
                <a:ea typeface="Avenir Next" charset="0"/>
                <a:cs typeface="Segoe UI" panose="020B0502040204020203" pitchFamily="34" charset="0"/>
              </a:rPr>
              <a:t>Mensosialisasikan</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secara</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intensif</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kepada</a:t>
            </a:r>
            <a:r>
              <a:rPr lang="en-US" sz="1800" dirty="0">
                <a:solidFill>
                  <a:prstClr val="black"/>
                </a:solidFill>
                <a:latin typeface="Segoe UI" panose="020B0502040204020203" pitchFamily="34" charset="0"/>
                <a:ea typeface="Avenir Next" charset="0"/>
                <a:cs typeface="Segoe UI" panose="020B0502040204020203" pitchFamily="34" charset="0"/>
              </a:rPr>
              <a:t> </a:t>
            </a:r>
            <a:r>
              <a:rPr lang="en-US" sz="1800" dirty="0" err="1">
                <a:solidFill>
                  <a:prstClr val="black"/>
                </a:solidFill>
                <a:latin typeface="Segoe UI" panose="020B0502040204020203" pitchFamily="34" charset="0"/>
                <a:ea typeface="Avenir Next" charset="0"/>
                <a:cs typeface="Segoe UI" panose="020B0502040204020203" pitchFamily="34" charset="0"/>
              </a:rPr>
              <a:t>penerima</a:t>
            </a:r>
            <a:r>
              <a:rPr lang="en-US" sz="1800" dirty="0">
                <a:solidFill>
                  <a:prstClr val="black"/>
                </a:solidFill>
                <a:latin typeface="Segoe UI" panose="020B0502040204020203" pitchFamily="34" charset="0"/>
                <a:ea typeface="Avenir Next" charset="0"/>
                <a:cs typeface="Segoe UI" panose="020B0502040204020203" pitchFamily="34" charset="0"/>
              </a:rPr>
              <a:t> program Indonesia </a:t>
            </a:r>
            <a:r>
              <a:rPr lang="en-US" sz="1800" dirty="0" err="1" smtClean="0">
                <a:solidFill>
                  <a:prstClr val="black"/>
                </a:solidFill>
                <a:latin typeface="Segoe UI" panose="020B0502040204020203" pitchFamily="34" charset="0"/>
                <a:ea typeface="Avenir Next" charset="0"/>
                <a:cs typeface="Segoe UI" panose="020B0502040204020203" pitchFamily="34" charset="0"/>
              </a:rPr>
              <a:t>pintar</a:t>
            </a:r>
            <a:endParaRPr lang="en-US" sz="1800" dirty="0">
              <a:solidFill>
                <a:prstClr val="black"/>
              </a:solidFill>
              <a:latin typeface="Segoe UI" panose="020B0502040204020203" pitchFamily="34" charset="0"/>
              <a:ea typeface="Avenir Next" charset="0"/>
              <a:cs typeface="Segoe UI" panose="020B0502040204020203" pitchFamily="34" charset="0"/>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1026" b="97436" l="3590" r="95897">
                        <a14:foregroundMark x1="69231" y1="18974" x2="69231" y2="18974"/>
                        <a14:foregroundMark x1="68205" y1="44103" x2="68205" y2="44103"/>
                        <a14:foregroundMark x1="61026" y1="12308" x2="61026" y2="12308"/>
                        <a14:foregroundMark x1="26154" y1="40000" x2="26154" y2="40000"/>
                        <a14:foregroundMark x1="24103" y1="24615" x2="24103" y2="24615"/>
                        <a14:foregroundMark x1="28205" y1="78462" x2="28205" y2="78462"/>
                        <a14:foregroundMark x1="31282" y1="84103" x2="31282" y2="84103"/>
                        <a14:foregroundMark x1="83590" y1="67179" x2="83590" y2="67179"/>
                        <a14:foregroundMark x1="77436" y1="29744" x2="77436" y2="29744"/>
                        <a14:backgroundMark x1="53846" y1="21026" x2="53846" y2="21026"/>
                      </a14:backgroundRemoval>
                    </a14:imgEffect>
                  </a14:imgLayer>
                </a14:imgProps>
              </a:ext>
              <a:ext uri="{28A0092B-C50C-407E-A947-70E740481C1C}">
                <a14:useLocalDpi xmlns:a14="http://schemas.microsoft.com/office/drawing/2010/main" val="0"/>
              </a:ext>
            </a:extLst>
          </a:blip>
          <a:stretch>
            <a:fillRect/>
          </a:stretch>
        </p:blipFill>
        <p:spPr>
          <a:xfrm>
            <a:off x="9605537" y="2389208"/>
            <a:ext cx="1246289" cy="116083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9811" y="2466213"/>
            <a:ext cx="1122566" cy="1006821"/>
          </a:xfrm>
          <a:prstGeom prst="rect">
            <a:avLst/>
          </a:prstGeom>
        </p:spPr>
      </p:pic>
      <p:sp>
        <p:nvSpPr>
          <p:cNvPr id="7" name="Content Placeholder 4">
            <a:extLst>
              <a:ext uri="{FF2B5EF4-FFF2-40B4-BE49-F238E27FC236}">
                <a16:creationId xmlns:a16="http://schemas.microsoft.com/office/drawing/2014/main" id="{BFF05B05-9D18-42B1-A772-25B465D077BF}"/>
              </a:ext>
            </a:extLst>
          </p:cNvPr>
          <p:cNvSpPr txBox="1">
            <a:spLocks/>
          </p:cNvSpPr>
          <p:nvPr/>
        </p:nvSpPr>
        <p:spPr>
          <a:xfrm>
            <a:off x="8566493" y="3855652"/>
            <a:ext cx="3492500" cy="2492526"/>
          </a:xfrm>
          <a:prstGeom prst="rect">
            <a:avLst/>
          </a:prstGeom>
          <a:noFill/>
        </p:spPr>
        <p:txBody>
          <a:bodyPr vert="horz" lIns="82296" tIns="41148" rIns="82296" bIns="4114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097280">
              <a:lnSpc>
                <a:spcPct val="100000"/>
              </a:lnSpc>
              <a:spcBef>
                <a:spcPts val="0"/>
              </a:spcBef>
              <a:buNone/>
            </a:pPr>
            <a:r>
              <a:rPr lang="en-US" sz="1800" dirty="0" smtClean="0">
                <a:latin typeface="Segoe UI" panose="020B0502040204020203" pitchFamily="34" charset="0"/>
                <a:ea typeface="Helvetica Neue" charset="0"/>
                <a:cs typeface="Segoe UI" panose="020B0502040204020203" pitchFamily="34" charset="0"/>
              </a:rPr>
              <a:t>Program </a:t>
            </a:r>
            <a:r>
              <a:rPr lang="en-US" sz="1800" dirty="0">
                <a:latin typeface="Segoe UI" panose="020B0502040204020203" pitchFamily="34" charset="0"/>
                <a:ea typeface="Helvetica Neue" charset="0"/>
                <a:cs typeface="Segoe UI" panose="020B0502040204020203" pitchFamily="34" charset="0"/>
              </a:rPr>
              <a:t>Indonesia </a:t>
            </a:r>
            <a:r>
              <a:rPr lang="en-US" sz="1800" dirty="0" err="1">
                <a:latin typeface="Segoe UI" panose="020B0502040204020203" pitchFamily="34" charset="0"/>
                <a:ea typeface="Helvetica Neue" charset="0"/>
                <a:cs typeface="Segoe UI" panose="020B0502040204020203" pitchFamily="34" charset="0"/>
              </a:rPr>
              <a:t>Pintar</a:t>
            </a:r>
            <a:r>
              <a:rPr lang="en-US" sz="1800" dirty="0">
                <a:latin typeface="Segoe UI" panose="020B0502040204020203" pitchFamily="34" charset="0"/>
                <a:ea typeface="Helvetica Neue" charset="0"/>
                <a:cs typeface="Segoe UI" panose="020B0502040204020203" pitchFamily="34" charset="0"/>
              </a:rPr>
              <a:t> </a:t>
            </a:r>
            <a:r>
              <a:rPr lang="en-US" sz="1800" dirty="0" err="1">
                <a:latin typeface="Segoe UI" panose="020B0502040204020203" pitchFamily="34" charset="0"/>
                <a:ea typeface="Helvetica Neue" charset="0"/>
                <a:cs typeface="Segoe UI" panose="020B0502040204020203" pitchFamily="34" charset="0"/>
              </a:rPr>
              <a:t>merupakan</a:t>
            </a:r>
            <a:r>
              <a:rPr lang="en-US" sz="1800" dirty="0">
                <a:latin typeface="Segoe UI" panose="020B0502040204020203" pitchFamily="34" charset="0"/>
                <a:ea typeface="Helvetica Neue" charset="0"/>
                <a:cs typeface="Segoe UI" panose="020B0502040204020203" pitchFamily="34" charset="0"/>
              </a:rPr>
              <a:t> </a:t>
            </a:r>
            <a:r>
              <a:rPr lang="en-US" sz="1800" dirty="0" err="1" smtClean="0">
                <a:latin typeface="Segoe UI" panose="020B0502040204020203" pitchFamily="34" charset="0"/>
                <a:ea typeface="Helvetica Neue" charset="0"/>
                <a:cs typeface="Segoe UI" panose="020B0502040204020203" pitchFamily="34" charset="0"/>
              </a:rPr>
              <a:t>kerjasama</a:t>
            </a:r>
            <a:r>
              <a:rPr lang="en-US" sz="1800" dirty="0" smtClean="0">
                <a:latin typeface="Segoe UI" panose="020B0502040204020203" pitchFamily="34" charset="0"/>
                <a:ea typeface="Helvetica Neue" charset="0"/>
                <a:cs typeface="Segoe UI" panose="020B0502040204020203" pitchFamily="34" charset="0"/>
              </a:rPr>
              <a:t> </a:t>
            </a:r>
            <a:r>
              <a:rPr lang="en-US" sz="1800" dirty="0" err="1">
                <a:latin typeface="Segoe UI" panose="020B0502040204020203" pitchFamily="34" charset="0"/>
                <a:ea typeface="Helvetica Neue" charset="0"/>
                <a:cs typeface="Segoe UI" panose="020B0502040204020203" pitchFamily="34" charset="0"/>
              </a:rPr>
              <a:t>tiga</a:t>
            </a:r>
            <a:r>
              <a:rPr lang="en-US" sz="1800" dirty="0">
                <a:latin typeface="Segoe UI" panose="020B0502040204020203" pitchFamily="34" charset="0"/>
                <a:ea typeface="Helvetica Neue" charset="0"/>
                <a:cs typeface="Segoe UI" panose="020B0502040204020203" pitchFamily="34" charset="0"/>
              </a:rPr>
              <a:t> </a:t>
            </a:r>
            <a:r>
              <a:rPr lang="en-US" sz="1800" dirty="0" err="1" smtClean="0">
                <a:latin typeface="Segoe UI" panose="020B0502040204020203" pitchFamily="34" charset="0"/>
                <a:ea typeface="Helvetica Neue" charset="0"/>
                <a:cs typeface="Segoe UI" panose="020B0502040204020203" pitchFamily="34" charset="0"/>
              </a:rPr>
              <a:t>kementerian</a:t>
            </a:r>
            <a:r>
              <a:rPr lang="en-US" sz="1800" dirty="0" smtClean="0">
                <a:latin typeface="Segoe UI" panose="020B0502040204020203" pitchFamily="34" charset="0"/>
                <a:ea typeface="Helvetica Neue" charset="0"/>
                <a:cs typeface="Segoe UI" panose="020B0502040204020203" pitchFamily="34" charset="0"/>
              </a:rPr>
              <a:t>:</a:t>
            </a:r>
          </a:p>
          <a:p>
            <a:pPr marL="0" indent="0" algn="ctr" defTabSz="1097280">
              <a:lnSpc>
                <a:spcPct val="100000"/>
              </a:lnSpc>
              <a:spcBef>
                <a:spcPts val="0"/>
              </a:spcBef>
              <a:buNone/>
            </a:pPr>
            <a:endParaRPr lang="en-US" sz="1800" dirty="0" smtClean="0">
              <a:latin typeface="Segoe UI" panose="020B0502040204020203" pitchFamily="34" charset="0"/>
              <a:ea typeface="Helvetica Neue" charset="0"/>
              <a:cs typeface="Segoe UI" panose="020B0502040204020203" pitchFamily="34" charset="0"/>
            </a:endParaRPr>
          </a:p>
          <a:p>
            <a:pPr defTabSz="1097280">
              <a:lnSpc>
                <a:spcPct val="100000"/>
              </a:lnSpc>
              <a:spcBef>
                <a:spcPts val="0"/>
              </a:spcBef>
            </a:pPr>
            <a:r>
              <a:rPr lang="en-US" sz="1800" dirty="0" err="1" smtClean="0">
                <a:latin typeface="Segoe UI" panose="020B0502040204020203" pitchFamily="34" charset="0"/>
                <a:ea typeface="Helvetica Neue" charset="0"/>
                <a:cs typeface="Segoe UI" panose="020B0502040204020203" pitchFamily="34" charset="0"/>
              </a:rPr>
              <a:t>Kementerian</a:t>
            </a:r>
            <a:r>
              <a:rPr lang="en-US" sz="1800" dirty="0" smtClean="0">
                <a:latin typeface="Segoe UI" panose="020B0502040204020203" pitchFamily="34" charset="0"/>
                <a:ea typeface="Helvetica Neue" charset="0"/>
                <a:cs typeface="Segoe UI" panose="020B0502040204020203" pitchFamily="34" charset="0"/>
              </a:rPr>
              <a:t> </a:t>
            </a:r>
            <a:r>
              <a:rPr lang="en-US" sz="1800" dirty="0" err="1">
                <a:latin typeface="Segoe UI" panose="020B0502040204020203" pitchFamily="34" charset="0"/>
                <a:ea typeface="Helvetica Neue" charset="0"/>
                <a:cs typeface="Segoe UI" panose="020B0502040204020203" pitchFamily="34" charset="0"/>
              </a:rPr>
              <a:t>Pendidikan</a:t>
            </a:r>
            <a:r>
              <a:rPr lang="en-US" sz="1800" dirty="0">
                <a:latin typeface="Segoe UI" panose="020B0502040204020203" pitchFamily="34" charset="0"/>
                <a:ea typeface="Helvetica Neue" charset="0"/>
                <a:cs typeface="Segoe UI" panose="020B0502040204020203" pitchFamily="34" charset="0"/>
              </a:rPr>
              <a:t> </a:t>
            </a:r>
            <a:r>
              <a:rPr lang="en-US" sz="1800" dirty="0" err="1">
                <a:latin typeface="Segoe UI" panose="020B0502040204020203" pitchFamily="34" charset="0"/>
                <a:ea typeface="Helvetica Neue" charset="0"/>
                <a:cs typeface="Segoe UI" panose="020B0502040204020203" pitchFamily="34" charset="0"/>
              </a:rPr>
              <a:t>dan</a:t>
            </a:r>
            <a:r>
              <a:rPr lang="en-US" sz="1800" dirty="0">
                <a:latin typeface="Segoe UI" panose="020B0502040204020203" pitchFamily="34" charset="0"/>
                <a:ea typeface="Helvetica Neue" charset="0"/>
                <a:cs typeface="Segoe UI" panose="020B0502040204020203" pitchFamily="34" charset="0"/>
              </a:rPr>
              <a:t> </a:t>
            </a:r>
            <a:r>
              <a:rPr lang="en-US" sz="1800" dirty="0" err="1">
                <a:latin typeface="Segoe UI" panose="020B0502040204020203" pitchFamily="34" charset="0"/>
                <a:ea typeface="Helvetica Neue" charset="0"/>
                <a:cs typeface="Segoe UI" panose="020B0502040204020203" pitchFamily="34" charset="0"/>
              </a:rPr>
              <a:t>Kebudayaan</a:t>
            </a:r>
            <a:r>
              <a:rPr lang="en-US" sz="1800" dirty="0">
                <a:latin typeface="Segoe UI" panose="020B0502040204020203" pitchFamily="34" charset="0"/>
                <a:ea typeface="Helvetica Neue" charset="0"/>
                <a:cs typeface="Segoe UI" panose="020B0502040204020203" pitchFamily="34" charset="0"/>
              </a:rPr>
              <a:t>, </a:t>
            </a:r>
            <a:endParaRPr lang="en-US" sz="1800" dirty="0" smtClean="0">
              <a:latin typeface="Segoe UI" panose="020B0502040204020203" pitchFamily="34" charset="0"/>
              <a:ea typeface="Helvetica Neue" charset="0"/>
              <a:cs typeface="Segoe UI" panose="020B0502040204020203" pitchFamily="34" charset="0"/>
            </a:endParaRPr>
          </a:p>
          <a:p>
            <a:pPr defTabSz="1097280">
              <a:lnSpc>
                <a:spcPct val="100000"/>
              </a:lnSpc>
              <a:spcBef>
                <a:spcPts val="0"/>
              </a:spcBef>
            </a:pPr>
            <a:r>
              <a:rPr lang="en-US" sz="1800" dirty="0" err="1" smtClean="0">
                <a:latin typeface="Segoe UI" panose="020B0502040204020203" pitchFamily="34" charset="0"/>
                <a:ea typeface="Helvetica Neue" charset="0"/>
                <a:cs typeface="Segoe UI" panose="020B0502040204020203" pitchFamily="34" charset="0"/>
              </a:rPr>
              <a:t>Kementerian</a:t>
            </a:r>
            <a:r>
              <a:rPr lang="en-US" sz="1800" dirty="0" smtClean="0">
                <a:latin typeface="Segoe UI" panose="020B0502040204020203" pitchFamily="34" charset="0"/>
                <a:ea typeface="Helvetica Neue" charset="0"/>
                <a:cs typeface="Segoe UI" panose="020B0502040204020203" pitchFamily="34" charset="0"/>
              </a:rPr>
              <a:t> </a:t>
            </a:r>
            <a:r>
              <a:rPr lang="en-US" sz="1800" dirty="0" err="1">
                <a:latin typeface="Segoe UI" panose="020B0502040204020203" pitchFamily="34" charset="0"/>
                <a:ea typeface="Helvetica Neue" charset="0"/>
                <a:cs typeface="Segoe UI" panose="020B0502040204020203" pitchFamily="34" charset="0"/>
              </a:rPr>
              <a:t>Sosial</a:t>
            </a:r>
            <a:r>
              <a:rPr lang="en-US" sz="1800" dirty="0">
                <a:latin typeface="Segoe UI" panose="020B0502040204020203" pitchFamily="34" charset="0"/>
                <a:ea typeface="Helvetica Neue" charset="0"/>
                <a:cs typeface="Segoe UI" panose="020B0502040204020203" pitchFamily="34" charset="0"/>
              </a:rPr>
              <a:t>, </a:t>
            </a:r>
            <a:r>
              <a:rPr lang="en-US" sz="1800" dirty="0" err="1">
                <a:latin typeface="Segoe UI" panose="020B0502040204020203" pitchFamily="34" charset="0"/>
                <a:ea typeface="Helvetica Neue" charset="0"/>
                <a:cs typeface="Segoe UI" panose="020B0502040204020203" pitchFamily="34" charset="0"/>
              </a:rPr>
              <a:t>dan</a:t>
            </a:r>
            <a:r>
              <a:rPr lang="en-US" sz="1800" dirty="0">
                <a:latin typeface="Segoe UI" panose="020B0502040204020203" pitchFamily="34" charset="0"/>
                <a:ea typeface="Helvetica Neue" charset="0"/>
                <a:cs typeface="Segoe UI" panose="020B0502040204020203" pitchFamily="34" charset="0"/>
              </a:rPr>
              <a:t> </a:t>
            </a:r>
            <a:endParaRPr lang="en-US" sz="1800" dirty="0" smtClean="0">
              <a:latin typeface="Segoe UI" panose="020B0502040204020203" pitchFamily="34" charset="0"/>
              <a:ea typeface="Helvetica Neue" charset="0"/>
              <a:cs typeface="Segoe UI" panose="020B0502040204020203" pitchFamily="34" charset="0"/>
            </a:endParaRPr>
          </a:p>
          <a:p>
            <a:pPr defTabSz="1097280">
              <a:lnSpc>
                <a:spcPct val="100000"/>
              </a:lnSpc>
              <a:spcBef>
                <a:spcPts val="0"/>
              </a:spcBef>
            </a:pPr>
            <a:r>
              <a:rPr lang="en-US" sz="1800" dirty="0" err="1" smtClean="0">
                <a:latin typeface="Segoe UI" panose="020B0502040204020203" pitchFamily="34" charset="0"/>
                <a:ea typeface="Helvetica Neue" charset="0"/>
                <a:cs typeface="Segoe UI" panose="020B0502040204020203" pitchFamily="34" charset="0"/>
              </a:rPr>
              <a:t>Kementerian</a:t>
            </a:r>
            <a:r>
              <a:rPr lang="en-US" sz="1800" dirty="0" smtClean="0">
                <a:latin typeface="Segoe UI" panose="020B0502040204020203" pitchFamily="34" charset="0"/>
                <a:ea typeface="Helvetica Neue" charset="0"/>
                <a:cs typeface="Segoe UI" panose="020B0502040204020203" pitchFamily="34" charset="0"/>
              </a:rPr>
              <a:t> </a:t>
            </a:r>
            <a:r>
              <a:rPr lang="en-US" sz="1800" dirty="0">
                <a:latin typeface="Segoe UI" panose="020B0502040204020203" pitchFamily="34" charset="0"/>
                <a:ea typeface="Helvetica Neue" charset="0"/>
                <a:cs typeface="Segoe UI" panose="020B0502040204020203" pitchFamily="34" charset="0"/>
              </a:rPr>
              <a:t>Agama</a:t>
            </a:r>
            <a:r>
              <a:rPr lang="en-US" sz="1800" dirty="0" smtClean="0">
                <a:latin typeface="Segoe UI" panose="020B0502040204020203" pitchFamily="34" charset="0"/>
                <a:ea typeface="Helvetica Neue" charset="0"/>
                <a:cs typeface="Segoe UI" panose="020B0502040204020203" pitchFamily="34" charset="0"/>
              </a:rPr>
              <a:t>.</a:t>
            </a:r>
            <a:endParaRPr lang="en-GB" sz="1800" dirty="0">
              <a:latin typeface="Segoe UI" panose="020B0502040204020203" pitchFamily="34" charset="0"/>
              <a:ea typeface="Helvetica Neue" charset="0"/>
              <a:cs typeface="Segoe UI" panose="020B0502040204020203" pitchFamily="34" charset="0"/>
            </a:endParaRPr>
          </a:p>
        </p:txBody>
      </p:sp>
      <p:grpSp>
        <p:nvGrpSpPr>
          <p:cNvPr id="18" name="Group 17"/>
          <p:cNvGrpSpPr/>
          <p:nvPr/>
        </p:nvGrpSpPr>
        <p:grpSpPr>
          <a:xfrm>
            <a:off x="280546" y="1545857"/>
            <a:ext cx="324000" cy="4366374"/>
            <a:chOff x="1381456" y="2534950"/>
            <a:chExt cx="324000" cy="4366374"/>
          </a:xfrm>
        </p:grpSpPr>
        <p:pic>
          <p:nvPicPr>
            <p:cNvPr id="10" name="Picture 9"/>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1381456" y="2534950"/>
              <a:ext cx="324000" cy="360391"/>
            </a:xfrm>
            <a:prstGeom prst="rect">
              <a:avLst/>
            </a:prstGeom>
          </p:spPr>
        </p:pic>
        <p:pic>
          <p:nvPicPr>
            <p:cNvPr id="12" name="Picture 11"/>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1381456" y="3118246"/>
              <a:ext cx="324000" cy="360391"/>
            </a:xfrm>
            <a:prstGeom prst="rect">
              <a:avLst/>
            </a:prstGeom>
          </p:spPr>
        </p:pic>
        <p:pic>
          <p:nvPicPr>
            <p:cNvPr id="13" name="Picture 12"/>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1381456" y="3958717"/>
              <a:ext cx="324000" cy="360391"/>
            </a:xfrm>
            <a:prstGeom prst="rect">
              <a:avLst/>
            </a:prstGeom>
          </p:spPr>
        </p:pic>
        <p:pic>
          <p:nvPicPr>
            <p:cNvPr id="14" name="Picture 13"/>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1381456" y="5045054"/>
              <a:ext cx="324000" cy="360391"/>
            </a:xfrm>
            <a:prstGeom prst="rect">
              <a:avLst/>
            </a:prstGeom>
          </p:spPr>
        </p:pic>
        <p:pic>
          <p:nvPicPr>
            <p:cNvPr id="16" name="Picture 15"/>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1381456" y="5951195"/>
              <a:ext cx="324000" cy="360391"/>
            </a:xfrm>
            <a:prstGeom prst="rect">
              <a:avLst/>
            </a:prstGeom>
          </p:spPr>
        </p:pic>
        <p:pic>
          <p:nvPicPr>
            <p:cNvPr id="17" name="Picture 1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1381456" y="6540933"/>
              <a:ext cx="324000" cy="360391"/>
            </a:xfrm>
            <a:prstGeom prst="rect">
              <a:avLst/>
            </a:prstGeom>
          </p:spPr>
        </p:pic>
      </p:grpSp>
      <p:sp>
        <p:nvSpPr>
          <p:cNvPr id="6" name="Rectangle 5"/>
          <p:cNvSpPr/>
          <p:nvPr/>
        </p:nvSpPr>
        <p:spPr>
          <a:xfrm>
            <a:off x="-76200" y="967012"/>
            <a:ext cx="11915114" cy="400110"/>
          </a:xfrm>
          <a:prstGeom prst="rect">
            <a:avLst/>
          </a:prstGeom>
        </p:spPr>
        <p:txBody>
          <a:bodyPr wrap="square">
            <a:spAutoFit/>
          </a:bodyPr>
          <a:lstStyle/>
          <a:p>
            <a:pPr marL="355600" indent="0">
              <a:buNone/>
            </a:pPr>
            <a:r>
              <a:rPr lang="en-US" sz="2000" b="1" dirty="0" err="1">
                <a:solidFill>
                  <a:srgbClr val="0D79CA"/>
                </a:solidFill>
                <a:latin typeface="Segoe UI" panose="020B0502040204020203" pitchFamily="34" charset="0"/>
                <a:ea typeface="Avenir Next" charset="0"/>
                <a:cs typeface="Segoe UI" panose="020B0502040204020203" pitchFamily="34" charset="0"/>
              </a:rPr>
              <a:t>Nawacita</a:t>
            </a:r>
            <a:r>
              <a:rPr lang="en-US" sz="2000" b="1" dirty="0">
                <a:solidFill>
                  <a:srgbClr val="0D79CA"/>
                </a:solidFill>
                <a:latin typeface="Segoe UI" panose="020B0502040204020203" pitchFamily="34" charset="0"/>
                <a:ea typeface="Avenir Next" charset="0"/>
                <a:cs typeface="Segoe UI" panose="020B0502040204020203" pitchFamily="34" charset="0"/>
              </a:rPr>
              <a:t> 5: </a:t>
            </a:r>
            <a:r>
              <a:rPr lang="en-US" sz="2000" dirty="0" err="1">
                <a:solidFill>
                  <a:srgbClr val="0D79CA"/>
                </a:solidFill>
                <a:latin typeface="Segoe UI" panose="020B0502040204020203" pitchFamily="34" charset="0"/>
                <a:ea typeface="Avenir Next" charset="0"/>
                <a:cs typeface="Segoe UI" panose="020B0502040204020203" pitchFamily="34" charset="0"/>
              </a:rPr>
              <a:t>M</a:t>
            </a:r>
            <a:r>
              <a:rPr lang="en-US" sz="2000" dirty="0" err="1">
                <a:solidFill>
                  <a:srgbClr val="0D79CA"/>
                </a:solidFill>
                <a:latin typeface="Segoe UI" panose="020B0502040204020203" pitchFamily="34" charset="0"/>
                <a:cs typeface="Segoe UI" panose="020B0502040204020203" pitchFamily="34" charset="0"/>
              </a:rPr>
              <a:t>eningkatkan</a:t>
            </a:r>
            <a:r>
              <a:rPr lang="en-US" sz="2000" dirty="0">
                <a:solidFill>
                  <a:srgbClr val="0D79CA"/>
                </a:solidFill>
                <a:latin typeface="Segoe UI" panose="020B0502040204020203" pitchFamily="34" charset="0"/>
                <a:cs typeface="Segoe UI" panose="020B0502040204020203" pitchFamily="34" charset="0"/>
              </a:rPr>
              <a:t> </a:t>
            </a:r>
            <a:r>
              <a:rPr lang="en-US" sz="2000" dirty="0" err="1">
                <a:solidFill>
                  <a:srgbClr val="0D79CA"/>
                </a:solidFill>
                <a:latin typeface="Segoe UI" panose="020B0502040204020203" pitchFamily="34" charset="0"/>
                <a:cs typeface="Segoe UI" panose="020B0502040204020203" pitchFamily="34" charset="0"/>
              </a:rPr>
              <a:t>kualitas</a:t>
            </a:r>
            <a:r>
              <a:rPr lang="en-US" sz="2000" dirty="0">
                <a:solidFill>
                  <a:srgbClr val="0D79CA"/>
                </a:solidFill>
                <a:latin typeface="Segoe UI" panose="020B0502040204020203" pitchFamily="34" charset="0"/>
                <a:cs typeface="Segoe UI" panose="020B0502040204020203" pitchFamily="34" charset="0"/>
              </a:rPr>
              <a:t> </a:t>
            </a:r>
            <a:r>
              <a:rPr lang="en-US" sz="2000" dirty="0" err="1">
                <a:solidFill>
                  <a:srgbClr val="0D79CA"/>
                </a:solidFill>
                <a:latin typeface="Segoe UI" panose="020B0502040204020203" pitchFamily="34" charset="0"/>
                <a:cs typeface="Segoe UI" panose="020B0502040204020203" pitchFamily="34" charset="0"/>
              </a:rPr>
              <a:t>hidup</a:t>
            </a:r>
            <a:r>
              <a:rPr lang="en-US" sz="2000" dirty="0">
                <a:solidFill>
                  <a:srgbClr val="0D79CA"/>
                </a:solidFill>
                <a:latin typeface="Segoe UI" panose="020B0502040204020203" pitchFamily="34" charset="0"/>
                <a:cs typeface="Segoe UI" panose="020B0502040204020203" pitchFamily="34" charset="0"/>
              </a:rPr>
              <a:t> </a:t>
            </a:r>
            <a:r>
              <a:rPr lang="en-US" sz="2000" dirty="0" err="1">
                <a:solidFill>
                  <a:srgbClr val="0D79CA"/>
                </a:solidFill>
                <a:latin typeface="Segoe UI" panose="020B0502040204020203" pitchFamily="34" charset="0"/>
                <a:cs typeface="Segoe UI" panose="020B0502040204020203" pitchFamily="34" charset="0"/>
              </a:rPr>
              <a:t>manusia</a:t>
            </a:r>
            <a:r>
              <a:rPr lang="en-US" sz="2000" dirty="0">
                <a:solidFill>
                  <a:srgbClr val="0D79CA"/>
                </a:solidFill>
                <a:latin typeface="Segoe UI" panose="020B0502040204020203" pitchFamily="34" charset="0"/>
                <a:cs typeface="Segoe UI" panose="020B0502040204020203" pitchFamily="34" charset="0"/>
              </a:rPr>
              <a:t> </a:t>
            </a:r>
            <a:r>
              <a:rPr lang="en-US" sz="2000" dirty="0" err="1">
                <a:solidFill>
                  <a:srgbClr val="0D79CA"/>
                </a:solidFill>
                <a:latin typeface="Segoe UI" panose="020B0502040204020203" pitchFamily="34" charset="0"/>
                <a:cs typeface="Segoe UI" panose="020B0502040204020203" pitchFamily="34" charset="0"/>
              </a:rPr>
              <a:t>melalui</a:t>
            </a:r>
            <a:r>
              <a:rPr lang="en-US" sz="2000" dirty="0">
                <a:solidFill>
                  <a:srgbClr val="0D79CA"/>
                </a:solidFill>
                <a:latin typeface="Segoe UI" panose="020B0502040204020203" pitchFamily="34" charset="0"/>
                <a:cs typeface="Segoe UI" panose="020B0502040204020203" pitchFamily="34" charset="0"/>
              </a:rPr>
              <a:t> PROGRAM INDONESIA PINTAR</a:t>
            </a:r>
            <a:endParaRPr lang="en-US" dirty="0">
              <a:solidFill>
                <a:srgbClr val="0D79CA"/>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54225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0">
              <a:schemeClr val="bg1"/>
            </a:gs>
          </a:gsLst>
          <a:lin ang="10800000" scaled="0"/>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529" y="1710746"/>
            <a:ext cx="611232" cy="606493"/>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529" y="3362721"/>
            <a:ext cx="611232" cy="606493"/>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280" y="4408203"/>
            <a:ext cx="611232" cy="606493"/>
          </a:xfrm>
          <a:prstGeom prst="rect">
            <a:avLst/>
          </a:prstGeom>
        </p:spPr>
      </p:pic>
      <p:sp>
        <p:nvSpPr>
          <p:cNvPr id="24" name="Content Placeholder 2"/>
          <p:cNvSpPr txBox="1">
            <a:spLocks/>
          </p:cNvSpPr>
          <p:nvPr/>
        </p:nvSpPr>
        <p:spPr>
          <a:xfrm>
            <a:off x="1400631" y="1528557"/>
            <a:ext cx="9942284" cy="4273529"/>
          </a:xfrm>
          <a:prstGeom prst="rect">
            <a:avLst/>
          </a:prstGeom>
          <a:noFill/>
          <a:effectLst>
            <a:softEdge rad="0"/>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1200"/>
              </a:spcBef>
              <a:spcAft>
                <a:spcPts val="1200"/>
              </a:spcAft>
              <a:buFont typeface="Arial" panose="020B0604020202020204" pitchFamily="34" charset="0"/>
              <a:buNone/>
            </a:pPr>
            <a:r>
              <a:rPr lang="en-US" sz="2400" b="1" dirty="0" smtClean="0">
                <a:solidFill>
                  <a:schemeClr val="bg2">
                    <a:lumMod val="25000"/>
                  </a:schemeClr>
                </a:solidFill>
                <a:latin typeface="Segoe UI" panose="020B0502040204020203" pitchFamily="34" charset="0"/>
                <a:cs typeface="Segoe UI" panose="020B0502040204020203" pitchFamily="34" charset="0"/>
              </a:rPr>
              <a:t>M</a:t>
            </a:r>
            <a:r>
              <a:rPr lang="id-ID" sz="2400" b="1" dirty="0" smtClean="0">
                <a:solidFill>
                  <a:schemeClr val="bg2">
                    <a:lumMod val="25000"/>
                  </a:schemeClr>
                </a:solidFill>
                <a:latin typeface="Segoe UI" panose="020B0502040204020203" pitchFamily="34" charset="0"/>
                <a:cs typeface="Segoe UI" panose="020B0502040204020203" pitchFamily="34" charset="0"/>
              </a:rPr>
              <a:t>eningkatkan akses bagi anak usia 6 (enam) tahun sampai dengan </a:t>
            </a:r>
            <a:r>
              <a:rPr lang="en-US" sz="2400" b="1" dirty="0" smtClean="0">
                <a:solidFill>
                  <a:schemeClr val="bg2">
                    <a:lumMod val="25000"/>
                  </a:schemeClr>
                </a:solidFill>
                <a:latin typeface="Segoe UI" panose="020B0502040204020203" pitchFamily="34" charset="0"/>
                <a:cs typeface="Segoe UI" panose="020B0502040204020203" pitchFamily="34" charset="0"/>
              </a:rPr>
              <a:t/>
            </a:r>
            <a:br>
              <a:rPr lang="en-US" sz="2400" b="1" dirty="0" smtClean="0">
                <a:solidFill>
                  <a:schemeClr val="bg2">
                    <a:lumMod val="25000"/>
                  </a:schemeClr>
                </a:solidFill>
                <a:latin typeface="Segoe UI" panose="020B0502040204020203" pitchFamily="34" charset="0"/>
                <a:cs typeface="Segoe UI" panose="020B0502040204020203" pitchFamily="34" charset="0"/>
              </a:rPr>
            </a:br>
            <a:r>
              <a:rPr lang="id-ID" sz="2400" b="1" dirty="0" smtClean="0">
                <a:solidFill>
                  <a:schemeClr val="bg2">
                    <a:lumMod val="25000"/>
                  </a:schemeClr>
                </a:solidFill>
                <a:latin typeface="Segoe UI" panose="020B0502040204020203" pitchFamily="34" charset="0"/>
                <a:cs typeface="Segoe UI" panose="020B0502040204020203" pitchFamily="34" charset="0"/>
              </a:rPr>
              <a:t>21 (dua puluh satu) tahun </a:t>
            </a:r>
            <a:r>
              <a:rPr lang="id-ID" sz="2000" dirty="0" smtClean="0">
                <a:latin typeface="Segoe UI" panose="020B0502040204020203" pitchFamily="34" charset="0"/>
                <a:cs typeface="Segoe UI" panose="020B0502040204020203" pitchFamily="34" charset="0"/>
              </a:rPr>
              <a:t>untuk mendapatkan layanan pendidikan sampai tamat satuan pendidikan menengah untuk mendukung pelaksanaan pendidikan menengah </a:t>
            </a:r>
            <a:r>
              <a:rPr lang="en-US" sz="2000" dirty="0" smtClean="0">
                <a:latin typeface="Segoe UI" panose="020B0502040204020203" pitchFamily="34" charset="0"/>
                <a:cs typeface="Segoe UI" panose="020B0502040204020203" pitchFamily="34" charset="0"/>
              </a:rPr>
              <a:t>universal/</a:t>
            </a:r>
            <a:r>
              <a:rPr lang="id-ID" sz="2000" dirty="0" smtClean="0">
                <a:latin typeface="Segoe UI" panose="020B0502040204020203" pitchFamily="34" charset="0"/>
                <a:cs typeface="Segoe UI" panose="020B0502040204020203" pitchFamily="34" charset="0"/>
              </a:rPr>
              <a:t>rintisan wajib belajar 12 (dua belas) tahun;</a:t>
            </a:r>
          </a:p>
          <a:p>
            <a:pPr marL="0" indent="0" algn="just">
              <a:lnSpc>
                <a:spcPct val="100000"/>
              </a:lnSpc>
              <a:spcBef>
                <a:spcPts val="1200"/>
              </a:spcBef>
              <a:spcAft>
                <a:spcPts val="1200"/>
              </a:spcAft>
              <a:buFont typeface="Arial" panose="020B0604020202020204" pitchFamily="34" charset="0"/>
              <a:buNone/>
            </a:pPr>
            <a:r>
              <a:rPr lang="id-ID" sz="2400" b="1" dirty="0" smtClean="0">
                <a:solidFill>
                  <a:schemeClr val="bg2">
                    <a:lumMod val="25000"/>
                  </a:schemeClr>
                </a:solidFill>
                <a:latin typeface="Segoe UI" panose="020B0502040204020203" pitchFamily="34" charset="0"/>
                <a:cs typeface="Segoe UI" panose="020B0502040204020203" pitchFamily="34" charset="0"/>
              </a:rPr>
              <a:t>mencegah peserta didik dari kemungkinan putus sekolah (drop out) </a:t>
            </a:r>
            <a:r>
              <a:rPr lang="id-ID" sz="2000" dirty="0" smtClean="0">
                <a:latin typeface="Segoe UI" panose="020B0502040204020203" pitchFamily="34" charset="0"/>
                <a:cs typeface="Segoe UI" panose="020B0502040204020203" pitchFamily="34" charset="0"/>
              </a:rPr>
              <a:t>atau tidak melanjutkan pendidikan akibat kesulitan ekonomi; dan/atau</a:t>
            </a:r>
          </a:p>
          <a:p>
            <a:pPr marL="0" indent="0" algn="just">
              <a:lnSpc>
                <a:spcPct val="100000"/>
              </a:lnSpc>
              <a:spcBef>
                <a:spcPts val="1200"/>
              </a:spcBef>
              <a:spcAft>
                <a:spcPts val="1200"/>
              </a:spcAft>
              <a:buFont typeface="Arial" panose="020B0604020202020204" pitchFamily="34" charset="0"/>
              <a:buNone/>
            </a:pPr>
            <a:r>
              <a:rPr lang="id-ID" sz="2400" b="1" dirty="0" smtClean="0">
                <a:solidFill>
                  <a:schemeClr val="bg2">
                    <a:lumMod val="25000"/>
                  </a:schemeClr>
                </a:solidFill>
                <a:latin typeface="Segoe UI" panose="020B0502040204020203" pitchFamily="34" charset="0"/>
                <a:cs typeface="Segoe UI" panose="020B0502040204020203" pitchFamily="34" charset="0"/>
              </a:rPr>
              <a:t>menarik siswa putus sekolah (drop out) </a:t>
            </a:r>
            <a:r>
              <a:rPr lang="en-US" sz="2400" b="1" dirty="0" err="1" smtClean="0">
                <a:solidFill>
                  <a:schemeClr val="bg2">
                    <a:lumMod val="25000"/>
                  </a:schemeClr>
                </a:solidFill>
                <a:latin typeface="Segoe UI" panose="020B0502040204020203" pitchFamily="34" charset="0"/>
                <a:cs typeface="Segoe UI" panose="020B0502040204020203" pitchFamily="34" charset="0"/>
              </a:rPr>
              <a:t>atau</a:t>
            </a:r>
            <a:r>
              <a:rPr lang="en-US" sz="2400" b="1" dirty="0" smtClean="0">
                <a:solidFill>
                  <a:schemeClr val="bg2">
                    <a:lumMod val="25000"/>
                  </a:schemeClr>
                </a:solidFill>
                <a:latin typeface="Segoe UI" panose="020B0502040204020203" pitchFamily="34" charset="0"/>
                <a:cs typeface="Segoe UI" panose="020B0502040204020203" pitchFamily="34" charset="0"/>
              </a:rPr>
              <a:t> </a:t>
            </a:r>
            <a:r>
              <a:rPr lang="en-US" sz="2400" b="1" dirty="0" err="1" smtClean="0">
                <a:solidFill>
                  <a:schemeClr val="bg2">
                    <a:lumMod val="25000"/>
                  </a:schemeClr>
                </a:solidFill>
                <a:latin typeface="Segoe UI" panose="020B0502040204020203" pitchFamily="34" charset="0"/>
                <a:cs typeface="Segoe UI" panose="020B0502040204020203" pitchFamily="34" charset="0"/>
              </a:rPr>
              <a:t>tidak</a:t>
            </a:r>
            <a:r>
              <a:rPr lang="en-US" sz="2400" b="1" dirty="0" smtClean="0">
                <a:solidFill>
                  <a:schemeClr val="bg2">
                    <a:lumMod val="25000"/>
                  </a:schemeClr>
                </a:solidFill>
                <a:latin typeface="Segoe UI" panose="020B0502040204020203" pitchFamily="34" charset="0"/>
                <a:cs typeface="Segoe UI" panose="020B0502040204020203" pitchFamily="34" charset="0"/>
              </a:rPr>
              <a:t> </a:t>
            </a:r>
            <a:r>
              <a:rPr lang="en-US" sz="2400" b="1" dirty="0" err="1" smtClean="0">
                <a:solidFill>
                  <a:schemeClr val="bg2">
                    <a:lumMod val="25000"/>
                  </a:schemeClr>
                </a:solidFill>
                <a:latin typeface="Segoe UI" panose="020B0502040204020203" pitchFamily="34" charset="0"/>
                <a:cs typeface="Segoe UI" panose="020B0502040204020203" pitchFamily="34" charset="0"/>
              </a:rPr>
              <a:t>melanjutkan</a:t>
            </a:r>
            <a:r>
              <a:rPr lang="en-US" sz="2400" b="1" dirty="0" smtClean="0">
                <a:solidFill>
                  <a:schemeClr val="bg2">
                    <a:lumMod val="25000"/>
                  </a:schemeClr>
                </a:solidFill>
                <a:latin typeface="Segoe UI" panose="020B0502040204020203" pitchFamily="34" charset="0"/>
                <a:cs typeface="Segoe UI" panose="020B0502040204020203" pitchFamily="34" charset="0"/>
              </a:rPr>
              <a:t> </a:t>
            </a:r>
            <a:r>
              <a:rPr lang="en-US" sz="2000" dirty="0" smtClean="0">
                <a:latin typeface="Segoe UI" panose="020B0502040204020203" pitchFamily="34" charset="0"/>
                <a:cs typeface="Segoe UI" panose="020B0502040204020203" pitchFamily="34" charset="0"/>
              </a:rPr>
              <a:t>agar</a:t>
            </a:r>
            <a:r>
              <a:rPr lang="id-ID" sz="2000" dirty="0" smtClean="0">
                <a:latin typeface="Segoe UI" panose="020B0502040204020203" pitchFamily="34" charset="0"/>
                <a:cs typeface="Segoe UI" panose="020B0502040204020203" pitchFamily="34" charset="0"/>
              </a:rPr>
              <a:t> kembali mendapatkan layanan pendidikan di sekolah, sanggar kegiatan belajar, pusat kegiatan belajar masyarakat, lembaga kursus dan pelatihan, satuan pendidikan nonformal lainnya, atau balai latihan kerja</a:t>
            </a:r>
            <a:r>
              <a:rPr lang="en-US" sz="2000" dirty="0" smtClean="0">
                <a:latin typeface="Segoe UI" panose="020B0502040204020203" pitchFamily="34" charset="0"/>
                <a:cs typeface="Segoe UI" panose="020B0502040204020203" pitchFamily="34" charset="0"/>
              </a:rPr>
              <a:t>.</a:t>
            </a:r>
            <a:endParaRPr lang="id-ID" sz="2000" dirty="0">
              <a:latin typeface="Segoe UI" panose="020B0502040204020203" pitchFamily="34" charset="0"/>
              <a:cs typeface="Segoe UI" panose="020B0502040204020203" pitchFamily="34" charset="0"/>
            </a:endParaRPr>
          </a:p>
        </p:txBody>
      </p:sp>
      <p:sp>
        <p:nvSpPr>
          <p:cNvPr id="11" name="Title 1"/>
          <p:cNvSpPr>
            <a:spLocks noGrp="1"/>
          </p:cNvSpPr>
          <p:nvPr>
            <p:ph type="title"/>
          </p:nvPr>
        </p:nvSpPr>
        <p:spPr>
          <a:xfrm>
            <a:off x="292673" y="166797"/>
            <a:ext cx="10515600" cy="607332"/>
          </a:xfrm>
          <a:gradFill>
            <a:gsLst>
              <a:gs pos="94000">
                <a:schemeClr val="accent2">
                  <a:lumMod val="20000"/>
                  <a:lumOff val="80000"/>
                </a:schemeClr>
              </a:gs>
              <a:gs pos="88000">
                <a:schemeClr val="bg1"/>
              </a:gs>
            </a:gsLst>
            <a:lin ang="10800000" scaled="0"/>
          </a:gradFill>
        </p:spPr>
        <p:txBody>
          <a:bodyPr wrap="none" tIns="54000" bIns="0">
            <a:noAutofit/>
            <a:scene3d>
              <a:camera prst="orthographicFront"/>
              <a:lightRig rig="threePt" dir="t"/>
            </a:scene3d>
            <a:sp3d extrusionH="57150">
              <a:bevelT h="25400" prst="softRound"/>
            </a:sp3d>
          </a:bodyPr>
          <a:lstStyle/>
          <a:p>
            <a:r>
              <a:rPr lang="pt-BR" sz="4000" dirty="0">
                <a:latin typeface="Agency FB" panose="020B0503020202020204" pitchFamily="34" charset="0"/>
              </a:rPr>
              <a:t>Tujuan PIP Dikdasmen</a:t>
            </a:r>
          </a:p>
        </p:txBody>
      </p:sp>
    </p:spTree>
    <p:extLst>
      <p:ext uri="{BB962C8B-B14F-4D97-AF65-F5344CB8AC3E}">
        <p14:creationId xmlns:p14="http://schemas.microsoft.com/office/powerpoint/2010/main" val="3171899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50918" y="894994"/>
            <a:ext cx="11690164" cy="707886"/>
          </a:xfrm>
          <a:prstGeom prst="rect">
            <a:avLst/>
          </a:prstGeom>
          <a:noFill/>
        </p:spPr>
        <p:txBody>
          <a:bodyPr wrap="square" rtlCol="0">
            <a:spAutoFit/>
          </a:bodyPr>
          <a:lstStyle/>
          <a:p>
            <a:pPr algn="ctr"/>
            <a:r>
              <a:rPr lang="en-US" sz="2000" i="1" dirty="0" smtClean="0">
                <a:solidFill>
                  <a:schemeClr val="accent1">
                    <a:lumMod val="75000"/>
                  </a:schemeClr>
                </a:solidFill>
                <a:latin typeface="Segoe UI" panose="020B0502040204020203" pitchFamily="34" charset="0"/>
                <a:cs typeface="Segoe UI" panose="020B0502040204020203" pitchFamily="34" charset="0"/>
              </a:rPr>
              <a:t>PIP </a:t>
            </a:r>
            <a:r>
              <a:rPr lang="en-US" sz="2000" i="1" dirty="0" err="1" smtClean="0">
                <a:solidFill>
                  <a:schemeClr val="accent1">
                    <a:lumMod val="75000"/>
                  </a:schemeClr>
                </a:solidFill>
                <a:latin typeface="Segoe UI" panose="020B0502040204020203" pitchFamily="34" charset="0"/>
                <a:cs typeface="Segoe UI" panose="020B0502040204020203" pitchFamily="34" charset="0"/>
              </a:rPr>
              <a:t>Dikdasmen</a:t>
            </a:r>
            <a:r>
              <a:rPr lang="en-US" sz="2000" i="1" dirty="0" smtClean="0">
                <a:solidFill>
                  <a:schemeClr val="accent1">
                    <a:lumMod val="75000"/>
                  </a:schemeClr>
                </a:solidFill>
                <a:latin typeface="Segoe UI" panose="020B0502040204020203" pitchFamily="34" charset="0"/>
                <a:cs typeface="Segoe UI" panose="020B0502040204020203" pitchFamily="34" charset="0"/>
              </a:rPr>
              <a:t> </a:t>
            </a:r>
            <a:r>
              <a:rPr lang="en-US" sz="2000" i="1" dirty="0" err="1" smtClean="0">
                <a:solidFill>
                  <a:schemeClr val="accent1">
                    <a:lumMod val="75000"/>
                  </a:schemeClr>
                </a:solidFill>
                <a:latin typeface="Segoe UI" panose="020B0502040204020203" pitchFamily="34" charset="0"/>
                <a:cs typeface="Segoe UI" panose="020B0502040204020203" pitchFamily="34" charset="0"/>
              </a:rPr>
              <a:t>diperuntukkan</a:t>
            </a:r>
            <a:r>
              <a:rPr lang="en-US" sz="2000" i="1" dirty="0" smtClean="0">
                <a:solidFill>
                  <a:schemeClr val="accent1">
                    <a:lumMod val="75000"/>
                  </a:schemeClr>
                </a:solidFill>
                <a:latin typeface="Segoe UI" panose="020B0502040204020203" pitchFamily="34" charset="0"/>
                <a:cs typeface="Segoe UI" panose="020B0502040204020203" pitchFamily="34" charset="0"/>
              </a:rPr>
              <a:t> </a:t>
            </a:r>
            <a:r>
              <a:rPr lang="en-US" sz="2000" i="1" dirty="0" err="1" smtClean="0">
                <a:solidFill>
                  <a:schemeClr val="accent1">
                    <a:lumMod val="75000"/>
                  </a:schemeClr>
                </a:solidFill>
                <a:latin typeface="Segoe UI" panose="020B0502040204020203" pitchFamily="34" charset="0"/>
                <a:cs typeface="Segoe UI" panose="020B0502040204020203" pitchFamily="34" charset="0"/>
              </a:rPr>
              <a:t>bagi</a:t>
            </a:r>
            <a:r>
              <a:rPr lang="en-US" sz="2000" i="1" dirty="0" smtClean="0">
                <a:solidFill>
                  <a:schemeClr val="accent1">
                    <a:lumMod val="75000"/>
                  </a:schemeClr>
                </a:solidFill>
                <a:latin typeface="Segoe UI" panose="020B0502040204020203" pitchFamily="34" charset="0"/>
                <a:cs typeface="Segoe UI" panose="020B0502040204020203" pitchFamily="34" charset="0"/>
              </a:rPr>
              <a:t> </a:t>
            </a:r>
            <a:r>
              <a:rPr lang="en-US" sz="2000" i="1" dirty="0" err="1">
                <a:solidFill>
                  <a:schemeClr val="accent1">
                    <a:lumMod val="75000"/>
                  </a:schemeClr>
                </a:solidFill>
                <a:latin typeface="Segoe UI" panose="020B0502040204020203" pitchFamily="34" charset="0"/>
                <a:cs typeface="Segoe UI" panose="020B0502040204020203" pitchFamily="34" charset="0"/>
              </a:rPr>
              <a:t>anak</a:t>
            </a:r>
            <a:r>
              <a:rPr lang="en-US" sz="2000" i="1" dirty="0">
                <a:solidFill>
                  <a:schemeClr val="accent1">
                    <a:lumMod val="75000"/>
                  </a:schemeClr>
                </a:solidFill>
                <a:latin typeface="Segoe UI" panose="020B0502040204020203" pitchFamily="34" charset="0"/>
                <a:cs typeface="Segoe UI" panose="020B0502040204020203" pitchFamily="34" charset="0"/>
              </a:rPr>
              <a:t> </a:t>
            </a:r>
            <a:r>
              <a:rPr lang="en-US" sz="2000" i="1" dirty="0" err="1">
                <a:solidFill>
                  <a:schemeClr val="accent1">
                    <a:lumMod val="75000"/>
                  </a:schemeClr>
                </a:solidFill>
                <a:latin typeface="Segoe UI" panose="020B0502040204020203" pitchFamily="34" charset="0"/>
                <a:cs typeface="Segoe UI" panose="020B0502040204020203" pitchFamily="34" charset="0"/>
              </a:rPr>
              <a:t>berusia</a:t>
            </a:r>
            <a:r>
              <a:rPr lang="en-US" sz="2000" i="1" dirty="0">
                <a:solidFill>
                  <a:schemeClr val="accent1">
                    <a:lumMod val="75000"/>
                  </a:schemeClr>
                </a:solidFill>
                <a:latin typeface="Segoe UI" panose="020B0502040204020203" pitchFamily="34" charset="0"/>
                <a:cs typeface="Segoe UI" panose="020B0502040204020203" pitchFamily="34" charset="0"/>
              </a:rPr>
              <a:t> </a:t>
            </a:r>
            <a:r>
              <a:rPr lang="en-US" sz="2000" i="1" dirty="0" smtClean="0">
                <a:solidFill>
                  <a:schemeClr val="accent1">
                    <a:lumMod val="75000"/>
                  </a:schemeClr>
                </a:solidFill>
                <a:latin typeface="Segoe UI" panose="020B0502040204020203" pitchFamily="34" charset="0"/>
                <a:cs typeface="Segoe UI" panose="020B0502040204020203" pitchFamily="34" charset="0"/>
              </a:rPr>
              <a:t>6 </a:t>
            </a:r>
            <a:r>
              <a:rPr lang="en-US" sz="2000" i="1" dirty="0" err="1" smtClean="0">
                <a:solidFill>
                  <a:schemeClr val="accent1">
                    <a:lumMod val="75000"/>
                  </a:schemeClr>
                </a:solidFill>
                <a:latin typeface="Segoe UI" panose="020B0502040204020203" pitchFamily="34" charset="0"/>
                <a:cs typeface="Segoe UI" panose="020B0502040204020203" pitchFamily="34" charset="0"/>
              </a:rPr>
              <a:t>s.d</a:t>
            </a:r>
            <a:r>
              <a:rPr lang="en-US" sz="2000" i="1" dirty="0" smtClean="0">
                <a:solidFill>
                  <a:schemeClr val="accent1">
                    <a:lumMod val="75000"/>
                  </a:schemeClr>
                </a:solidFill>
                <a:latin typeface="Segoe UI" panose="020B0502040204020203" pitchFamily="34" charset="0"/>
                <a:cs typeface="Segoe UI" panose="020B0502040204020203" pitchFamily="34" charset="0"/>
              </a:rPr>
              <a:t> 21 </a:t>
            </a:r>
            <a:r>
              <a:rPr lang="en-US" sz="2000" i="1" dirty="0" err="1">
                <a:solidFill>
                  <a:schemeClr val="accent1">
                    <a:lumMod val="75000"/>
                  </a:schemeClr>
                </a:solidFill>
                <a:latin typeface="Segoe UI" panose="020B0502040204020203" pitchFamily="34" charset="0"/>
                <a:cs typeface="Segoe UI" panose="020B0502040204020203" pitchFamily="34" charset="0"/>
              </a:rPr>
              <a:t>tahun</a:t>
            </a:r>
            <a:r>
              <a:rPr lang="en-US" sz="2000" i="1" dirty="0">
                <a:solidFill>
                  <a:schemeClr val="accent1">
                    <a:lumMod val="75000"/>
                  </a:schemeClr>
                </a:solidFill>
                <a:latin typeface="Segoe UI" panose="020B0502040204020203" pitchFamily="34" charset="0"/>
                <a:cs typeface="Segoe UI" panose="020B0502040204020203" pitchFamily="34" charset="0"/>
              </a:rPr>
              <a:t> </a:t>
            </a:r>
            <a:endParaRPr lang="en-US" sz="2000" i="1" dirty="0" smtClean="0">
              <a:solidFill>
                <a:schemeClr val="accent1">
                  <a:lumMod val="75000"/>
                </a:schemeClr>
              </a:solidFill>
              <a:latin typeface="Segoe UI" panose="020B0502040204020203" pitchFamily="34" charset="0"/>
              <a:cs typeface="Segoe UI" panose="020B0502040204020203" pitchFamily="34" charset="0"/>
            </a:endParaRPr>
          </a:p>
          <a:p>
            <a:pPr algn="ctr"/>
            <a:r>
              <a:rPr lang="en-US" sz="2000" i="1" dirty="0" err="1" smtClean="0">
                <a:solidFill>
                  <a:schemeClr val="accent1">
                    <a:lumMod val="75000"/>
                  </a:schemeClr>
                </a:solidFill>
                <a:latin typeface="Segoe UI" panose="020B0502040204020203" pitchFamily="34" charset="0"/>
                <a:cs typeface="Segoe UI" panose="020B0502040204020203" pitchFamily="34" charset="0"/>
              </a:rPr>
              <a:t>untuk</a:t>
            </a:r>
            <a:r>
              <a:rPr lang="en-US" sz="2000" i="1" dirty="0" smtClean="0">
                <a:solidFill>
                  <a:schemeClr val="accent1">
                    <a:lumMod val="75000"/>
                  </a:schemeClr>
                </a:solidFill>
                <a:latin typeface="Segoe UI" panose="020B0502040204020203" pitchFamily="34" charset="0"/>
                <a:cs typeface="Segoe UI" panose="020B0502040204020203" pitchFamily="34" charset="0"/>
              </a:rPr>
              <a:t> </a:t>
            </a:r>
            <a:r>
              <a:rPr lang="en-US" sz="2000" i="1" dirty="0" err="1">
                <a:solidFill>
                  <a:schemeClr val="accent1">
                    <a:lumMod val="75000"/>
                  </a:schemeClr>
                </a:solidFill>
                <a:latin typeface="Segoe UI" panose="020B0502040204020203" pitchFamily="34" charset="0"/>
                <a:cs typeface="Segoe UI" panose="020B0502040204020203" pitchFamily="34" charset="0"/>
              </a:rPr>
              <a:t>mendapatkan</a:t>
            </a:r>
            <a:r>
              <a:rPr lang="en-US" sz="2000" i="1" dirty="0">
                <a:solidFill>
                  <a:schemeClr val="accent1">
                    <a:lumMod val="75000"/>
                  </a:schemeClr>
                </a:solidFill>
                <a:latin typeface="Segoe UI" panose="020B0502040204020203" pitchFamily="34" charset="0"/>
                <a:cs typeface="Segoe UI" panose="020B0502040204020203" pitchFamily="34" charset="0"/>
              </a:rPr>
              <a:t> </a:t>
            </a:r>
            <a:r>
              <a:rPr lang="en-US" sz="2000" i="1" dirty="0" err="1">
                <a:solidFill>
                  <a:schemeClr val="accent1">
                    <a:lumMod val="75000"/>
                  </a:schemeClr>
                </a:solidFill>
                <a:latin typeface="Segoe UI" panose="020B0502040204020203" pitchFamily="34" charset="0"/>
                <a:cs typeface="Segoe UI" panose="020B0502040204020203" pitchFamily="34" charset="0"/>
              </a:rPr>
              <a:t>layanan</a:t>
            </a:r>
            <a:r>
              <a:rPr lang="en-US" sz="2000" i="1" dirty="0">
                <a:solidFill>
                  <a:schemeClr val="accent1">
                    <a:lumMod val="75000"/>
                  </a:schemeClr>
                </a:solidFill>
                <a:latin typeface="Segoe UI" panose="020B0502040204020203" pitchFamily="34" charset="0"/>
                <a:cs typeface="Segoe UI" panose="020B0502040204020203" pitchFamily="34" charset="0"/>
              </a:rPr>
              <a:t> </a:t>
            </a:r>
            <a:r>
              <a:rPr lang="en-US" sz="2000" i="1" dirty="0" err="1">
                <a:solidFill>
                  <a:schemeClr val="accent1">
                    <a:lumMod val="75000"/>
                  </a:schemeClr>
                </a:solidFill>
                <a:latin typeface="Segoe UI" panose="020B0502040204020203" pitchFamily="34" charset="0"/>
                <a:cs typeface="Segoe UI" panose="020B0502040204020203" pitchFamily="34" charset="0"/>
              </a:rPr>
              <a:t>pendidikan</a:t>
            </a:r>
            <a:r>
              <a:rPr lang="en-US" sz="2000" i="1" dirty="0">
                <a:solidFill>
                  <a:schemeClr val="accent1">
                    <a:lumMod val="75000"/>
                  </a:schemeClr>
                </a:solidFill>
                <a:latin typeface="Segoe UI" panose="020B0502040204020203" pitchFamily="34" charset="0"/>
                <a:cs typeface="Segoe UI" panose="020B0502040204020203" pitchFamily="34" charset="0"/>
              </a:rPr>
              <a:t> </a:t>
            </a:r>
            <a:r>
              <a:rPr lang="en-US" sz="2000" i="1" dirty="0" err="1">
                <a:solidFill>
                  <a:schemeClr val="accent1">
                    <a:lumMod val="75000"/>
                  </a:schemeClr>
                </a:solidFill>
                <a:latin typeface="Segoe UI" panose="020B0502040204020203" pitchFamily="34" charset="0"/>
                <a:cs typeface="Segoe UI" panose="020B0502040204020203" pitchFamily="34" charset="0"/>
              </a:rPr>
              <a:t>sampai</a:t>
            </a:r>
            <a:r>
              <a:rPr lang="en-US" sz="2000" i="1" dirty="0">
                <a:solidFill>
                  <a:schemeClr val="accent1">
                    <a:lumMod val="75000"/>
                  </a:schemeClr>
                </a:solidFill>
                <a:latin typeface="Segoe UI" panose="020B0502040204020203" pitchFamily="34" charset="0"/>
                <a:cs typeface="Segoe UI" panose="020B0502040204020203" pitchFamily="34" charset="0"/>
              </a:rPr>
              <a:t> </a:t>
            </a:r>
            <a:r>
              <a:rPr lang="en-US" sz="2000" i="1" dirty="0" err="1">
                <a:solidFill>
                  <a:schemeClr val="accent1">
                    <a:lumMod val="75000"/>
                  </a:schemeClr>
                </a:solidFill>
                <a:latin typeface="Segoe UI" panose="020B0502040204020203" pitchFamily="34" charset="0"/>
                <a:cs typeface="Segoe UI" panose="020B0502040204020203" pitchFamily="34" charset="0"/>
              </a:rPr>
              <a:t>dengan</a:t>
            </a:r>
            <a:r>
              <a:rPr lang="en-US" sz="2000" i="1" dirty="0">
                <a:solidFill>
                  <a:schemeClr val="accent1">
                    <a:lumMod val="75000"/>
                  </a:schemeClr>
                </a:solidFill>
                <a:latin typeface="Segoe UI" panose="020B0502040204020203" pitchFamily="34" charset="0"/>
                <a:cs typeface="Segoe UI" panose="020B0502040204020203" pitchFamily="34" charset="0"/>
              </a:rPr>
              <a:t> </a:t>
            </a:r>
            <a:r>
              <a:rPr lang="en-US" sz="2000" i="1" dirty="0" err="1">
                <a:solidFill>
                  <a:schemeClr val="accent1">
                    <a:lumMod val="75000"/>
                  </a:schemeClr>
                </a:solidFill>
                <a:latin typeface="Segoe UI" panose="020B0502040204020203" pitchFamily="34" charset="0"/>
                <a:cs typeface="Segoe UI" panose="020B0502040204020203" pitchFamily="34" charset="0"/>
              </a:rPr>
              <a:t>tamat</a:t>
            </a:r>
            <a:r>
              <a:rPr lang="en-US" sz="2000" i="1" dirty="0">
                <a:solidFill>
                  <a:schemeClr val="accent1">
                    <a:lumMod val="75000"/>
                  </a:schemeClr>
                </a:solidFill>
                <a:latin typeface="Segoe UI" panose="020B0502040204020203" pitchFamily="34" charset="0"/>
                <a:cs typeface="Segoe UI" panose="020B0502040204020203" pitchFamily="34" charset="0"/>
              </a:rPr>
              <a:t> </a:t>
            </a:r>
            <a:r>
              <a:rPr lang="en-US" sz="2000" i="1" dirty="0" err="1">
                <a:solidFill>
                  <a:schemeClr val="accent1">
                    <a:lumMod val="75000"/>
                  </a:schemeClr>
                </a:solidFill>
                <a:latin typeface="Segoe UI" panose="020B0502040204020203" pitchFamily="34" charset="0"/>
                <a:cs typeface="Segoe UI" panose="020B0502040204020203" pitchFamily="34" charset="0"/>
              </a:rPr>
              <a:t>satuan</a:t>
            </a:r>
            <a:r>
              <a:rPr lang="en-US" sz="2000" i="1" dirty="0">
                <a:solidFill>
                  <a:schemeClr val="accent1">
                    <a:lumMod val="75000"/>
                  </a:schemeClr>
                </a:solidFill>
                <a:latin typeface="Segoe UI" panose="020B0502040204020203" pitchFamily="34" charset="0"/>
                <a:cs typeface="Segoe UI" panose="020B0502040204020203" pitchFamily="34" charset="0"/>
              </a:rPr>
              <a:t> </a:t>
            </a:r>
            <a:r>
              <a:rPr lang="en-US" sz="2000" i="1" dirty="0" err="1">
                <a:solidFill>
                  <a:schemeClr val="accent1">
                    <a:lumMod val="75000"/>
                  </a:schemeClr>
                </a:solidFill>
                <a:latin typeface="Segoe UI" panose="020B0502040204020203" pitchFamily="34" charset="0"/>
                <a:cs typeface="Segoe UI" panose="020B0502040204020203" pitchFamily="34" charset="0"/>
              </a:rPr>
              <a:t>pendidikan</a:t>
            </a:r>
            <a:r>
              <a:rPr lang="en-US" sz="2000" i="1" dirty="0">
                <a:solidFill>
                  <a:schemeClr val="accent1">
                    <a:lumMod val="75000"/>
                  </a:schemeClr>
                </a:solidFill>
                <a:latin typeface="Segoe UI" panose="020B0502040204020203" pitchFamily="34" charset="0"/>
                <a:cs typeface="Segoe UI" panose="020B0502040204020203" pitchFamily="34" charset="0"/>
              </a:rPr>
              <a:t> </a:t>
            </a:r>
            <a:r>
              <a:rPr lang="en-US" sz="2000" i="1" dirty="0" err="1">
                <a:solidFill>
                  <a:schemeClr val="accent1">
                    <a:lumMod val="75000"/>
                  </a:schemeClr>
                </a:solidFill>
                <a:latin typeface="Segoe UI" panose="020B0502040204020203" pitchFamily="34" charset="0"/>
                <a:cs typeface="Segoe UI" panose="020B0502040204020203" pitchFamily="34" charset="0"/>
              </a:rPr>
              <a:t>dasar</a:t>
            </a:r>
            <a:r>
              <a:rPr lang="en-US" sz="2000" i="1" dirty="0">
                <a:solidFill>
                  <a:schemeClr val="accent1">
                    <a:lumMod val="75000"/>
                  </a:schemeClr>
                </a:solidFill>
                <a:latin typeface="Segoe UI" panose="020B0502040204020203" pitchFamily="34" charset="0"/>
                <a:cs typeface="Segoe UI" panose="020B0502040204020203" pitchFamily="34" charset="0"/>
              </a:rPr>
              <a:t> </a:t>
            </a:r>
            <a:r>
              <a:rPr lang="en-US" sz="2000" i="1" dirty="0" err="1">
                <a:solidFill>
                  <a:schemeClr val="accent1">
                    <a:lumMod val="75000"/>
                  </a:schemeClr>
                </a:solidFill>
                <a:latin typeface="Segoe UI" panose="020B0502040204020203" pitchFamily="34" charset="0"/>
                <a:cs typeface="Segoe UI" panose="020B0502040204020203" pitchFamily="34" charset="0"/>
              </a:rPr>
              <a:t>dan</a:t>
            </a:r>
            <a:r>
              <a:rPr lang="en-US" sz="2000" i="1" dirty="0">
                <a:solidFill>
                  <a:schemeClr val="accent1">
                    <a:lumMod val="75000"/>
                  </a:schemeClr>
                </a:solidFill>
                <a:latin typeface="Segoe UI" panose="020B0502040204020203" pitchFamily="34" charset="0"/>
                <a:cs typeface="Segoe UI" panose="020B0502040204020203" pitchFamily="34" charset="0"/>
              </a:rPr>
              <a:t> </a:t>
            </a:r>
            <a:r>
              <a:rPr lang="en-US" sz="2000" i="1" dirty="0" err="1">
                <a:solidFill>
                  <a:schemeClr val="accent1">
                    <a:lumMod val="75000"/>
                  </a:schemeClr>
                </a:solidFill>
                <a:latin typeface="Segoe UI" panose="020B0502040204020203" pitchFamily="34" charset="0"/>
                <a:cs typeface="Segoe UI" panose="020B0502040204020203" pitchFamily="34" charset="0"/>
              </a:rPr>
              <a:t>menengah</a:t>
            </a:r>
            <a:endParaRPr lang="en-US" sz="2000" i="1" dirty="0">
              <a:solidFill>
                <a:schemeClr val="accent1">
                  <a:lumMod val="75000"/>
                </a:schemeClr>
              </a:solidFill>
              <a:latin typeface="Segoe UI" panose="020B0502040204020203" pitchFamily="34" charset="0"/>
              <a:cs typeface="Segoe UI" panose="020B0502040204020203"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4023435578"/>
              </p:ext>
            </p:extLst>
          </p:nvPr>
        </p:nvGraphicFramePr>
        <p:xfrm>
          <a:off x="703943" y="2813674"/>
          <a:ext cx="11128828" cy="3322320"/>
        </p:xfrm>
        <a:graphic>
          <a:graphicData uri="http://schemas.openxmlformats.org/drawingml/2006/table">
            <a:tbl>
              <a:tblPr firstRow="1" bandRow="1">
                <a:tableStyleId>{69012ECD-51FC-41F1-AA8D-1B2483CD663E}</a:tableStyleId>
              </a:tblPr>
              <a:tblGrid>
                <a:gridCol w="11128828">
                  <a:extLst>
                    <a:ext uri="{9D8B030D-6E8A-4147-A177-3AD203B41FA5}">
                      <a16:colId xmlns:a16="http://schemas.microsoft.com/office/drawing/2014/main" val="1740755734"/>
                    </a:ext>
                  </a:extLst>
                </a:gridCol>
              </a:tblGrid>
              <a:tr h="370840">
                <a:tc>
                  <a:txBody>
                    <a:bodyPr/>
                    <a:lstStyle/>
                    <a:p>
                      <a:r>
                        <a:rPr lang="en-US" sz="2000" dirty="0" err="1" smtClean="0">
                          <a:latin typeface="Segoe UI" panose="020B0502040204020203" pitchFamily="34" charset="0"/>
                          <a:cs typeface="Segoe UI" panose="020B0502040204020203" pitchFamily="34" charset="0"/>
                        </a:rPr>
                        <a:t>Peserta</a:t>
                      </a:r>
                      <a:r>
                        <a:rPr lang="en-US" sz="2000" dirty="0" smtClean="0">
                          <a:latin typeface="Segoe UI" panose="020B0502040204020203" pitchFamily="34" charset="0"/>
                          <a:cs typeface="Segoe UI" panose="020B0502040204020203" pitchFamily="34" charset="0"/>
                        </a:rPr>
                        <a:t> </a:t>
                      </a:r>
                      <a:r>
                        <a:rPr lang="en-US" sz="2000" dirty="0" err="1" smtClean="0">
                          <a:latin typeface="Segoe UI" panose="020B0502040204020203" pitchFamily="34" charset="0"/>
                          <a:cs typeface="Segoe UI" panose="020B0502040204020203" pitchFamily="34" charset="0"/>
                        </a:rPr>
                        <a:t>didik</a:t>
                      </a:r>
                      <a:r>
                        <a:rPr lang="en-US" sz="2000" dirty="0" smtClean="0">
                          <a:latin typeface="Segoe UI" panose="020B0502040204020203" pitchFamily="34" charset="0"/>
                          <a:cs typeface="Segoe UI" panose="020B0502040204020203" pitchFamily="34" charset="0"/>
                        </a:rPr>
                        <a:t> </a:t>
                      </a:r>
                      <a:r>
                        <a:rPr lang="en-US" sz="2000" dirty="0" err="1" smtClean="0">
                          <a:latin typeface="Segoe UI" panose="020B0502040204020203" pitchFamily="34" charset="0"/>
                          <a:cs typeface="Segoe UI" panose="020B0502040204020203" pitchFamily="34" charset="0"/>
                        </a:rPr>
                        <a:t>dari</a:t>
                      </a:r>
                      <a:r>
                        <a:rPr lang="en-US" sz="2000" dirty="0" smtClean="0">
                          <a:latin typeface="Segoe UI" panose="020B0502040204020203" pitchFamily="34" charset="0"/>
                          <a:cs typeface="Segoe UI" panose="020B0502040204020203" pitchFamily="34" charset="0"/>
                        </a:rPr>
                        <a:t> </a:t>
                      </a:r>
                      <a:r>
                        <a:rPr lang="en-US" sz="2000" dirty="0" err="1" smtClean="0">
                          <a:latin typeface="Segoe UI" panose="020B0502040204020203" pitchFamily="34" charset="0"/>
                          <a:cs typeface="Segoe UI" panose="020B0502040204020203" pitchFamily="34" charset="0"/>
                        </a:rPr>
                        <a:t>keluarga</a:t>
                      </a:r>
                      <a:r>
                        <a:rPr lang="en-US" sz="2000" dirty="0" smtClean="0">
                          <a:latin typeface="Segoe UI" panose="020B0502040204020203" pitchFamily="34" charset="0"/>
                          <a:cs typeface="Segoe UI" panose="020B0502040204020203" pitchFamily="34" charset="0"/>
                        </a:rPr>
                        <a:t> </a:t>
                      </a:r>
                      <a:r>
                        <a:rPr lang="en-US" sz="2000" dirty="0" err="1" smtClean="0">
                          <a:latin typeface="Segoe UI" panose="020B0502040204020203" pitchFamily="34" charset="0"/>
                          <a:cs typeface="Segoe UI" panose="020B0502040204020203" pitchFamily="34" charset="0"/>
                        </a:rPr>
                        <a:t>miskin</a:t>
                      </a:r>
                      <a:r>
                        <a:rPr lang="en-US" sz="2000" dirty="0" smtClean="0">
                          <a:latin typeface="Segoe UI" panose="020B0502040204020203" pitchFamily="34" charset="0"/>
                          <a:cs typeface="Segoe UI" panose="020B0502040204020203" pitchFamily="34" charset="0"/>
                        </a:rPr>
                        <a:t>/</a:t>
                      </a:r>
                      <a:r>
                        <a:rPr lang="en-US" sz="2000" dirty="0" err="1" smtClean="0">
                          <a:latin typeface="Segoe UI" panose="020B0502040204020203" pitchFamily="34" charset="0"/>
                          <a:cs typeface="Segoe UI" panose="020B0502040204020203" pitchFamily="34" charset="0"/>
                        </a:rPr>
                        <a:t>rentan</a:t>
                      </a:r>
                      <a:r>
                        <a:rPr lang="en-US" sz="2000" dirty="0" smtClean="0">
                          <a:latin typeface="Segoe UI" panose="020B0502040204020203" pitchFamily="34" charset="0"/>
                          <a:cs typeface="Segoe UI" panose="020B0502040204020203" pitchFamily="34" charset="0"/>
                        </a:rPr>
                        <a:t> </a:t>
                      </a:r>
                      <a:r>
                        <a:rPr lang="en-US" sz="2000" dirty="0" err="1" smtClean="0">
                          <a:latin typeface="Segoe UI" panose="020B0502040204020203" pitchFamily="34" charset="0"/>
                          <a:cs typeface="Segoe UI" panose="020B0502040204020203" pitchFamily="34" charset="0"/>
                        </a:rPr>
                        <a:t>miskin</a:t>
                      </a:r>
                      <a:r>
                        <a:rPr lang="en-US" sz="2000" dirty="0" smtClean="0">
                          <a:latin typeface="Segoe UI" panose="020B0502040204020203" pitchFamily="34" charset="0"/>
                          <a:cs typeface="Segoe UI" panose="020B0502040204020203" pitchFamily="34" charset="0"/>
                        </a:rPr>
                        <a:t> </a:t>
                      </a:r>
                      <a:r>
                        <a:rPr lang="en-US" sz="2000" dirty="0" err="1" smtClean="0">
                          <a:latin typeface="Segoe UI" panose="020B0502040204020203" pitchFamily="34" charset="0"/>
                          <a:cs typeface="Segoe UI" panose="020B0502040204020203" pitchFamily="34" charset="0"/>
                        </a:rPr>
                        <a:t>dan</a:t>
                      </a:r>
                      <a:r>
                        <a:rPr lang="en-US" sz="2000" dirty="0" smtClean="0">
                          <a:latin typeface="Segoe UI" panose="020B0502040204020203" pitchFamily="34" charset="0"/>
                          <a:cs typeface="Segoe UI" panose="020B0502040204020203" pitchFamily="34" charset="0"/>
                        </a:rPr>
                        <a:t>/</a:t>
                      </a:r>
                      <a:r>
                        <a:rPr lang="en-US" sz="2000" dirty="0" err="1" smtClean="0">
                          <a:latin typeface="Segoe UI" panose="020B0502040204020203" pitchFamily="34" charset="0"/>
                          <a:cs typeface="Segoe UI" panose="020B0502040204020203" pitchFamily="34" charset="0"/>
                        </a:rPr>
                        <a:t>atau</a:t>
                      </a:r>
                      <a:r>
                        <a:rPr lang="en-US" sz="2000" dirty="0" smtClean="0">
                          <a:latin typeface="Segoe UI" panose="020B0502040204020203" pitchFamily="34" charset="0"/>
                          <a:cs typeface="Segoe UI" panose="020B0502040204020203" pitchFamily="34" charset="0"/>
                        </a:rPr>
                        <a:t> </a:t>
                      </a:r>
                      <a:r>
                        <a:rPr lang="en-US" sz="2000" dirty="0" err="1" smtClean="0">
                          <a:latin typeface="Segoe UI" panose="020B0502040204020203" pitchFamily="34" charset="0"/>
                          <a:cs typeface="Segoe UI" panose="020B0502040204020203" pitchFamily="34" charset="0"/>
                        </a:rPr>
                        <a:t>dengan</a:t>
                      </a:r>
                      <a:r>
                        <a:rPr lang="en-US" sz="2000" dirty="0" smtClean="0">
                          <a:latin typeface="Segoe UI" panose="020B0502040204020203" pitchFamily="34" charset="0"/>
                          <a:cs typeface="Segoe UI" panose="020B0502040204020203" pitchFamily="34" charset="0"/>
                        </a:rPr>
                        <a:t> </a:t>
                      </a:r>
                      <a:r>
                        <a:rPr lang="en-US" sz="2000" dirty="0" err="1" smtClean="0">
                          <a:latin typeface="Segoe UI" panose="020B0502040204020203" pitchFamily="34" charset="0"/>
                          <a:cs typeface="Segoe UI" panose="020B0502040204020203" pitchFamily="34" charset="0"/>
                        </a:rPr>
                        <a:t>pertimbangan</a:t>
                      </a:r>
                      <a:r>
                        <a:rPr lang="en-US" sz="2000" dirty="0" smtClean="0">
                          <a:latin typeface="Segoe UI" panose="020B0502040204020203" pitchFamily="34" charset="0"/>
                          <a:cs typeface="Segoe UI" panose="020B0502040204020203" pitchFamily="34" charset="0"/>
                        </a:rPr>
                        <a:t> </a:t>
                      </a:r>
                      <a:r>
                        <a:rPr lang="en-US" sz="2000" dirty="0" err="1" smtClean="0">
                          <a:latin typeface="Segoe UI" panose="020B0502040204020203" pitchFamily="34" charset="0"/>
                          <a:cs typeface="Segoe UI" panose="020B0502040204020203" pitchFamily="34" charset="0"/>
                        </a:rPr>
                        <a:t>khusus</a:t>
                      </a:r>
                      <a:r>
                        <a:rPr lang="en-US" sz="2000" dirty="0" smtClean="0">
                          <a:latin typeface="Segoe UI" panose="020B0502040204020203" pitchFamily="34" charset="0"/>
                          <a:cs typeface="Segoe UI" panose="020B0502040204020203" pitchFamily="34" charset="0"/>
                        </a:rPr>
                        <a:t>:</a:t>
                      </a:r>
                      <a:endParaRPr lang="en-US" sz="2000" dirty="0">
                        <a:latin typeface="Segoe UI" panose="020B0502040204020203" pitchFamily="34" charset="0"/>
                        <a:cs typeface="Segoe UI" panose="020B0502040204020203" pitchFamily="34" charset="0"/>
                      </a:endParaRPr>
                    </a:p>
                  </a:txBody>
                  <a:tcPr>
                    <a:lnB w="6350" cap="flat" cmpd="sng" algn="ctr">
                      <a:noFill/>
                      <a:prstDash val="solid"/>
                      <a:miter lim="800000"/>
                    </a:lnB>
                  </a:tcPr>
                </a:tc>
                <a:extLst>
                  <a:ext uri="{0D108BD9-81ED-4DB2-BD59-A6C34878D82A}">
                    <a16:rowId xmlns:a16="http://schemas.microsoft.com/office/drawing/2014/main" val="333353830"/>
                  </a:ext>
                </a:extLst>
              </a:tr>
              <a:tr h="370840">
                <a:tc>
                  <a:txBody>
                    <a:bodyPr/>
                    <a:lstStyle/>
                    <a:p>
                      <a:pPr marL="285750" lvl="0" indent="-285750">
                        <a:lnSpc>
                          <a:spcPct val="100000"/>
                        </a:lnSpc>
                        <a:buFont typeface="Arial" panose="020B0604020202020204" pitchFamily="34" charset="0"/>
                        <a:buChar char="•"/>
                      </a:pPr>
                      <a:r>
                        <a:rPr lang="id-ID" sz="2000" dirty="0" smtClean="0">
                          <a:latin typeface="Segoe UI" panose="020B0502040204020203" pitchFamily="34" charset="0"/>
                          <a:cs typeface="Segoe UI" panose="020B0502040204020203" pitchFamily="34" charset="0"/>
                        </a:rPr>
                        <a:t>Peserta Didik dari keluarga peserta </a:t>
                      </a:r>
                      <a:r>
                        <a:rPr lang="id-ID" sz="2000" u="sng" dirty="0" smtClean="0">
                          <a:latin typeface="Segoe UI" panose="020B0502040204020203" pitchFamily="34" charset="0"/>
                          <a:cs typeface="Segoe UI" panose="020B0502040204020203" pitchFamily="34" charset="0"/>
                        </a:rPr>
                        <a:t>Program Keluarga Harapan</a:t>
                      </a:r>
                    </a:p>
                    <a:p>
                      <a:pPr marL="285750" lvl="0" indent="-285750">
                        <a:lnSpc>
                          <a:spcPct val="100000"/>
                        </a:lnSpc>
                        <a:buFont typeface="Arial" panose="020B0604020202020204" pitchFamily="34" charset="0"/>
                        <a:buChar char="•"/>
                      </a:pPr>
                      <a:r>
                        <a:rPr lang="pt-BR" sz="2000" dirty="0" smtClean="0">
                          <a:latin typeface="Segoe UI" panose="020B0502040204020203" pitchFamily="34" charset="0"/>
                          <a:cs typeface="Segoe UI" panose="020B0502040204020203" pitchFamily="34" charset="0"/>
                        </a:rPr>
                        <a:t>Peserta Didik dari keluarga pemegang </a:t>
                      </a:r>
                      <a:r>
                        <a:rPr lang="pt-BR" sz="2000" u="sng" dirty="0" smtClean="0">
                          <a:latin typeface="Segoe UI" panose="020B0502040204020203" pitchFamily="34" charset="0"/>
                          <a:cs typeface="Segoe UI" panose="020B0502040204020203" pitchFamily="34" charset="0"/>
                        </a:rPr>
                        <a:t>Kartu Keluarga Sejahtera</a:t>
                      </a:r>
                      <a:endParaRPr lang="id-ID" sz="2000" u="sng" dirty="0" smtClean="0">
                        <a:latin typeface="Segoe UI" panose="020B0502040204020203" pitchFamily="34" charset="0"/>
                        <a:cs typeface="Segoe UI" panose="020B0502040204020203" pitchFamily="34" charset="0"/>
                      </a:endParaRPr>
                    </a:p>
                    <a:p>
                      <a:pPr marL="285750" lvl="0" indent="-285750">
                        <a:lnSpc>
                          <a:spcPct val="100000"/>
                        </a:lnSpc>
                        <a:buFont typeface="Arial" panose="020B0604020202020204" pitchFamily="34" charset="0"/>
                        <a:buChar char="•"/>
                      </a:pPr>
                      <a:r>
                        <a:rPr lang="id-ID" sz="2000" dirty="0" smtClean="0">
                          <a:latin typeface="Segoe UI" panose="020B0502040204020203" pitchFamily="34" charset="0"/>
                          <a:cs typeface="Segoe UI" panose="020B0502040204020203" pitchFamily="34" charset="0"/>
                        </a:rPr>
                        <a:t>Peserta Didik yang berstatus </a:t>
                      </a:r>
                      <a:r>
                        <a:rPr lang="id-ID" sz="2000" u="sng" dirty="0" smtClean="0">
                          <a:latin typeface="Segoe UI" panose="020B0502040204020203" pitchFamily="34" charset="0"/>
                          <a:cs typeface="Segoe UI" panose="020B0502040204020203" pitchFamily="34" charset="0"/>
                        </a:rPr>
                        <a:t>yatim piatu/yatim/piatu</a:t>
                      </a:r>
                      <a:r>
                        <a:rPr lang="id-ID" sz="2000" dirty="0" smtClean="0">
                          <a:latin typeface="Segoe UI" panose="020B0502040204020203" pitchFamily="34" charset="0"/>
                          <a:cs typeface="Segoe UI" panose="020B0502040204020203" pitchFamily="34" charset="0"/>
                        </a:rPr>
                        <a:t> dari sekolah/panti sosial/panti asuhan</a:t>
                      </a:r>
                    </a:p>
                    <a:p>
                      <a:pPr marL="285750" lvl="0" indent="-285750">
                        <a:lnSpc>
                          <a:spcPct val="100000"/>
                        </a:lnSpc>
                        <a:buFont typeface="Arial" panose="020B0604020202020204" pitchFamily="34" charset="0"/>
                        <a:buChar char="•"/>
                      </a:pPr>
                      <a:r>
                        <a:rPr lang="id-ID" sz="2000" dirty="0" smtClean="0">
                          <a:latin typeface="Segoe UI" panose="020B0502040204020203" pitchFamily="34" charset="0"/>
                          <a:cs typeface="Segoe UI" panose="020B0502040204020203" pitchFamily="34" charset="0"/>
                        </a:rPr>
                        <a:t>Peserta Didik yang terkena </a:t>
                      </a:r>
                      <a:r>
                        <a:rPr lang="id-ID" sz="2000" u="sng" dirty="0" smtClean="0">
                          <a:latin typeface="Segoe UI" panose="020B0502040204020203" pitchFamily="34" charset="0"/>
                          <a:cs typeface="Segoe UI" panose="020B0502040204020203" pitchFamily="34" charset="0"/>
                        </a:rPr>
                        <a:t>dampak bencana alam</a:t>
                      </a:r>
                    </a:p>
                    <a:p>
                      <a:pPr marL="285750" lvl="0" indent="-285750">
                        <a:lnSpc>
                          <a:spcPct val="100000"/>
                        </a:lnSpc>
                        <a:buFont typeface="Arial" panose="020B0604020202020204" pitchFamily="34" charset="0"/>
                        <a:buChar char="•"/>
                      </a:pPr>
                      <a:r>
                        <a:rPr lang="id-ID" sz="2000" dirty="0" smtClean="0">
                          <a:latin typeface="Segoe UI" panose="020B0502040204020203" pitchFamily="34" charset="0"/>
                          <a:cs typeface="Segoe UI" panose="020B0502040204020203" pitchFamily="34" charset="0"/>
                        </a:rPr>
                        <a:t>Peserta Didik yang tidak bersekolah (drop out) yang </a:t>
                      </a:r>
                      <a:r>
                        <a:rPr lang="id-ID" sz="2000" u="sng" dirty="0" smtClean="0">
                          <a:latin typeface="Segoe UI" panose="020B0502040204020203" pitchFamily="34" charset="0"/>
                          <a:cs typeface="Segoe UI" panose="020B0502040204020203" pitchFamily="34" charset="0"/>
                        </a:rPr>
                        <a:t>diharapkan kembali bersekolah</a:t>
                      </a:r>
                      <a:r>
                        <a:rPr lang="en-US" sz="2000" dirty="0" smtClean="0">
                          <a:latin typeface="Segoe UI" panose="020B0502040204020203" pitchFamily="34" charset="0"/>
                          <a:cs typeface="Segoe UI" panose="020B0502040204020203" pitchFamily="34" charset="0"/>
                        </a:rPr>
                        <a:t>, </a:t>
                      </a:r>
                      <a:r>
                        <a:rPr lang="en-US" sz="2000" dirty="0" err="1" smtClean="0">
                          <a:latin typeface="Segoe UI" panose="020B0502040204020203" pitchFamily="34" charset="0"/>
                          <a:cs typeface="Segoe UI" panose="020B0502040204020203" pitchFamily="34" charset="0"/>
                        </a:rPr>
                        <a:t>atau</a:t>
                      </a:r>
                      <a:endParaRPr lang="id-ID" sz="2000" dirty="0" smtClean="0">
                        <a:latin typeface="Segoe UI" panose="020B0502040204020203" pitchFamily="34" charset="0"/>
                        <a:cs typeface="Segoe UI" panose="020B0502040204020203" pitchFamily="34" charset="0"/>
                      </a:endParaRPr>
                    </a:p>
                    <a:p>
                      <a:pPr marL="285750" lvl="0" indent="-285750">
                        <a:lnSpc>
                          <a:spcPct val="100000"/>
                        </a:lnSpc>
                        <a:buFont typeface="Arial" panose="020B0604020202020204" pitchFamily="34" charset="0"/>
                        <a:buChar char="•"/>
                      </a:pPr>
                      <a:r>
                        <a:rPr lang="id-ID" sz="2000" dirty="0" smtClean="0">
                          <a:latin typeface="Segoe UI" panose="020B0502040204020203" pitchFamily="34" charset="0"/>
                          <a:cs typeface="Segoe UI" panose="020B0502040204020203" pitchFamily="34" charset="0"/>
                        </a:rPr>
                        <a:t>Peserta Didik yang mengalami </a:t>
                      </a:r>
                      <a:r>
                        <a:rPr lang="id-ID" sz="2000" u="sng" dirty="0" smtClean="0">
                          <a:latin typeface="Segoe UI" panose="020B0502040204020203" pitchFamily="34" charset="0"/>
                          <a:cs typeface="Segoe UI" panose="020B0502040204020203" pitchFamily="34" charset="0"/>
                        </a:rPr>
                        <a:t>kelainan fisik</a:t>
                      </a:r>
                      <a:r>
                        <a:rPr lang="en-US" sz="2000" u="sng" dirty="0" smtClean="0">
                          <a:latin typeface="Segoe UI" panose="020B0502040204020203" pitchFamily="34" charset="0"/>
                          <a:cs typeface="Segoe UI" panose="020B0502040204020203" pitchFamily="34" charset="0"/>
                        </a:rPr>
                        <a:t> (</a:t>
                      </a:r>
                      <a:r>
                        <a:rPr lang="en-US" sz="2000" u="sng" dirty="0" err="1" smtClean="0">
                          <a:latin typeface="Segoe UI" panose="020B0502040204020203" pitchFamily="34" charset="0"/>
                          <a:cs typeface="Segoe UI" panose="020B0502040204020203" pitchFamily="34" charset="0"/>
                        </a:rPr>
                        <a:t>disabilitas</a:t>
                      </a:r>
                      <a:r>
                        <a:rPr lang="en-US" sz="2000" u="sng" dirty="0" smtClean="0">
                          <a:latin typeface="Segoe UI" panose="020B0502040204020203" pitchFamily="34" charset="0"/>
                          <a:cs typeface="Segoe UI" panose="020B0502040204020203" pitchFamily="34" charset="0"/>
                        </a:rPr>
                        <a:t>)</a:t>
                      </a:r>
                      <a:r>
                        <a:rPr lang="id-ID" sz="2000" u="none" dirty="0" smtClean="0">
                          <a:latin typeface="Segoe UI" panose="020B0502040204020203" pitchFamily="34" charset="0"/>
                          <a:cs typeface="Segoe UI" panose="020B0502040204020203" pitchFamily="34" charset="0"/>
                        </a:rPr>
                        <a:t>, </a:t>
                      </a:r>
                      <a:r>
                        <a:rPr lang="id-ID" sz="2000" u="sng" dirty="0" smtClean="0">
                          <a:latin typeface="Segoe UI" panose="020B0502040204020203" pitchFamily="34" charset="0"/>
                          <a:cs typeface="Segoe UI" panose="020B0502040204020203" pitchFamily="34" charset="0"/>
                        </a:rPr>
                        <a:t>korban musibah</a:t>
                      </a:r>
                      <a:r>
                        <a:rPr lang="id-ID" sz="2000" dirty="0" smtClean="0">
                          <a:latin typeface="Segoe UI" panose="020B0502040204020203" pitchFamily="34" charset="0"/>
                          <a:cs typeface="Segoe UI" panose="020B0502040204020203" pitchFamily="34" charset="0"/>
                        </a:rPr>
                        <a:t>, dari </a:t>
                      </a:r>
                      <a:r>
                        <a:rPr lang="id-ID" sz="2000" u="sng" dirty="0" smtClean="0">
                          <a:latin typeface="Segoe UI" panose="020B0502040204020203" pitchFamily="34" charset="0"/>
                          <a:cs typeface="Segoe UI" panose="020B0502040204020203" pitchFamily="34" charset="0"/>
                        </a:rPr>
                        <a:t>orang tua yang mengalami pemutusan hubungan kerja</a:t>
                      </a:r>
                      <a:r>
                        <a:rPr lang="id-ID" sz="2000" dirty="0" smtClean="0">
                          <a:latin typeface="Segoe UI" panose="020B0502040204020203" pitchFamily="34" charset="0"/>
                          <a:cs typeface="Segoe UI" panose="020B0502040204020203" pitchFamily="34" charset="0"/>
                        </a:rPr>
                        <a:t>, di </a:t>
                      </a:r>
                      <a:r>
                        <a:rPr lang="id-ID" sz="2000" u="sng" dirty="0" smtClean="0">
                          <a:latin typeface="Segoe UI" panose="020B0502040204020203" pitchFamily="34" charset="0"/>
                          <a:cs typeface="Segoe UI" panose="020B0502040204020203" pitchFamily="34" charset="0"/>
                        </a:rPr>
                        <a:t>daerah konflik</a:t>
                      </a:r>
                      <a:r>
                        <a:rPr lang="id-ID" sz="2000" dirty="0" smtClean="0">
                          <a:latin typeface="Segoe UI" panose="020B0502040204020203" pitchFamily="34" charset="0"/>
                          <a:cs typeface="Segoe UI" panose="020B0502040204020203" pitchFamily="34" charset="0"/>
                        </a:rPr>
                        <a:t>, dari </a:t>
                      </a:r>
                      <a:r>
                        <a:rPr lang="id-ID" sz="2000" u="sng" dirty="0" smtClean="0">
                          <a:latin typeface="Segoe UI" panose="020B0502040204020203" pitchFamily="34" charset="0"/>
                          <a:cs typeface="Segoe UI" panose="020B0502040204020203" pitchFamily="34" charset="0"/>
                        </a:rPr>
                        <a:t>keluarga terpidana</a:t>
                      </a:r>
                      <a:r>
                        <a:rPr lang="id-ID" sz="2000" dirty="0" smtClean="0">
                          <a:latin typeface="Segoe UI" panose="020B0502040204020203" pitchFamily="34" charset="0"/>
                          <a:cs typeface="Segoe UI" panose="020B0502040204020203" pitchFamily="34" charset="0"/>
                        </a:rPr>
                        <a:t>, berada di </a:t>
                      </a:r>
                      <a:r>
                        <a:rPr lang="id-ID" sz="2000" u="sng" dirty="0" smtClean="0">
                          <a:latin typeface="Segoe UI" panose="020B0502040204020203" pitchFamily="34" charset="0"/>
                          <a:cs typeface="Segoe UI" panose="020B0502040204020203" pitchFamily="34" charset="0"/>
                        </a:rPr>
                        <a:t>Lembaga Pemasyarakatan</a:t>
                      </a:r>
                      <a:r>
                        <a:rPr lang="id-ID" sz="2000" dirty="0" smtClean="0">
                          <a:latin typeface="Segoe UI" panose="020B0502040204020203" pitchFamily="34" charset="0"/>
                          <a:cs typeface="Segoe UI" panose="020B0502040204020203" pitchFamily="34" charset="0"/>
                        </a:rPr>
                        <a:t>, memiliki </a:t>
                      </a:r>
                      <a:r>
                        <a:rPr lang="id-ID" sz="2000" u="sng" dirty="0" smtClean="0">
                          <a:latin typeface="Segoe UI" panose="020B0502040204020203" pitchFamily="34" charset="0"/>
                          <a:cs typeface="Segoe UI" panose="020B0502040204020203" pitchFamily="34" charset="0"/>
                        </a:rPr>
                        <a:t>lebih dari 3 (tiga) saudara </a:t>
                      </a:r>
                      <a:r>
                        <a:rPr lang="id-ID" sz="2000" dirty="0" smtClean="0">
                          <a:latin typeface="Segoe UI" panose="020B0502040204020203" pitchFamily="34" charset="0"/>
                          <a:cs typeface="Segoe UI" panose="020B0502040204020203" pitchFamily="34" charset="0"/>
                        </a:rPr>
                        <a:t>yang tinggal serumah</a:t>
                      </a:r>
                      <a:r>
                        <a:rPr lang="en-US" sz="2000" dirty="0" smtClean="0">
                          <a:latin typeface="Segoe UI" panose="020B0502040204020203" pitchFamily="34" charset="0"/>
                          <a:cs typeface="Segoe UI" panose="020B0502040204020203" pitchFamily="34" charset="0"/>
                        </a:rPr>
                        <a:t>.</a:t>
                      </a:r>
                      <a:endParaRPr lang="id-ID" sz="2000" dirty="0" smtClean="0">
                        <a:solidFill>
                          <a:schemeClr val="tx1"/>
                        </a:solidFill>
                        <a:latin typeface="Segoe UI" panose="020B0502040204020203" pitchFamily="34" charset="0"/>
                        <a:cs typeface="Segoe UI" panose="020B0502040204020203" pitchFamily="34" charset="0"/>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3917906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smtClean="0">
                          <a:solidFill>
                            <a:schemeClr val="accent6">
                              <a:lumMod val="75000"/>
                            </a:schemeClr>
                          </a:solidFill>
                          <a:latin typeface="Segoe UI" panose="020B0502040204020203" pitchFamily="34" charset="0"/>
                          <a:cs typeface="Segoe UI" panose="020B0502040204020203" pitchFamily="34" charset="0"/>
                        </a:rPr>
                        <a:t>→ </a:t>
                      </a:r>
                      <a:r>
                        <a:rPr lang="en-US" sz="2000" dirty="0" err="1" smtClean="0">
                          <a:solidFill>
                            <a:schemeClr val="accent6">
                              <a:lumMod val="75000"/>
                            </a:schemeClr>
                          </a:solidFill>
                          <a:latin typeface="Segoe UI" panose="020B0502040204020203" pitchFamily="34" charset="0"/>
                          <a:cs typeface="Segoe UI" panose="020B0502040204020203" pitchFamily="34" charset="0"/>
                        </a:rPr>
                        <a:t>usulan</a:t>
                      </a:r>
                      <a:r>
                        <a:rPr lang="en-US" sz="2000" dirty="0" smtClean="0">
                          <a:solidFill>
                            <a:schemeClr val="accent6">
                              <a:lumMod val="75000"/>
                            </a:schemeClr>
                          </a:solidFill>
                          <a:latin typeface="Segoe UI" panose="020B0502040204020203" pitchFamily="34" charset="0"/>
                          <a:cs typeface="Segoe UI" panose="020B0502040204020203" pitchFamily="34" charset="0"/>
                        </a:rPr>
                        <a:t> </a:t>
                      </a:r>
                      <a:r>
                        <a:rPr lang="en-US" sz="2000" dirty="0" err="1" smtClean="0">
                          <a:solidFill>
                            <a:schemeClr val="accent6">
                              <a:lumMod val="75000"/>
                            </a:schemeClr>
                          </a:solidFill>
                          <a:latin typeface="Segoe UI" panose="020B0502040204020203" pitchFamily="34" charset="0"/>
                          <a:cs typeface="Segoe UI" panose="020B0502040204020203" pitchFamily="34" charset="0"/>
                        </a:rPr>
                        <a:t>dinas</a:t>
                      </a:r>
                      <a:r>
                        <a:rPr lang="en-US" sz="2000" dirty="0" smtClean="0">
                          <a:solidFill>
                            <a:schemeClr val="accent6">
                              <a:lumMod val="75000"/>
                            </a:schemeClr>
                          </a:solidFill>
                          <a:latin typeface="Segoe UI" panose="020B0502040204020203" pitchFamily="34" charset="0"/>
                          <a:cs typeface="Segoe UI" panose="020B0502040204020203" pitchFamily="34" charset="0"/>
                        </a:rPr>
                        <a:t> </a:t>
                      </a:r>
                      <a:r>
                        <a:rPr lang="en-US" sz="2000" dirty="0" err="1" smtClean="0">
                          <a:solidFill>
                            <a:schemeClr val="accent6">
                              <a:lumMod val="75000"/>
                            </a:schemeClr>
                          </a:solidFill>
                          <a:latin typeface="Segoe UI" panose="020B0502040204020203" pitchFamily="34" charset="0"/>
                          <a:cs typeface="Segoe UI" panose="020B0502040204020203" pitchFamily="34" charset="0"/>
                        </a:rPr>
                        <a:t>pendidikan</a:t>
                      </a:r>
                      <a:r>
                        <a:rPr lang="en-US" sz="2000" dirty="0" smtClean="0">
                          <a:solidFill>
                            <a:schemeClr val="accent6">
                              <a:lumMod val="75000"/>
                            </a:schemeClr>
                          </a:solidFill>
                          <a:latin typeface="Segoe UI" panose="020B0502040204020203" pitchFamily="34" charset="0"/>
                          <a:cs typeface="Segoe UI" panose="020B0502040204020203" pitchFamily="34" charset="0"/>
                        </a:rPr>
                        <a:t> </a:t>
                      </a:r>
                      <a:r>
                        <a:rPr lang="en-US" sz="2000" dirty="0" err="1" smtClean="0">
                          <a:solidFill>
                            <a:schemeClr val="accent6">
                              <a:lumMod val="75000"/>
                            </a:schemeClr>
                          </a:solidFill>
                          <a:latin typeface="Segoe UI" panose="020B0502040204020203" pitchFamily="34" charset="0"/>
                          <a:cs typeface="Segoe UI" panose="020B0502040204020203" pitchFamily="34" charset="0"/>
                        </a:rPr>
                        <a:t>dan</a:t>
                      </a:r>
                      <a:r>
                        <a:rPr lang="en-US" sz="2000" baseline="0" dirty="0" smtClean="0">
                          <a:solidFill>
                            <a:schemeClr val="accent6">
                              <a:lumMod val="75000"/>
                            </a:schemeClr>
                          </a:solidFill>
                          <a:latin typeface="Segoe UI" panose="020B0502040204020203" pitchFamily="34" charset="0"/>
                          <a:cs typeface="Segoe UI" panose="020B0502040204020203" pitchFamily="34" charset="0"/>
                        </a:rPr>
                        <a:t>/</a:t>
                      </a:r>
                      <a:r>
                        <a:rPr lang="en-US" sz="2000" baseline="0" dirty="0" err="1" smtClean="0">
                          <a:solidFill>
                            <a:schemeClr val="accent6">
                              <a:lumMod val="75000"/>
                            </a:schemeClr>
                          </a:solidFill>
                          <a:latin typeface="Segoe UI" panose="020B0502040204020203" pitchFamily="34" charset="0"/>
                          <a:cs typeface="Segoe UI" panose="020B0502040204020203" pitchFamily="34" charset="0"/>
                        </a:rPr>
                        <a:t>atau</a:t>
                      </a:r>
                      <a:r>
                        <a:rPr lang="en-US" sz="2000" baseline="0" dirty="0" smtClean="0">
                          <a:solidFill>
                            <a:schemeClr val="accent6">
                              <a:lumMod val="75000"/>
                            </a:schemeClr>
                          </a:solidFill>
                          <a:latin typeface="Segoe UI" panose="020B0502040204020203" pitchFamily="34" charset="0"/>
                          <a:cs typeface="Segoe UI" panose="020B0502040204020203" pitchFamily="34" charset="0"/>
                        </a:rPr>
                        <a:t> </a:t>
                      </a:r>
                      <a:r>
                        <a:rPr lang="en-US" sz="2000" dirty="0" err="1" smtClean="0">
                          <a:solidFill>
                            <a:schemeClr val="accent6">
                              <a:lumMod val="75000"/>
                            </a:schemeClr>
                          </a:solidFill>
                          <a:latin typeface="Segoe UI" panose="020B0502040204020203" pitchFamily="34" charset="0"/>
                          <a:cs typeface="Segoe UI" panose="020B0502040204020203" pitchFamily="34" charset="0"/>
                        </a:rPr>
                        <a:t>pemangku</a:t>
                      </a:r>
                      <a:r>
                        <a:rPr lang="en-US" sz="2000" dirty="0" smtClean="0">
                          <a:solidFill>
                            <a:schemeClr val="accent6">
                              <a:lumMod val="75000"/>
                            </a:schemeClr>
                          </a:solidFill>
                          <a:latin typeface="Segoe UI" panose="020B0502040204020203" pitchFamily="34" charset="0"/>
                          <a:cs typeface="Segoe UI" panose="020B0502040204020203" pitchFamily="34" charset="0"/>
                        </a:rPr>
                        <a:t> </a:t>
                      </a:r>
                      <a:r>
                        <a:rPr lang="en-US" sz="2000" dirty="0" err="1" smtClean="0">
                          <a:solidFill>
                            <a:schemeClr val="accent6">
                              <a:lumMod val="75000"/>
                            </a:schemeClr>
                          </a:solidFill>
                          <a:latin typeface="Segoe UI" panose="020B0502040204020203" pitchFamily="34" charset="0"/>
                          <a:cs typeface="Segoe UI" panose="020B0502040204020203" pitchFamily="34" charset="0"/>
                        </a:rPr>
                        <a:t>kepentingan</a:t>
                      </a:r>
                      <a:r>
                        <a:rPr lang="en-US" sz="2000" dirty="0" smtClean="0">
                          <a:solidFill>
                            <a:schemeClr val="accent6">
                              <a:lumMod val="75000"/>
                            </a:schemeClr>
                          </a:solidFill>
                          <a:latin typeface="Segoe UI" panose="020B0502040204020203" pitchFamily="34" charset="0"/>
                          <a:cs typeface="Segoe UI" panose="020B0502040204020203" pitchFamily="34" charset="0"/>
                        </a:rPr>
                        <a:t> yang </a:t>
                      </a:r>
                      <a:r>
                        <a:rPr lang="en-US" sz="2000" dirty="0" err="1" smtClean="0">
                          <a:solidFill>
                            <a:schemeClr val="accent6">
                              <a:lumMod val="75000"/>
                            </a:schemeClr>
                          </a:solidFill>
                          <a:latin typeface="Segoe UI" panose="020B0502040204020203" pitchFamily="34" charset="0"/>
                          <a:cs typeface="Segoe UI" panose="020B0502040204020203" pitchFamily="34" charset="0"/>
                        </a:rPr>
                        <a:t>bersumber</a:t>
                      </a:r>
                      <a:r>
                        <a:rPr lang="en-US" sz="2000" dirty="0" smtClean="0">
                          <a:solidFill>
                            <a:schemeClr val="accent6">
                              <a:lumMod val="75000"/>
                            </a:schemeClr>
                          </a:solidFill>
                          <a:latin typeface="Segoe UI" panose="020B0502040204020203" pitchFamily="34" charset="0"/>
                          <a:cs typeface="Segoe UI" panose="020B0502040204020203" pitchFamily="34" charset="0"/>
                        </a:rPr>
                        <a:t> </a:t>
                      </a:r>
                      <a:r>
                        <a:rPr lang="en-US" sz="2000" dirty="0" err="1" smtClean="0">
                          <a:solidFill>
                            <a:schemeClr val="accent6">
                              <a:lumMod val="75000"/>
                            </a:schemeClr>
                          </a:solidFill>
                          <a:latin typeface="Segoe UI" panose="020B0502040204020203" pitchFamily="34" charset="0"/>
                          <a:cs typeface="Segoe UI" panose="020B0502040204020203" pitchFamily="34" charset="0"/>
                        </a:rPr>
                        <a:t>dari</a:t>
                      </a:r>
                      <a:r>
                        <a:rPr lang="en-US" sz="2000" dirty="0" smtClean="0">
                          <a:solidFill>
                            <a:schemeClr val="accent6">
                              <a:lumMod val="75000"/>
                            </a:schemeClr>
                          </a:solidFill>
                          <a:latin typeface="Segoe UI" panose="020B0502040204020203" pitchFamily="34" charset="0"/>
                          <a:cs typeface="Segoe UI" panose="020B0502040204020203" pitchFamily="34" charset="0"/>
                        </a:rPr>
                        <a:t> </a:t>
                      </a:r>
                      <a:r>
                        <a:rPr lang="en-US" sz="2000" dirty="0" err="1" smtClean="0">
                          <a:solidFill>
                            <a:schemeClr val="accent6">
                              <a:lumMod val="75000"/>
                            </a:schemeClr>
                          </a:solidFill>
                          <a:latin typeface="Segoe UI" panose="020B0502040204020203" pitchFamily="34" charset="0"/>
                          <a:cs typeface="Segoe UI" panose="020B0502040204020203" pitchFamily="34" charset="0"/>
                        </a:rPr>
                        <a:t>Dapodik</a:t>
                      </a:r>
                      <a:endParaRPr lang="id-ID" sz="2000" b="0" dirty="0" smtClean="0">
                        <a:solidFill>
                          <a:schemeClr val="accent6">
                            <a:lumMod val="75000"/>
                          </a:schemeClr>
                        </a:solidFill>
                        <a:latin typeface="Segoe UI" panose="020B0502040204020203" pitchFamily="34" charset="0"/>
                        <a:cs typeface="Segoe UI" panose="020B0502040204020203" pitchFamily="34" charset="0"/>
                      </a:endParaRPr>
                    </a:p>
                  </a:txBody>
                  <a:tcPr>
                    <a:lnT w="6350" cap="flat" cmpd="sng" algn="ctr">
                      <a:noFill/>
                      <a:prstDash val="solid"/>
                      <a:miter lim="800000"/>
                    </a:lnT>
                    <a:solidFill>
                      <a:schemeClr val="accent1">
                        <a:lumMod val="20000"/>
                        <a:lumOff val="80000"/>
                      </a:schemeClr>
                    </a:solidFill>
                  </a:tcPr>
                </a:tc>
                <a:extLst>
                  <a:ext uri="{0D108BD9-81ED-4DB2-BD59-A6C34878D82A}">
                    <a16:rowId xmlns:a16="http://schemas.microsoft.com/office/drawing/2014/main" val="1197585048"/>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514636774"/>
              </p:ext>
            </p:extLst>
          </p:nvPr>
        </p:nvGraphicFramePr>
        <p:xfrm>
          <a:off x="703943" y="1743030"/>
          <a:ext cx="11128828" cy="792480"/>
        </p:xfrm>
        <a:graphic>
          <a:graphicData uri="http://schemas.openxmlformats.org/drawingml/2006/table">
            <a:tbl>
              <a:tblPr firstRow="1" bandRow="1">
                <a:tableStyleId>{69012ECD-51FC-41F1-AA8D-1B2483CD663E}</a:tableStyleId>
              </a:tblPr>
              <a:tblGrid>
                <a:gridCol w="11128828">
                  <a:extLst>
                    <a:ext uri="{9D8B030D-6E8A-4147-A177-3AD203B41FA5}">
                      <a16:colId xmlns:a16="http://schemas.microsoft.com/office/drawing/2014/main" val="3297154358"/>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000" dirty="0" smtClean="0">
                          <a:latin typeface="Segoe UI" panose="020B0502040204020203" pitchFamily="34" charset="0"/>
                          <a:cs typeface="Segoe UI" panose="020B0502040204020203" pitchFamily="34" charset="0"/>
                        </a:rPr>
                        <a:t>Peserta </a:t>
                      </a:r>
                      <a:r>
                        <a:rPr lang="en-US" sz="2000" dirty="0" smtClean="0">
                          <a:latin typeface="Segoe UI" panose="020B0502040204020203" pitchFamily="34" charset="0"/>
                          <a:cs typeface="Segoe UI" panose="020B0502040204020203" pitchFamily="34" charset="0"/>
                        </a:rPr>
                        <a:t>d</a:t>
                      </a:r>
                      <a:r>
                        <a:rPr lang="id-ID" sz="2000" dirty="0" smtClean="0">
                          <a:latin typeface="Segoe UI" panose="020B0502040204020203" pitchFamily="34" charset="0"/>
                          <a:cs typeface="Segoe UI" panose="020B0502040204020203" pitchFamily="34" charset="0"/>
                        </a:rPr>
                        <a:t>idik pemegang KIP</a:t>
                      </a:r>
                      <a:endParaRPr lang="en-US" sz="2000" dirty="0" smtClean="0">
                        <a:latin typeface="Segoe UI" panose="020B0502040204020203" pitchFamily="34" charset="0"/>
                        <a:cs typeface="Segoe UI" panose="020B0502040204020203" pitchFamily="34" charset="0"/>
                      </a:endParaRPr>
                    </a:p>
                  </a:txBody>
                  <a:tcPr>
                    <a:lnB w="6350" cap="flat" cmpd="sng" algn="ctr">
                      <a:noFill/>
                      <a:prstDash val="solid"/>
                      <a:miter lim="800000"/>
                    </a:lnB>
                  </a:tcPr>
                </a:tc>
                <a:extLst>
                  <a:ext uri="{0D108BD9-81ED-4DB2-BD59-A6C34878D82A}">
                    <a16:rowId xmlns:a16="http://schemas.microsoft.com/office/drawing/2014/main" val="278098877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accent6">
                              <a:lumMod val="75000"/>
                            </a:schemeClr>
                          </a:solidFill>
                          <a:latin typeface="Segoe UI" panose="020B0502040204020203" pitchFamily="34" charset="0"/>
                          <a:cs typeface="Segoe UI" panose="020B0502040204020203" pitchFamily="34" charset="0"/>
                        </a:rPr>
                        <a:t>→ </a:t>
                      </a:r>
                      <a:r>
                        <a:rPr lang="en-US" sz="2000" dirty="0" err="1" smtClean="0">
                          <a:solidFill>
                            <a:schemeClr val="accent6">
                              <a:lumMod val="75000"/>
                            </a:schemeClr>
                          </a:solidFill>
                          <a:latin typeface="Segoe UI" panose="020B0502040204020203" pitchFamily="34" charset="0"/>
                          <a:cs typeface="Segoe UI" panose="020B0502040204020203" pitchFamily="34" charset="0"/>
                        </a:rPr>
                        <a:t>hasil</a:t>
                      </a:r>
                      <a:r>
                        <a:rPr lang="en-US" sz="2000" dirty="0" smtClean="0">
                          <a:solidFill>
                            <a:schemeClr val="accent6">
                              <a:lumMod val="75000"/>
                            </a:schemeClr>
                          </a:solidFill>
                          <a:latin typeface="Segoe UI" panose="020B0502040204020203" pitchFamily="34" charset="0"/>
                          <a:cs typeface="Segoe UI" panose="020B0502040204020203" pitchFamily="34" charset="0"/>
                        </a:rPr>
                        <a:t> </a:t>
                      </a:r>
                      <a:r>
                        <a:rPr lang="en-US" sz="2000" dirty="0" err="1" smtClean="0">
                          <a:solidFill>
                            <a:schemeClr val="accent6">
                              <a:lumMod val="75000"/>
                            </a:schemeClr>
                          </a:solidFill>
                          <a:latin typeface="Segoe UI" panose="020B0502040204020203" pitchFamily="34" charset="0"/>
                          <a:cs typeface="Segoe UI" panose="020B0502040204020203" pitchFamily="34" charset="0"/>
                        </a:rPr>
                        <a:t>pemadanan</a:t>
                      </a:r>
                      <a:r>
                        <a:rPr lang="en-US" sz="2000" dirty="0" smtClean="0">
                          <a:solidFill>
                            <a:schemeClr val="accent6">
                              <a:lumMod val="75000"/>
                            </a:schemeClr>
                          </a:solidFill>
                          <a:latin typeface="Segoe UI" panose="020B0502040204020203" pitchFamily="34" charset="0"/>
                          <a:cs typeface="Segoe UI" panose="020B0502040204020203" pitchFamily="34" charset="0"/>
                        </a:rPr>
                        <a:t> </a:t>
                      </a:r>
                      <a:r>
                        <a:rPr lang="en-US" sz="2000" dirty="0" err="1" smtClean="0">
                          <a:solidFill>
                            <a:schemeClr val="accent6">
                              <a:lumMod val="75000"/>
                            </a:schemeClr>
                          </a:solidFill>
                          <a:latin typeface="Segoe UI" panose="020B0502040204020203" pitchFamily="34" charset="0"/>
                          <a:cs typeface="Segoe UI" panose="020B0502040204020203" pitchFamily="34" charset="0"/>
                        </a:rPr>
                        <a:t>terkini</a:t>
                      </a:r>
                      <a:r>
                        <a:rPr lang="en-US" sz="2000" dirty="0" smtClean="0">
                          <a:solidFill>
                            <a:schemeClr val="accent6">
                              <a:lumMod val="75000"/>
                            </a:schemeClr>
                          </a:solidFill>
                          <a:latin typeface="Segoe UI" panose="020B0502040204020203" pitchFamily="34" charset="0"/>
                          <a:cs typeface="Segoe UI" panose="020B0502040204020203" pitchFamily="34" charset="0"/>
                        </a:rPr>
                        <a:t> data PD yang </a:t>
                      </a:r>
                      <a:r>
                        <a:rPr lang="en-US" sz="2000" dirty="0" err="1" smtClean="0">
                          <a:solidFill>
                            <a:schemeClr val="accent6">
                              <a:lumMod val="75000"/>
                            </a:schemeClr>
                          </a:solidFill>
                          <a:latin typeface="Segoe UI" panose="020B0502040204020203" pitchFamily="34" charset="0"/>
                          <a:cs typeface="Segoe UI" panose="020B0502040204020203" pitchFamily="34" charset="0"/>
                        </a:rPr>
                        <a:t>tercatat</a:t>
                      </a:r>
                      <a:r>
                        <a:rPr lang="en-US" sz="2000" dirty="0" smtClean="0">
                          <a:solidFill>
                            <a:schemeClr val="accent6">
                              <a:lumMod val="75000"/>
                            </a:schemeClr>
                          </a:solidFill>
                          <a:latin typeface="Segoe UI" panose="020B0502040204020203" pitchFamily="34" charset="0"/>
                          <a:cs typeface="Segoe UI" panose="020B0502040204020203" pitchFamily="34" charset="0"/>
                        </a:rPr>
                        <a:t> di </a:t>
                      </a:r>
                      <a:r>
                        <a:rPr lang="en-US" sz="2000" dirty="0" err="1" smtClean="0">
                          <a:solidFill>
                            <a:schemeClr val="accent6">
                              <a:lumMod val="75000"/>
                            </a:schemeClr>
                          </a:solidFill>
                          <a:latin typeface="Segoe UI" panose="020B0502040204020203" pitchFamily="34" charset="0"/>
                          <a:cs typeface="Segoe UI" panose="020B0502040204020203" pitchFamily="34" charset="0"/>
                        </a:rPr>
                        <a:t>Dapodik</a:t>
                      </a:r>
                      <a:r>
                        <a:rPr lang="en-US" sz="2000" dirty="0" smtClean="0">
                          <a:solidFill>
                            <a:schemeClr val="accent6">
                              <a:lumMod val="75000"/>
                            </a:schemeClr>
                          </a:solidFill>
                          <a:latin typeface="Segoe UI" panose="020B0502040204020203" pitchFamily="34" charset="0"/>
                          <a:cs typeface="Segoe UI" panose="020B0502040204020203" pitchFamily="34" charset="0"/>
                        </a:rPr>
                        <a:t> </a:t>
                      </a:r>
                      <a:r>
                        <a:rPr lang="en-US" sz="2000" dirty="0" err="1" smtClean="0">
                          <a:solidFill>
                            <a:schemeClr val="accent6">
                              <a:lumMod val="75000"/>
                            </a:schemeClr>
                          </a:solidFill>
                          <a:latin typeface="Segoe UI" panose="020B0502040204020203" pitchFamily="34" charset="0"/>
                          <a:cs typeface="Segoe UI" panose="020B0502040204020203" pitchFamily="34" charset="0"/>
                        </a:rPr>
                        <a:t>dengan</a:t>
                      </a:r>
                      <a:r>
                        <a:rPr lang="en-US" sz="2000" dirty="0" smtClean="0">
                          <a:solidFill>
                            <a:schemeClr val="accent6">
                              <a:lumMod val="75000"/>
                            </a:schemeClr>
                          </a:solidFill>
                          <a:latin typeface="Segoe UI" panose="020B0502040204020203" pitchFamily="34" charset="0"/>
                          <a:cs typeface="Segoe UI" panose="020B0502040204020203" pitchFamily="34" charset="0"/>
                        </a:rPr>
                        <a:t> DTKS </a:t>
                      </a:r>
                      <a:r>
                        <a:rPr lang="en-US" sz="2000" dirty="0" err="1" smtClean="0">
                          <a:solidFill>
                            <a:schemeClr val="accent6">
                              <a:lumMod val="75000"/>
                            </a:schemeClr>
                          </a:solidFill>
                          <a:latin typeface="Segoe UI" panose="020B0502040204020203" pitchFamily="34" charset="0"/>
                          <a:cs typeface="Segoe UI" panose="020B0502040204020203" pitchFamily="34" charset="0"/>
                        </a:rPr>
                        <a:t>dari</a:t>
                      </a:r>
                      <a:r>
                        <a:rPr lang="en-US" sz="2000" dirty="0" smtClean="0">
                          <a:solidFill>
                            <a:schemeClr val="accent6">
                              <a:lumMod val="75000"/>
                            </a:schemeClr>
                          </a:solidFill>
                          <a:latin typeface="Segoe UI" panose="020B0502040204020203" pitchFamily="34" charset="0"/>
                          <a:cs typeface="Segoe UI" panose="020B0502040204020203" pitchFamily="34" charset="0"/>
                        </a:rPr>
                        <a:t> </a:t>
                      </a:r>
                      <a:r>
                        <a:rPr lang="en-US" sz="2000" dirty="0" err="1" smtClean="0">
                          <a:solidFill>
                            <a:schemeClr val="accent6">
                              <a:lumMod val="75000"/>
                            </a:schemeClr>
                          </a:solidFill>
                          <a:latin typeface="Segoe UI" panose="020B0502040204020203" pitchFamily="34" charset="0"/>
                          <a:cs typeface="Segoe UI" panose="020B0502040204020203" pitchFamily="34" charset="0"/>
                        </a:rPr>
                        <a:t>Kemensos</a:t>
                      </a:r>
                      <a:endParaRPr lang="id-ID" sz="2000" b="0" dirty="0" smtClean="0">
                        <a:solidFill>
                          <a:schemeClr val="accent6">
                            <a:lumMod val="75000"/>
                          </a:schemeClr>
                        </a:solidFill>
                        <a:latin typeface="Segoe UI" panose="020B0502040204020203" pitchFamily="34" charset="0"/>
                        <a:cs typeface="Segoe UI" panose="020B0502040204020203" pitchFamily="34" charset="0"/>
                      </a:endParaRPr>
                    </a:p>
                  </a:txBody>
                  <a:tcP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748376320"/>
                  </a:ext>
                </a:extLst>
              </a:tr>
            </a:tbl>
          </a:graphicData>
        </a:graphic>
      </p:graphicFrame>
      <p:sp>
        <p:nvSpPr>
          <p:cNvPr id="10" name="Title 1"/>
          <p:cNvSpPr>
            <a:spLocks noGrp="1"/>
          </p:cNvSpPr>
          <p:nvPr>
            <p:ph type="title"/>
          </p:nvPr>
        </p:nvSpPr>
        <p:spPr>
          <a:xfrm>
            <a:off x="292673" y="166797"/>
            <a:ext cx="10515600" cy="607332"/>
          </a:xfrm>
          <a:gradFill>
            <a:gsLst>
              <a:gs pos="94000">
                <a:schemeClr val="accent2">
                  <a:lumMod val="20000"/>
                  <a:lumOff val="80000"/>
                </a:schemeClr>
              </a:gs>
              <a:gs pos="88000">
                <a:schemeClr val="bg1"/>
              </a:gs>
            </a:gsLst>
            <a:lin ang="10800000" scaled="0"/>
          </a:gradFill>
        </p:spPr>
        <p:txBody>
          <a:bodyPr wrap="none" tIns="54000" bIns="0">
            <a:noAutofit/>
            <a:scene3d>
              <a:camera prst="orthographicFront"/>
              <a:lightRig rig="threePt" dir="t"/>
            </a:scene3d>
            <a:sp3d extrusionH="57150">
              <a:bevelT h="25400" prst="softRound"/>
            </a:sp3d>
          </a:bodyPr>
          <a:lstStyle/>
          <a:p>
            <a:r>
              <a:rPr lang="es-ES" sz="4000" dirty="0" err="1">
                <a:latin typeface="Agency FB" panose="020B0503020202020204" pitchFamily="34" charset="0"/>
              </a:rPr>
              <a:t>Prioritas</a:t>
            </a:r>
            <a:r>
              <a:rPr lang="es-ES" sz="4000" dirty="0">
                <a:latin typeface="Agency FB" panose="020B0503020202020204" pitchFamily="34" charset="0"/>
              </a:rPr>
              <a:t> </a:t>
            </a:r>
            <a:r>
              <a:rPr lang="es-ES" sz="4000" dirty="0" err="1">
                <a:latin typeface="Agency FB" panose="020B0503020202020204" pitchFamily="34" charset="0"/>
              </a:rPr>
              <a:t>Penerima</a:t>
            </a:r>
            <a:r>
              <a:rPr lang="es-ES" sz="4000" dirty="0">
                <a:latin typeface="Agency FB" panose="020B0503020202020204" pitchFamily="34" charset="0"/>
              </a:rPr>
              <a:t> </a:t>
            </a:r>
            <a:r>
              <a:rPr lang="es-ES" sz="4000" dirty="0" err="1">
                <a:latin typeface="Agency FB" panose="020B0503020202020204" pitchFamily="34" charset="0"/>
              </a:rPr>
              <a:t>Layanan</a:t>
            </a:r>
            <a:r>
              <a:rPr lang="es-ES" sz="4000" dirty="0">
                <a:latin typeface="Agency FB" panose="020B0503020202020204" pitchFamily="34" charset="0"/>
              </a:rPr>
              <a:t> PIP </a:t>
            </a:r>
            <a:r>
              <a:rPr lang="es-ES" sz="4000" dirty="0" err="1">
                <a:latin typeface="Agency FB" panose="020B0503020202020204" pitchFamily="34" charset="0"/>
              </a:rPr>
              <a:t>Dikdasmen</a:t>
            </a:r>
            <a:endParaRPr lang="es-ES" sz="4000" dirty="0">
              <a:latin typeface="Agency FB" panose="020B0503020202020204" pitchFamily="34" charset="0"/>
            </a:endParaRPr>
          </a:p>
        </p:txBody>
      </p:sp>
    </p:spTree>
    <p:extLst>
      <p:ext uri="{BB962C8B-B14F-4D97-AF65-F5344CB8AC3E}">
        <p14:creationId xmlns:p14="http://schemas.microsoft.com/office/powerpoint/2010/main" val="3322044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p:cNvGrpSpPr/>
          <p:nvPr/>
        </p:nvGrpSpPr>
        <p:grpSpPr>
          <a:xfrm>
            <a:off x="1304067" y="1170286"/>
            <a:ext cx="10633521" cy="5880633"/>
            <a:chOff x="1758863" y="840656"/>
            <a:chExt cx="9768821" cy="6283836"/>
          </a:xfrm>
        </p:grpSpPr>
        <p:sp>
          <p:nvSpPr>
            <p:cNvPr id="37" name="Shape 4"/>
            <p:cNvSpPr txBox="1"/>
            <p:nvPr/>
          </p:nvSpPr>
          <p:spPr>
            <a:xfrm>
              <a:off x="3789944" y="3981283"/>
              <a:ext cx="807456" cy="730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endParaRPr lang="en-US" sz="5600" kern="1200"/>
            </a:p>
          </p:txBody>
        </p:sp>
        <p:grpSp>
          <p:nvGrpSpPr>
            <p:cNvPr id="38" name="Group 37"/>
            <p:cNvGrpSpPr/>
            <p:nvPr/>
          </p:nvGrpSpPr>
          <p:grpSpPr>
            <a:xfrm>
              <a:off x="4867364" y="840656"/>
              <a:ext cx="2505424" cy="2326141"/>
              <a:chOff x="1550704" y="771789"/>
              <a:chExt cx="1945190" cy="1824042"/>
            </a:xfrm>
            <a:solidFill>
              <a:schemeClr val="tx1">
                <a:lumMod val="85000"/>
                <a:lumOff val="15000"/>
              </a:schemeClr>
            </a:solidFill>
          </p:grpSpPr>
          <p:sp>
            <p:nvSpPr>
              <p:cNvPr id="39" name="Shape 38"/>
              <p:cNvSpPr/>
              <p:nvPr/>
            </p:nvSpPr>
            <p:spPr>
              <a:xfrm>
                <a:off x="1550704" y="771789"/>
                <a:ext cx="1945190" cy="1824042"/>
              </a:xfrm>
              <a:prstGeom prst="gear9">
                <a:avLst/>
              </a:prstGeom>
              <a:solidFill>
                <a:schemeClr val="bg2">
                  <a:lumMod val="75000"/>
                </a:schemeClr>
              </a:solidFill>
              <a:ln w="19050">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Shape 4"/>
              <p:cNvSpPr txBox="1"/>
              <p:nvPr/>
            </p:nvSpPr>
            <p:spPr>
              <a:xfrm>
                <a:off x="1932719" y="1199062"/>
                <a:ext cx="1143778" cy="963585"/>
              </a:xfrm>
              <a:prstGeom prst="rect">
                <a:avLst/>
              </a:prstGeom>
              <a:noFill/>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80000"/>
                  </a:lnSpc>
                  <a:spcBef>
                    <a:spcPct val="0"/>
                  </a:spcBef>
                </a:pPr>
                <a:r>
                  <a:rPr lang="en-US" sz="2000" b="1" kern="1200" dirty="0" smtClean="0">
                    <a:solidFill>
                      <a:schemeClr val="bg1"/>
                    </a:solidFill>
                  </a:rPr>
                  <a:t>Tingkat </a:t>
                </a:r>
                <a:r>
                  <a:rPr lang="en-US" sz="2000" b="1" kern="1200" dirty="0" err="1" smtClean="0">
                    <a:solidFill>
                      <a:schemeClr val="bg1"/>
                    </a:solidFill>
                  </a:rPr>
                  <a:t>Pusat</a:t>
                </a:r>
                <a:endParaRPr lang="en-US" sz="2000" b="1" kern="1200" dirty="0" smtClean="0">
                  <a:solidFill>
                    <a:schemeClr val="bg1"/>
                  </a:solidFill>
                </a:endParaRPr>
              </a:p>
              <a:p>
                <a:pPr lvl="0" algn="ctr" defTabSz="711200">
                  <a:lnSpc>
                    <a:spcPct val="80000"/>
                  </a:lnSpc>
                  <a:spcBef>
                    <a:spcPct val="0"/>
                  </a:spcBef>
                </a:pPr>
                <a:r>
                  <a:rPr lang="en-US" sz="1600" kern="1200" dirty="0" smtClean="0">
                    <a:solidFill>
                      <a:schemeClr val="bg1"/>
                    </a:solidFill>
                  </a:rPr>
                  <a:t>Puslapdik,</a:t>
                </a:r>
              </a:p>
              <a:p>
                <a:pPr lvl="0" algn="ctr" defTabSz="711200">
                  <a:lnSpc>
                    <a:spcPct val="80000"/>
                  </a:lnSpc>
                  <a:spcBef>
                    <a:spcPct val="0"/>
                  </a:spcBef>
                </a:pPr>
                <a:r>
                  <a:rPr lang="en-US" sz="1600" dirty="0" smtClean="0">
                    <a:solidFill>
                      <a:schemeClr val="bg1"/>
                    </a:solidFill>
                  </a:rPr>
                  <a:t>Bank </a:t>
                </a:r>
                <a:r>
                  <a:rPr lang="en-US" sz="1600" dirty="0" err="1" smtClean="0">
                    <a:solidFill>
                      <a:schemeClr val="bg1"/>
                    </a:solidFill>
                  </a:rPr>
                  <a:t>Penyalur</a:t>
                </a:r>
                <a:endParaRPr lang="en-US" sz="1600" kern="1200" dirty="0">
                  <a:solidFill>
                    <a:schemeClr val="bg1"/>
                  </a:solidFill>
                </a:endParaRPr>
              </a:p>
            </p:txBody>
          </p:sp>
        </p:grpSp>
        <p:sp>
          <p:nvSpPr>
            <p:cNvPr id="46" name="Shape 45"/>
            <p:cNvSpPr/>
            <p:nvPr/>
          </p:nvSpPr>
          <p:spPr>
            <a:xfrm rot="2526625">
              <a:off x="2965523" y="2054886"/>
              <a:ext cx="2772000" cy="2880000"/>
            </a:xfrm>
            <a:prstGeom prst="leftCircularArrow">
              <a:avLst>
                <a:gd name="adj1" fmla="val 6452"/>
                <a:gd name="adj2" fmla="val 429999"/>
                <a:gd name="adj3" fmla="val 10489124"/>
                <a:gd name="adj4" fmla="val 14837806"/>
                <a:gd name="adj5" fmla="val 7575"/>
              </a:avLst>
            </a:prstGeom>
            <a:solidFill>
              <a:schemeClr val="accent6">
                <a:lumMod val="20000"/>
                <a:lumOff val="8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8" name="Shape 47"/>
            <p:cNvSpPr/>
            <p:nvPr/>
          </p:nvSpPr>
          <p:spPr>
            <a:xfrm>
              <a:off x="3344410" y="2512585"/>
              <a:ext cx="2505424" cy="2326141"/>
            </a:xfrm>
            <a:prstGeom prst="gear9">
              <a:avLst/>
            </a:pr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6" name="Group 5"/>
            <p:cNvGrpSpPr/>
            <p:nvPr/>
          </p:nvGrpSpPr>
          <p:grpSpPr>
            <a:xfrm>
              <a:off x="6389838" y="2499858"/>
              <a:ext cx="2505424" cy="2326141"/>
              <a:chOff x="6593038" y="2398258"/>
              <a:chExt cx="2505424" cy="2326141"/>
            </a:xfrm>
          </p:grpSpPr>
          <p:sp>
            <p:nvSpPr>
              <p:cNvPr id="47" name="Shape 46"/>
              <p:cNvSpPr/>
              <p:nvPr/>
            </p:nvSpPr>
            <p:spPr>
              <a:xfrm>
                <a:off x="6593038" y="2398258"/>
                <a:ext cx="2505424" cy="2326141"/>
              </a:xfrm>
              <a:prstGeom prst="gear9">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600"/>
              </a:p>
            </p:txBody>
          </p:sp>
          <p:sp>
            <p:nvSpPr>
              <p:cNvPr id="53" name="Shape 4"/>
              <p:cNvSpPr txBox="1"/>
              <p:nvPr/>
            </p:nvSpPr>
            <p:spPr>
              <a:xfrm>
                <a:off x="6880556" y="3009000"/>
                <a:ext cx="1960182" cy="11956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80000"/>
                  </a:lnSpc>
                  <a:spcBef>
                    <a:spcPct val="0"/>
                  </a:spcBef>
                </a:pPr>
                <a:r>
                  <a:rPr lang="en-US" sz="1600" b="1" kern="1200" dirty="0" smtClean="0">
                    <a:solidFill>
                      <a:srgbClr val="FC9E04"/>
                    </a:solidFill>
                  </a:rPr>
                  <a:t>Tingkat </a:t>
                </a:r>
                <a:r>
                  <a:rPr lang="en-US" sz="1600" b="1" kern="1200" dirty="0" err="1" smtClean="0">
                    <a:solidFill>
                      <a:srgbClr val="FC9E04"/>
                    </a:solidFill>
                  </a:rPr>
                  <a:t>Kab</a:t>
                </a:r>
                <a:r>
                  <a:rPr lang="en-US" sz="1600" b="1" kern="1200" dirty="0" smtClean="0">
                    <a:solidFill>
                      <a:srgbClr val="FC9E04"/>
                    </a:solidFill>
                  </a:rPr>
                  <a:t>/Kota</a:t>
                </a:r>
              </a:p>
              <a:p>
                <a:pPr lvl="0" algn="ctr" defTabSz="711200">
                  <a:lnSpc>
                    <a:spcPct val="80000"/>
                  </a:lnSpc>
                  <a:spcBef>
                    <a:spcPct val="0"/>
                  </a:spcBef>
                </a:pPr>
                <a:r>
                  <a:rPr lang="en-US" sz="1600" dirty="0" err="1" smtClean="0">
                    <a:solidFill>
                      <a:schemeClr val="bg1"/>
                    </a:solidFill>
                  </a:rPr>
                  <a:t>Ketua</a:t>
                </a:r>
                <a:r>
                  <a:rPr lang="en-US" sz="1600" dirty="0" smtClean="0">
                    <a:solidFill>
                      <a:schemeClr val="bg1"/>
                    </a:solidFill>
                  </a:rPr>
                  <a:t> </a:t>
                </a:r>
                <a:r>
                  <a:rPr lang="en-US" sz="1600" dirty="0" err="1" smtClean="0">
                    <a:solidFill>
                      <a:schemeClr val="bg1"/>
                    </a:solidFill>
                  </a:rPr>
                  <a:t>Pelaksana</a:t>
                </a:r>
                <a:r>
                  <a:rPr lang="en-US" sz="1600" dirty="0" smtClean="0">
                    <a:solidFill>
                      <a:schemeClr val="bg1"/>
                    </a:solidFill>
                  </a:rPr>
                  <a:t>, </a:t>
                </a:r>
              </a:p>
              <a:p>
                <a:pPr lvl="0" algn="ctr" defTabSz="711200">
                  <a:lnSpc>
                    <a:spcPct val="80000"/>
                  </a:lnSpc>
                  <a:spcBef>
                    <a:spcPct val="0"/>
                  </a:spcBef>
                </a:pPr>
                <a:r>
                  <a:rPr lang="en-US" sz="1600" dirty="0" err="1" smtClean="0">
                    <a:solidFill>
                      <a:schemeClr val="bg1"/>
                    </a:solidFill>
                  </a:rPr>
                  <a:t>Anggota</a:t>
                </a:r>
                <a:r>
                  <a:rPr lang="en-US" sz="1600" dirty="0" smtClean="0">
                    <a:solidFill>
                      <a:schemeClr val="bg1"/>
                    </a:solidFill>
                  </a:rPr>
                  <a:t> </a:t>
                </a:r>
                <a:r>
                  <a:rPr lang="en-US" sz="1600" dirty="0" err="1" smtClean="0">
                    <a:solidFill>
                      <a:schemeClr val="bg1"/>
                    </a:solidFill>
                  </a:rPr>
                  <a:t>Pelaksana</a:t>
                </a:r>
                <a:r>
                  <a:rPr lang="en-US" sz="1600" dirty="0" smtClean="0">
                    <a:solidFill>
                      <a:schemeClr val="bg1"/>
                    </a:solidFill>
                  </a:rPr>
                  <a:t>:</a:t>
                </a:r>
              </a:p>
              <a:p>
                <a:pPr lvl="0" algn="ctr" defTabSz="711200">
                  <a:lnSpc>
                    <a:spcPct val="80000"/>
                  </a:lnSpc>
                  <a:spcBef>
                    <a:spcPct val="0"/>
                  </a:spcBef>
                </a:pPr>
                <a:r>
                  <a:rPr lang="en-US" sz="1600" dirty="0" smtClean="0">
                    <a:solidFill>
                      <a:schemeClr val="bg1"/>
                    </a:solidFill>
                  </a:rPr>
                  <a:t>PIP SD, PIP SMP, </a:t>
                </a:r>
              </a:p>
              <a:p>
                <a:pPr lvl="0" algn="ctr" defTabSz="711200">
                  <a:lnSpc>
                    <a:spcPct val="80000"/>
                  </a:lnSpc>
                  <a:spcBef>
                    <a:spcPct val="0"/>
                  </a:spcBef>
                </a:pPr>
                <a:r>
                  <a:rPr lang="en-US" sz="1600" dirty="0" smtClean="0">
                    <a:solidFill>
                      <a:schemeClr val="bg1"/>
                    </a:solidFill>
                  </a:rPr>
                  <a:t>PIP </a:t>
                </a:r>
                <a:r>
                  <a:rPr lang="en-US" sz="1600" dirty="0" err="1" smtClean="0">
                    <a:solidFill>
                      <a:schemeClr val="bg1"/>
                    </a:solidFill>
                  </a:rPr>
                  <a:t>Kesetaraan</a:t>
                </a:r>
                <a:endParaRPr lang="en-US" sz="1600" kern="1200" dirty="0">
                  <a:solidFill>
                    <a:schemeClr val="bg1"/>
                  </a:solidFill>
                </a:endParaRPr>
              </a:p>
            </p:txBody>
          </p:sp>
        </p:grpSp>
        <p:sp>
          <p:nvSpPr>
            <p:cNvPr id="44" name="Shape 43"/>
            <p:cNvSpPr/>
            <p:nvPr/>
          </p:nvSpPr>
          <p:spPr>
            <a:xfrm>
              <a:off x="7028956" y="4777112"/>
              <a:ext cx="1188000" cy="1188000"/>
            </a:xfrm>
            <a:prstGeom prst="gear6">
              <a:avLst/>
            </a:prstGeom>
            <a:solidFill>
              <a:schemeClr val="accent6">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Shape 58"/>
            <p:cNvSpPr/>
            <p:nvPr/>
          </p:nvSpPr>
          <p:spPr>
            <a:xfrm rot="20012055">
              <a:off x="8102498" y="1153595"/>
              <a:ext cx="2772000" cy="2880000"/>
            </a:xfrm>
            <a:prstGeom prst="leftCircularArrow">
              <a:avLst>
                <a:gd name="adj1" fmla="val 6452"/>
                <a:gd name="adj2" fmla="val 429999"/>
                <a:gd name="adj3" fmla="val 10489124"/>
                <a:gd name="adj4" fmla="val 14837806"/>
                <a:gd name="adj5" fmla="val 7575"/>
              </a:avLst>
            </a:prstGeom>
            <a:solidFill>
              <a:schemeClr val="accent6">
                <a:lumMod val="40000"/>
                <a:lumOff val="60000"/>
              </a:schemeClr>
            </a:solidFill>
            <a:scene3d>
              <a:camera prst="orthographicFront">
                <a:rot lat="0" lon="10800000" rev="0"/>
              </a:camera>
              <a:lightRig rig="threePt" dir="t"/>
            </a:scene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0" name="Circular Arrow 59"/>
            <p:cNvSpPr/>
            <p:nvPr/>
          </p:nvSpPr>
          <p:spPr>
            <a:xfrm rot="2794450">
              <a:off x="3720880" y="1288288"/>
              <a:ext cx="2856135" cy="2368697"/>
            </a:xfrm>
            <a:prstGeom prst="circularArrow">
              <a:avLst>
                <a:gd name="adj1" fmla="val 5984"/>
                <a:gd name="adj2" fmla="val 531070"/>
                <a:gd name="adj3" fmla="val 13313824"/>
                <a:gd name="adj4" fmla="val 9872642"/>
                <a:gd name="adj5" fmla="val 6981"/>
              </a:avLst>
            </a:prstGeom>
            <a:solidFill>
              <a:schemeClr val="accent6">
                <a:lumMod val="40000"/>
                <a:lumOff val="60000"/>
              </a:schemeClr>
            </a:solidFill>
            <a:scene3d>
              <a:camera prst="orthographicFront">
                <a:rot lat="0" lon="0" rev="1800000"/>
              </a:camera>
              <a:lightRig rig="threePt" dir="t"/>
            </a:scene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9" name="Shape 68"/>
            <p:cNvSpPr/>
            <p:nvPr/>
          </p:nvSpPr>
          <p:spPr>
            <a:xfrm rot="1170475">
              <a:off x="8160852" y="4345642"/>
              <a:ext cx="1188000" cy="1188000"/>
            </a:xfrm>
            <a:prstGeom prst="gear6">
              <a:avLst/>
            </a:prstGeom>
            <a:solidFill>
              <a:schemeClr val="accent1">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Shape 71"/>
            <p:cNvSpPr/>
            <p:nvPr/>
          </p:nvSpPr>
          <p:spPr>
            <a:xfrm rot="13199149">
              <a:off x="8783844" y="3322857"/>
              <a:ext cx="1188000" cy="1188000"/>
            </a:xfrm>
            <a:prstGeom prst="gear6">
              <a:avLst/>
            </a:prstGeom>
            <a:solidFill>
              <a:schemeClr val="bg1">
                <a:lumMod val="50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Shape 4"/>
            <p:cNvSpPr txBox="1"/>
            <p:nvPr/>
          </p:nvSpPr>
          <p:spPr>
            <a:xfrm>
              <a:off x="9828009" y="3515188"/>
              <a:ext cx="887292" cy="3209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88900" lvl="0" indent="-88900" defTabSz="711200">
                <a:spcBef>
                  <a:spcPct val="0"/>
                </a:spcBef>
                <a:buFont typeface="Arial" panose="020B0604020202020204" pitchFamily="34" charset="0"/>
                <a:buChar char="•"/>
              </a:pPr>
              <a:r>
                <a:rPr lang="en-US" sz="1600" smtClean="0">
                  <a:solidFill>
                    <a:schemeClr val="bg1">
                      <a:lumMod val="50000"/>
                    </a:schemeClr>
                  </a:solidFill>
                </a:rPr>
                <a:t>Paket C</a:t>
              </a:r>
              <a:endParaRPr lang="en-US" sz="1600" kern="1200" smtClean="0">
                <a:solidFill>
                  <a:schemeClr val="bg1">
                    <a:lumMod val="50000"/>
                  </a:schemeClr>
                </a:solidFill>
              </a:endParaRPr>
            </a:p>
          </p:txBody>
        </p:sp>
        <p:sp>
          <p:nvSpPr>
            <p:cNvPr id="75" name="Shape 4"/>
            <p:cNvSpPr txBox="1"/>
            <p:nvPr/>
          </p:nvSpPr>
          <p:spPr>
            <a:xfrm>
              <a:off x="3615118" y="3034400"/>
              <a:ext cx="1960182" cy="11956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80000"/>
                </a:lnSpc>
                <a:spcBef>
                  <a:spcPct val="0"/>
                </a:spcBef>
              </a:pPr>
              <a:r>
                <a:rPr lang="en-US" sz="1600" b="1" kern="1200" dirty="0" smtClean="0">
                  <a:solidFill>
                    <a:srgbClr val="FC9E04"/>
                  </a:solidFill>
                </a:rPr>
                <a:t>Tingkat </a:t>
              </a:r>
              <a:r>
                <a:rPr lang="en-US" sz="1600" b="1" kern="1200" dirty="0" err="1" smtClean="0">
                  <a:solidFill>
                    <a:srgbClr val="FC9E04"/>
                  </a:solidFill>
                </a:rPr>
                <a:t>Provinsi</a:t>
              </a:r>
              <a:endParaRPr lang="en-US" sz="1600" b="1" kern="1200" dirty="0" smtClean="0">
                <a:solidFill>
                  <a:srgbClr val="FC9E04"/>
                </a:solidFill>
              </a:endParaRPr>
            </a:p>
            <a:p>
              <a:pPr lvl="0" algn="ctr" defTabSz="711200">
                <a:lnSpc>
                  <a:spcPct val="80000"/>
                </a:lnSpc>
                <a:spcBef>
                  <a:spcPct val="0"/>
                </a:spcBef>
              </a:pPr>
              <a:r>
                <a:rPr lang="en-US" sz="1600" dirty="0" err="1" smtClean="0">
                  <a:solidFill>
                    <a:schemeClr val="bg1"/>
                  </a:solidFill>
                </a:rPr>
                <a:t>Ketua</a:t>
              </a:r>
              <a:r>
                <a:rPr lang="en-US" sz="1600" dirty="0" smtClean="0">
                  <a:solidFill>
                    <a:schemeClr val="bg1"/>
                  </a:solidFill>
                </a:rPr>
                <a:t> </a:t>
              </a:r>
              <a:r>
                <a:rPr lang="en-US" sz="1600" dirty="0" err="1" smtClean="0">
                  <a:solidFill>
                    <a:schemeClr val="bg1"/>
                  </a:solidFill>
                </a:rPr>
                <a:t>Pelaksana</a:t>
              </a:r>
              <a:r>
                <a:rPr lang="en-US" sz="1600" dirty="0" smtClean="0">
                  <a:solidFill>
                    <a:schemeClr val="bg1"/>
                  </a:solidFill>
                </a:rPr>
                <a:t>, </a:t>
              </a:r>
            </a:p>
            <a:p>
              <a:pPr lvl="0" algn="ctr" defTabSz="711200">
                <a:lnSpc>
                  <a:spcPct val="80000"/>
                </a:lnSpc>
                <a:spcBef>
                  <a:spcPct val="0"/>
                </a:spcBef>
              </a:pPr>
              <a:r>
                <a:rPr lang="en-US" sz="1600" dirty="0" err="1" smtClean="0">
                  <a:solidFill>
                    <a:schemeClr val="bg1"/>
                  </a:solidFill>
                </a:rPr>
                <a:t>Anggota</a:t>
              </a:r>
              <a:r>
                <a:rPr lang="en-US" sz="1600" dirty="0" smtClean="0">
                  <a:solidFill>
                    <a:schemeClr val="bg1"/>
                  </a:solidFill>
                </a:rPr>
                <a:t> </a:t>
              </a:r>
              <a:r>
                <a:rPr lang="en-US" sz="1600" dirty="0" err="1" smtClean="0">
                  <a:solidFill>
                    <a:schemeClr val="bg1"/>
                  </a:solidFill>
                </a:rPr>
                <a:t>Pelaksana</a:t>
              </a:r>
              <a:r>
                <a:rPr lang="en-US" sz="1600" dirty="0" smtClean="0">
                  <a:solidFill>
                    <a:schemeClr val="bg1"/>
                  </a:solidFill>
                </a:rPr>
                <a:t>:</a:t>
              </a:r>
            </a:p>
            <a:p>
              <a:pPr lvl="0" algn="ctr" defTabSz="711200">
                <a:lnSpc>
                  <a:spcPct val="80000"/>
                </a:lnSpc>
                <a:spcBef>
                  <a:spcPct val="0"/>
                </a:spcBef>
              </a:pPr>
              <a:r>
                <a:rPr lang="en-US" sz="1600" dirty="0" smtClean="0">
                  <a:solidFill>
                    <a:schemeClr val="bg1"/>
                  </a:solidFill>
                </a:rPr>
                <a:t>PIP SMA, PIP SMK, </a:t>
              </a:r>
            </a:p>
            <a:p>
              <a:pPr lvl="0" algn="ctr" defTabSz="711200">
                <a:lnSpc>
                  <a:spcPct val="80000"/>
                </a:lnSpc>
                <a:spcBef>
                  <a:spcPct val="0"/>
                </a:spcBef>
              </a:pPr>
              <a:r>
                <a:rPr lang="en-US" sz="1600" dirty="0" smtClean="0">
                  <a:solidFill>
                    <a:schemeClr val="bg1"/>
                  </a:solidFill>
                </a:rPr>
                <a:t>PIP </a:t>
              </a:r>
              <a:r>
                <a:rPr lang="en-US" sz="1600" dirty="0" err="1" smtClean="0">
                  <a:solidFill>
                    <a:schemeClr val="bg1"/>
                  </a:solidFill>
                </a:rPr>
                <a:t>Pendidikan</a:t>
              </a:r>
              <a:r>
                <a:rPr lang="en-US" sz="1600" dirty="0" smtClean="0">
                  <a:solidFill>
                    <a:schemeClr val="bg1"/>
                  </a:solidFill>
                </a:rPr>
                <a:t> </a:t>
              </a:r>
              <a:r>
                <a:rPr lang="en-US" sz="1600" dirty="0" err="1" smtClean="0">
                  <a:solidFill>
                    <a:schemeClr val="bg1"/>
                  </a:solidFill>
                </a:rPr>
                <a:t>Khusus</a:t>
              </a:r>
              <a:endParaRPr lang="en-US" sz="1600" kern="1200" dirty="0">
                <a:solidFill>
                  <a:schemeClr val="bg1"/>
                </a:solidFill>
              </a:endParaRPr>
            </a:p>
          </p:txBody>
        </p:sp>
        <p:sp>
          <p:nvSpPr>
            <p:cNvPr id="77" name="Shape 76"/>
            <p:cNvSpPr/>
            <p:nvPr/>
          </p:nvSpPr>
          <p:spPr>
            <a:xfrm>
              <a:off x="4019262" y="4711700"/>
              <a:ext cx="1188000" cy="1188000"/>
            </a:xfrm>
            <a:prstGeom prst="gear6">
              <a:avLst/>
            </a:prstGeom>
            <a:solidFill>
              <a:schemeClr val="accent6">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Shape 79"/>
            <p:cNvSpPr/>
            <p:nvPr/>
          </p:nvSpPr>
          <p:spPr>
            <a:xfrm rot="15432812">
              <a:off x="2253088" y="3388632"/>
              <a:ext cx="1188000" cy="1188000"/>
            </a:xfrm>
            <a:prstGeom prst="gear6">
              <a:avLst/>
            </a:pr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2" name="Shape 81"/>
            <p:cNvSpPr/>
            <p:nvPr/>
          </p:nvSpPr>
          <p:spPr>
            <a:xfrm rot="2187859">
              <a:off x="2891354" y="4360073"/>
              <a:ext cx="1188000" cy="1188000"/>
            </a:xfrm>
            <a:prstGeom prst="gear6">
              <a:avLst/>
            </a:pr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3" name="Shape 4"/>
            <p:cNvSpPr txBox="1"/>
            <p:nvPr/>
          </p:nvSpPr>
          <p:spPr>
            <a:xfrm>
              <a:off x="1758863" y="3566969"/>
              <a:ext cx="685735" cy="3882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88900" lvl="0" indent="-88900" algn="ctr" defTabSz="711200">
                <a:spcBef>
                  <a:spcPct val="0"/>
                </a:spcBef>
                <a:buFont typeface="Arial" panose="020B0604020202020204" pitchFamily="34" charset="0"/>
                <a:buChar char="•"/>
              </a:pPr>
              <a:r>
                <a:rPr lang="en-US" sz="1600" smtClean="0">
                  <a:solidFill>
                    <a:schemeClr val="bg1">
                      <a:lumMod val="50000"/>
                    </a:schemeClr>
                  </a:solidFill>
                </a:rPr>
                <a:t>SMA</a:t>
              </a:r>
              <a:endParaRPr lang="en-US" sz="1600" kern="1200" smtClean="0">
                <a:solidFill>
                  <a:schemeClr val="bg1">
                    <a:lumMod val="50000"/>
                  </a:schemeClr>
                </a:solidFill>
              </a:endParaRPr>
            </a:p>
          </p:txBody>
        </p:sp>
        <p:sp>
          <p:nvSpPr>
            <p:cNvPr id="84" name="Shape 4"/>
            <p:cNvSpPr txBox="1"/>
            <p:nvPr/>
          </p:nvSpPr>
          <p:spPr>
            <a:xfrm>
              <a:off x="3070191" y="5458808"/>
              <a:ext cx="685735" cy="3048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88900" lvl="0" indent="-88900" algn="ctr" defTabSz="711200">
                <a:spcBef>
                  <a:spcPct val="0"/>
                </a:spcBef>
                <a:buFont typeface="Arial" panose="020B0604020202020204" pitchFamily="34" charset="0"/>
                <a:buChar char="•"/>
              </a:pPr>
              <a:r>
                <a:rPr lang="en-US" sz="1600" smtClean="0">
                  <a:solidFill>
                    <a:schemeClr val="bg1">
                      <a:lumMod val="50000"/>
                    </a:schemeClr>
                  </a:solidFill>
                </a:rPr>
                <a:t>SMK</a:t>
              </a:r>
              <a:endParaRPr lang="en-US" sz="1600" kern="1200" smtClean="0">
                <a:solidFill>
                  <a:schemeClr val="bg1">
                    <a:lumMod val="50000"/>
                  </a:schemeClr>
                </a:solidFill>
              </a:endParaRPr>
            </a:p>
          </p:txBody>
        </p:sp>
        <p:sp>
          <p:nvSpPr>
            <p:cNvPr id="86" name="Shape 85"/>
            <p:cNvSpPr/>
            <p:nvPr/>
          </p:nvSpPr>
          <p:spPr>
            <a:xfrm rot="3174276">
              <a:off x="8701684" y="4298492"/>
              <a:ext cx="2772000" cy="2880000"/>
            </a:xfrm>
            <a:prstGeom prst="leftCircularArrow">
              <a:avLst>
                <a:gd name="adj1" fmla="val 6452"/>
                <a:gd name="adj2" fmla="val 429999"/>
                <a:gd name="adj3" fmla="val 10489124"/>
                <a:gd name="adj4" fmla="val 14837806"/>
                <a:gd name="adj5" fmla="val 7575"/>
              </a:avLst>
            </a:prstGeom>
            <a:solidFill>
              <a:schemeClr val="accent6">
                <a:lumMod val="20000"/>
                <a:lumOff val="80000"/>
              </a:schemeClr>
            </a:solidFill>
            <a:scene3d>
              <a:camera prst="orthographicFront">
                <a:rot lat="0" lon="10800000" rev="0"/>
              </a:camera>
              <a:lightRig rig="threePt" dir="t"/>
            </a:scene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7" name="Shape 86"/>
            <p:cNvSpPr/>
            <p:nvPr/>
          </p:nvSpPr>
          <p:spPr>
            <a:xfrm rot="17053356">
              <a:off x="2388308" y="3436827"/>
              <a:ext cx="2772000" cy="2880000"/>
            </a:xfrm>
            <a:prstGeom prst="leftCircularArrow">
              <a:avLst>
                <a:gd name="adj1" fmla="val 6452"/>
                <a:gd name="adj2" fmla="val 429999"/>
                <a:gd name="adj3" fmla="val 10489124"/>
                <a:gd name="adj4" fmla="val 14837806"/>
                <a:gd name="adj5" fmla="val 7575"/>
              </a:avLst>
            </a:prstGeom>
            <a:solidFill>
              <a:schemeClr val="accent6">
                <a:lumMod val="20000"/>
                <a:lumOff val="8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0" name="Shape 4"/>
            <p:cNvSpPr txBox="1"/>
            <p:nvPr/>
          </p:nvSpPr>
          <p:spPr>
            <a:xfrm>
              <a:off x="2504220" y="3812373"/>
              <a:ext cx="685735" cy="3189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80000"/>
                </a:lnSpc>
                <a:spcBef>
                  <a:spcPct val="0"/>
                </a:spcBef>
              </a:pPr>
              <a:r>
                <a:rPr lang="en-US" sz="1200" smtClean="0">
                  <a:solidFill>
                    <a:schemeClr val="bg1"/>
                  </a:solidFill>
                </a:rPr>
                <a:t>Ketua dan Anggota Pelaksana</a:t>
              </a:r>
              <a:endParaRPr lang="en-US" sz="1200" kern="1200" smtClean="0">
                <a:solidFill>
                  <a:schemeClr val="bg1"/>
                </a:solidFill>
              </a:endParaRPr>
            </a:p>
          </p:txBody>
        </p:sp>
        <p:sp>
          <p:nvSpPr>
            <p:cNvPr id="91" name="Shape 4"/>
            <p:cNvSpPr txBox="1"/>
            <p:nvPr/>
          </p:nvSpPr>
          <p:spPr>
            <a:xfrm>
              <a:off x="3149304" y="4785993"/>
              <a:ext cx="685735" cy="3189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80000"/>
                </a:lnSpc>
                <a:spcBef>
                  <a:spcPct val="0"/>
                </a:spcBef>
              </a:pPr>
              <a:r>
                <a:rPr lang="en-US" sz="1200" smtClean="0">
                  <a:solidFill>
                    <a:schemeClr val="bg1"/>
                  </a:solidFill>
                </a:rPr>
                <a:t>Ketua dan Anggota Pelaksana</a:t>
              </a:r>
              <a:endParaRPr lang="en-US" sz="1200" kern="1200" smtClean="0">
                <a:solidFill>
                  <a:schemeClr val="bg1"/>
                </a:solidFill>
              </a:endParaRPr>
            </a:p>
          </p:txBody>
        </p:sp>
        <p:sp>
          <p:nvSpPr>
            <p:cNvPr id="92" name="Shape 4"/>
            <p:cNvSpPr txBox="1"/>
            <p:nvPr/>
          </p:nvSpPr>
          <p:spPr>
            <a:xfrm>
              <a:off x="9018768" y="3761074"/>
              <a:ext cx="685735" cy="3189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80000"/>
                </a:lnSpc>
                <a:spcBef>
                  <a:spcPct val="0"/>
                </a:spcBef>
              </a:pPr>
              <a:r>
                <a:rPr lang="en-US" sz="1200" smtClean="0">
                  <a:solidFill>
                    <a:schemeClr val="bg1"/>
                  </a:solidFill>
                </a:rPr>
                <a:t>Ketua dan Anggota Pelaksana</a:t>
              </a:r>
              <a:endParaRPr lang="en-US" sz="1200" kern="1200" smtClean="0">
                <a:solidFill>
                  <a:schemeClr val="bg1"/>
                </a:solidFill>
              </a:endParaRPr>
            </a:p>
          </p:txBody>
        </p:sp>
        <p:sp>
          <p:nvSpPr>
            <p:cNvPr id="95" name="Shape 4"/>
            <p:cNvSpPr txBox="1"/>
            <p:nvPr/>
          </p:nvSpPr>
          <p:spPr>
            <a:xfrm>
              <a:off x="5505399" y="5001334"/>
              <a:ext cx="769948" cy="7994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88900" lvl="0" indent="-88900" defTabSz="711200">
                <a:spcBef>
                  <a:spcPct val="0"/>
                </a:spcBef>
                <a:buFont typeface="Arial" panose="020B0604020202020204" pitchFamily="34" charset="0"/>
                <a:buChar char="•"/>
              </a:pPr>
              <a:r>
                <a:rPr lang="en-US" sz="1600" smtClean="0">
                  <a:solidFill>
                    <a:schemeClr val="accent6">
                      <a:lumMod val="75000"/>
                    </a:schemeClr>
                  </a:solidFill>
                </a:rPr>
                <a:t>SDLB,</a:t>
              </a:r>
            </a:p>
            <a:p>
              <a:pPr marL="88900" lvl="0" indent="-88900" defTabSz="711200">
                <a:spcBef>
                  <a:spcPct val="0"/>
                </a:spcBef>
                <a:buFont typeface="Arial" panose="020B0604020202020204" pitchFamily="34" charset="0"/>
                <a:buChar char="•"/>
              </a:pPr>
              <a:r>
                <a:rPr lang="en-US" sz="1600" smtClean="0">
                  <a:solidFill>
                    <a:schemeClr val="accent1">
                      <a:lumMod val="75000"/>
                    </a:schemeClr>
                  </a:solidFill>
                </a:rPr>
                <a:t>SMPLB,</a:t>
              </a:r>
            </a:p>
            <a:p>
              <a:pPr marL="88900" lvl="0" indent="-88900" defTabSz="711200">
                <a:spcBef>
                  <a:spcPct val="0"/>
                </a:spcBef>
                <a:buFont typeface="Arial" panose="020B0604020202020204" pitchFamily="34" charset="0"/>
                <a:buChar char="•"/>
              </a:pPr>
              <a:r>
                <a:rPr lang="en-US" sz="1600" smtClean="0">
                  <a:solidFill>
                    <a:schemeClr val="bg1">
                      <a:lumMod val="50000"/>
                    </a:schemeClr>
                  </a:solidFill>
                </a:rPr>
                <a:t>SMALB</a:t>
              </a:r>
              <a:endParaRPr lang="en-US" sz="1600" kern="1200" smtClean="0">
                <a:solidFill>
                  <a:schemeClr val="bg1">
                    <a:lumMod val="50000"/>
                  </a:schemeClr>
                </a:solidFill>
              </a:endParaRPr>
            </a:p>
          </p:txBody>
        </p:sp>
        <p:sp>
          <p:nvSpPr>
            <p:cNvPr id="96" name="Shape 4"/>
            <p:cNvSpPr txBox="1"/>
            <p:nvPr/>
          </p:nvSpPr>
          <p:spPr>
            <a:xfrm>
              <a:off x="8908709" y="5605183"/>
              <a:ext cx="828419" cy="563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88900" lvl="0" indent="-88900" defTabSz="711200">
                <a:spcBef>
                  <a:spcPct val="0"/>
                </a:spcBef>
                <a:buFont typeface="Arial" panose="020B0604020202020204" pitchFamily="34" charset="0"/>
                <a:buChar char="•"/>
              </a:pPr>
              <a:r>
                <a:rPr lang="en-US" sz="1600" smtClean="0">
                  <a:solidFill>
                    <a:schemeClr val="accent1">
                      <a:lumMod val="75000"/>
                    </a:schemeClr>
                  </a:solidFill>
                </a:rPr>
                <a:t>SMP,</a:t>
              </a:r>
            </a:p>
            <a:p>
              <a:pPr marL="88900" lvl="0" indent="-88900" defTabSz="711200">
                <a:spcBef>
                  <a:spcPct val="0"/>
                </a:spcBef>
                <a:buFont typeface="Arial" panose="020B0604020202020204" pitchFamily="34" charset="0"/>
                <a:buChar char="•"/>
              </a:pPr>
              <a:r>
                <a:rPr lang="en-US" sz="1600" smtClean="0">
                  <a:solidFill>
                    <a:schemeClr val="accent1">
                      <a:lumMod val="75000"/>
                    </a:schemeClr>
                  </a:solidFill>
                </a:rPr>
                <a:t>Paket B</a:t>
              </a:r>
              <a:endParaRPr lang="en-US" sz="1600" kern="1200" smtClean="0">
                <a:solidFill>
                  <a:schemeClr val="accent1">
                    <a:lumMod val="75000"/>
                  </a:schemeClr>
                </a:solidFill>
              </a:endParaRPr>
            </a:p>
          </p:txBody>
        </p:sp>
        <p:sp>
          <p:nvSpPr>
            <p:cNvPr id="97" name="Shape 4"/>
            <p:cNvSpPr txBox="1"/>
            <p:nvPr/>
          </p:nvSpPr>
          <p:spPr>
            <a:xfrm>
              <a:off x="6742005" y="5605183"/>
              <a:ext cx="742317" cy="5713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88900" lvl="0" indent="-88900" defTabSz="711200">
                <a:spcBef>
                  <a:spcPct val="0"/>
                </a:spcBef>
                <a:buFont typeface="Arial" panose="020B0604020202020204" pitchFamily="34" charset="0"/>
                <a:buChar char="•"/>
              </a:pPr>
              <a:r>
                <a:rPr lang="en-US" sz="1600" smtClean="0">
                  <a:solidFill>
                    <a:schemeClr val="accent6">
                      <a:lumMod val="75000"/>
                    </a:schemeClr>
                  </a:solidFill>
                </a:rPr>
                <a:t>SD,</a:t>
              </a:r>
            </a:p>
            <a:p>
              <a:pPr marL="88900" lvl="0" indent="-88900" defTabSz="711200">
                <a:spcBef>
                  <a:spcPct val="0"/>
                </a:spcBef>
                <a:buFont typeface="Arial" panose="020B0604020202020204" pitchFamily="34" charset="0"/>
                <a:buChar char="•"/>
              </a:pPr>
              <a:r>
                <a:rPr lang="en-US" sz="1600" smtClean="0">
                  <a:solidFill>
                    <a:schemeClr val="accent6">
                      <a:lumMod val="75000"/>
                    </a:schemeClr>
                  </a:solidFill>
                </a:rPr>
                <a:t>Paket A</a:t>
              </a:r>
              <a:endParaRPr lang="en-US" sz="1600" kern="1200" smtClean="0">
                <a:solidFill>
                  <a:schemeClr val="accent6">
                    <a:lumMod val="75000"/>
                  </a:schemeClr>
                </a:solidFill>
              </a:endParaRPr>
            </a:p>
          </p:txBody>
        </p:sp>
        <p:sp>
          <p:nvSpPr>
            <p:cNvPr id="100" name="Shape 99"/>
            <p:cNvSpPr/>
            <p:nvPr/>
          </p:nvSpPr>
          <p:spPr>
            <a:xfrm>
              <a:off x="7181356" y="4929512"/>
              <a:ext cx="1188000" cy="1188000"/>
            </a:xfrm>
            <a:prstGeom prst="gear6">
              <a:avLst/>
            </a:prstGeom>
            <a:solidFill>
              <a:schemeClr val="accent6">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1" name="Shape 100"/>
            <p:cNvSpPr/>
            <p:nvPr/>
          </p:nvSpPr>
          <p:spPr>
            <a:xfrm rot="1170475">
              <a:off x="8313252" y="4498042"/>
              <a:ext cx="1188000" cy="1188000"/>
            </a:xfrm>
            <a:prstGeom prst="gear6">
              <a:avLst/>
            </a:prstGeom>
            <a:solidFill>
              <a:schemeClr val="accent1">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2" name="Shape 101"/>
            <p:cNvSpPr/>
            <p:nvPr/>
          </p:nvSpPr>
          <p:spPr>
            <a:xfrm>
              <a:off x="4171662" y="4864100"/>
              <a:ext cx="1188000" cy="1188000"/>
            </a:xfrm>
            <a:prstGeom prst="gear6">
              <a:avLst/>
            </a:prstGeom>
            <a:solidFill>
              <a:schemeClr val="accent1">
                <a:lumMod val="75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3" name="Shape 102"/>
            <p:cNvSpPr/>
            <p:nvPr/>
          </p:nvSpPr>
          <p:spPr>
            <a:xfrm>
              <a:off x="4324062" y="5016500"/>
              <a:ext cx="1188000" cy="1188000"/>
            </a:xfrm>
            <a:prstGeom prst="gear6">
              <a:avLst/>
            </a:prstGeom>
            <a:solidFill>
              <a:schemeClr val="bg1">
                <a:lumMod val="50000"/>
              </a:scheme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4" name="Shape 4"/>
            <p:cNvSpPr txBox="1"/>
            <p:nvPr/>
          </p:nvSpPr>
          <p:spPr>
            <a:xfrm>
              <a:off x="4584612" y="5419540"/>
              <a:ext cx="685735" cy="3189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80000"/>
                </a:lnSpc>
                <a:spcBef>
                  <a:spcPct val="0"/>
                </a:spcBef>
              </a:pPr>
              <a:r>
                <a:rPr lang="en-US" sz="1200" dirty="0" err="1" smtClean="0">
                  <a:solidFill>
                    <a:schemeClr val="bg1"/>
                  </a:solidFill>
                </a:rPr>
                <a:t>Ketua</a:t>
              </a:r>
              <a:r>
                <a:rPr lang="en-US" sz="1200" dirty="0" smtClean="0">
                  <a:solidFill>
                    <a:schemeClr val="bg1"/>
                  </a:solidFill>
                </a:rPr>
                <a:t> </a:t>
              </a:r>
              <a:r>
                <a:rPr lang="en-US" sz="1200" dirty="0" err="1" smtClean="0">
                  <a:solidFill>
                    <a:schemeClr val="bg1"/>
                  </a:solidFill>
                </a:rPr>
                <a:t>dan</a:t>
              </a:r>
              <a:r>
                <a:rPr lang="en-US" sz="1200" dirty="0" smtClean="0">
                  <a:solidFill>
                    <a:schemeClr val="bg1"/>
                  </a:solidFill>
                </a:rPr>
                <a:t> </a:t>
              </a:r>
              <a:r>
                <a:rPr lang="en-US" sz="1200" dirty="0" err="1" smtClean="0">
                  <a:solidFill>
                    <a:schemeClr val="bg1"/>
                  </a:solidFill>
                </a:rPr>
                <a:t>Anggota</a:t>
              </a:r>
              <a:r>
                <a:rPr lang="en-US" sz="1200" dirty="0" smtClean="0">
                  <a:solidFill>
                    <a:schemeClr val="bg1"/>
                  </a:solidFill>
                </a:rPr>
                <a:t> </a:t>
              </a:r>
              <a:r>
                <a:rPr lang="en-US" sz="1200" dirty="0" err="1" smtClean="0">
                  <a:solidFill>
                    <a:schemeClr val="bg1"/>
                  </a:solidFill>
                </a:rPr>
                <a:t>Pelaksana</a:t>
              </a:r>
              <a:endParaRPr lang="en-US" sz="1200" kern="1200" dirty="0" smtClean="0">
                <a:solidFill>
                  <a:schemeClr val="bg1"/>
                </a:solidFill>
              </a:endParaRPr>
            </a:p>
          </p:txBody>
        </p:sp>
        <p:sp>
          <p:nvSpPr>
            <p:cNvPr id="105" name="Shape 4"/>
            <p:cNvSpPr txBox="1"/>
            <p:nvPr/>
          </p:nvSpPr>
          <p:spPr>
            <a:xfrm>
              <a:off x="7395867" y="5369825"/>
              <a:ext cx="685735" cy="3189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80000"/>
                </a:lnSpc>
                <a:spcBef>
                  <a:spcPct val="0"/>
                </a:spcBef>
              </a:pPr>
              <a:r>
                <a:rPr lang="en-US" sz="1200" dirty="0" err="1" smtClean="0">
                  <a:solidFill>
                    <a:schemeClr val="bg1"/>
                  </a:solidFill>
                </a:rPr>
                <a:t>Ketua</a:t>
              </a:r>
              <a:r>
                <a:rPr lang="en-US" sz="1200" dirty="0" smtClean="0">
                  <a:solidFill>
                    <a:schemeClr val="bg1"/>
                  </a:solidFill>
                </a:rPr>
                <a:t> </a:t>
              </a:r>
              <a:r>
                <a:rPr lang="en-US" sz="1200" dirty="0" err="1" smtClean="0">
                  <a:solidFill>
                    <a:schemeClr val="bg1"/>
                  </a:solidFill>
                </a:rPr>
                <a:t>dan</a:t>
              </a:r>
              <a:r>
                <a:rPr lang="en-US" sz="1200" dirty="0" smtClean="0">
                  <a:solidFill>
                    <a:schemeClr val="bg1"/>
                  </a:solidFill>
                </a:rPr>
                <a:t> </a:t>
              </a:r>
              <a:r>
                <a:rPr lang="en-US" sz="1200" dirty="0" err="1" smtClean="0">
                  <a:solidFill>
                    <a:schemeClr val="bg1"/>
                  </a:solidFill>
                </a:rPr>
                <a:t>Anggota</a:t>
              </a:r>
              <a:r>
                <a:rPr lang="en-US" sz="1200" dirty="0" smtClean="0">
                  <a:solidFill>
                    <a:schemeClr val="bg1"/>
                  </a:solidFill>
                </a:rPr>
                <a:t> </a:t>
              </a:r>
              <a:r>
                <a:rPr lang="en-US" sz="1200" dirty="0" err="1" smtClean="0">
                  <a:solidFill>
                    <a:schemeClr val="bg1"/>
                  </a:solidFill>
                </a:rPr>
                <a:t>Pelaksana</a:t>
              </a:r>
              <a:endParaRPr lang="en-US" sz="1200" kern="1200" dirty="0" smtClean="0">
                <a:solidFill>
                  <a:schemeClr val="bg1"/>
                </a:solidFill>
              </a:endParaRPr>
            </a:p>
          </p:txBody>
        </p:sp>
        <p:sp>
          <p:nvSpPr>
            <p:cNvPr id="106" name="Shape 4"/>
            <p:cNvSpPr txBox="1"/>
            <p:nvPr/>
          </p:nvSpPr>
          <p:spPr>
            <a:xfrm>
              <a:off x="8559723" y="4932091"/>
              <a:ext cx="685735" cy="3189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80000"/>
                </a:lnSpc>
                <a:spcBef>
                  <a:spcPct val="0"/>
                </a:spcBef>
              </a:pPr>
              <a:r>
                <a:rPr lang="en-US" sz="1200" smtClean="0">
                  <a:solidFill>
                    <a:schemeClr val="bg1"/>
                  </a:solidFill>
                </a:rPr>
                <a:t>Ketua dan Anggota Pelaksana</a:t>
              </a:r>
              <a:endParaRPr lang="en-US" sz="1200" kern="1200" smtClean="0">
                <a:solidFill>
                  <a:schemeClr val="bg1"/>
                </a:solidFill>
              </a:endParaRPr>
            </a:p>
          </p:txBody>
        </p:sp>
      </p:grpSp>
      <p:sp>
        <p:nvSpPr>
          <p:cNvPr id="108" name="Shape 4"/>
          <p:cNvSpPr txBox="1"/>
          <p:nvPr/>
        </p:nvSpPr>
        <p:spPr>
          <a:xfrm>
            <a:off x="158172" y="5643971"/>
            <a:ext cx="2172044" cy="4896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spcBef>
                <a:spcPct val="0"/>
              </a:spcBef>
            </a:pPr>
            <a:r>
              <a:rPr lang="en-US" sz="1600" kern="1200" dirty="0" err="1" smtClean="0">
                <a:solidFill>
                  <a:srgbClr val="FC9E04"/>
                </a:solidFill>
              </a:rPr>
              <a:t>melibatkan</a:t>
            </a:r>
            <a:r>
              <a:rPr lang="en-US" sz="1600" kern="1200" dirty="0" smtClean="0">
                <a:solidFill>
                  <a:srgbClr val="FC9E04"/>
                </a:solidFill>
              </a:rPr>
              <a:t> </a:t>
            </a:r>
          </a:p>
          <a:p>
            <a:pPr lvl="0" algn="ctr" defTabSz="711200">
              <a:spcBef>
                <a:spcPct val="0"/>
              </a:spcBef>
            </a:pPr>
            <a:r>
              <a:rPr lang="en-US" sz="1600" kern="1200" dirty="0" smtClean="0">
                <a:solidFill>
                  <a:srgbClr val="FC9E04"/>
                </a:solidFill>
              </a:rPr>
              <a:t>Operator PIP</a:t>
            </a:r>
          </a:p>
        </p:txBody>
      </p:sp>
      <p:pic>
        <p:nvPicPr>
          <p:cNvPr id="109" name="Picture 10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196" y="5225040"/>
            <a:ext cx="468664" cy="418931"/>
          </a:xfrm>
          <a:prstGeom prst="rect">
            <a:avLst/>
          </a:prstGeom>
        </p:spPr>
      </p:pic>
      <p:sp>
        <p:nvSpPr>
          <p:cNvPr id="112" name="Shape 4"/>
          <p:cNvSpPr txBox="1"/>
          <p:nvPr/>
        </p:nvSpPr>
        <p:spPr>
          <a:xfrm>
            <a:off x="9843146" y="5383306"/>
            <a:ext cx="2195160" cy="5033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spcBef>
                <a:spcPct val="0"/>
              </a:spcBef>
            </a:pPr>
            <a:r>
              <a:rPr lang="en-US" sz="1600" dirty="0" err="1">
                <a:solidFill>
                  <a:srgbClr val="FC9E04"/>
                </a:solidFill>
              </a:rPr>
              <a:t>m</a:t>
            </a:r>
            <a:r>
              <a:rPr lang="en-US" sz="1600" kern="1200" dirty="0" err="1" smtClean="0">
                <a:solidFill>
                  <a:srgbClr val="FC9E04"/>
                </a:solidFill>
              </a:rPr>
              <a:t>elibatkan</a:t>
            </a:r>
            <a:r>
              <a:rPr lang="en-US" sz="1600" kern="1200" dirty="0" smtClean="0">
                <a:solidFill>
                  <a:srgbClr val="FC9E04"/>
                </a:solidFill>
              </a:rPr>
              <a:t> </a:t>
            </a:r>
          </a:p>
          <a:p>
            <a:pPr lvl="0" algn="ctr" defTabSz="711200">
              <a:spcBef>
                <a:spcPct val="0"/>
              </a:spcBef>
            </a:pPr>
            <a:r>
              <a:rPr lang="en-US" sz="1600" kern="1200" dirty="0" smtClean="0">
                <a:solidFill>
                  <a:srgbClr val="FC9E04"/>
                </a:solidFill>
              </a:rPr>
              <a:t>Operator PIP</a:t>
            </a:r>
          </a:p>
        </p:txBody>
      </p:sp>
      <p:pic>
        <p:nvPicPr>
          <p:cNvPr id="113" name="Picture 1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1890" y="4948186"/>
            <a:ext cx="468664" cy="418931"/>
          </a:xfrm>
          <a:prstGeom prst="rect">
            <a:avLst/>
          </a:prstGeom>
        </p:spPr>
      </p:pic>
      <p:sp>
        <p:nvSpPr>
          <p:cNvPr id="45" name="Title 1"/>
          <p:cNvSpPr>
            <a:spLocks noGrp="1"/>
          </p:cNvSpPr>
          <p:nvPr>
            <p:ph type="title"/>
          </p:nvPr>
        </p:nvSpPr>
        <p:spPr>
          <a:xfrm>
            <a:off x="292673" y="166797"/>
            <a:ext cx="6075470" cy="607332"/>
          </a:xfrm>
          <a:gradFill>
            <a:gsLst>
              <a:gs pos="94000">
                <a:schemeClr val="accent2">
                  <a:lumMod val="20000"/>
                  <a:lumOff val="80000"/>
                </a:schemeClr>
              </a:gs>
              <a:gs pos="88000">
                <a:schemeClr val="bg1"/>
              </a:gs>
            </a:gsLst>
            <a:lin ang="10800000" scaled="0"/>
          </a:gradFill>
        </p:spPr>
        <p:txBody>
          <a:bodyPr wrap="none" tIns="54000" bIns="0">
            <a:noAutofit/>
            <a:scene3d>
              <a:camera prst="orthographicFront"/>
              <a:lightRig rig="threePt" dir="t"/>
            </a:scene3d>
            <a:sp3d extrusionH="57150">
              <a:bevelT h="25400" prst="softRound"/>
            </a:sp3d>
          </a:bodyPr>
          <a:lstStyle/>
          <a:p>
            <a:r>
              <a:rPr lang="es-ES" sz="4000" dirty="0" err="1">
                <a:latin typeface="Agency FB" panose="020B0503020202020204" pitchFamily="34" charset="0"/>
              </a:rPr>
              <a:t>Pelaksana</a:t>
            </a:r>
            <a:r>
              <a:rPr lang="es-ES" sz="4000" dirty="0">
                <a:latin typeface="Agency FB" panose="020B0503020202020204" pitchFamily="34" charset="0"/>
              </a:rPr>
              <a:t> </a:t>
            </a:r>
            <a:r>
              <a:rPr lang="es-ES" sz="4000" dirty="0" err="1">
                <a:latin typeface="Agency FB" panose="020B0503020202020204" pitchFamily="34" charset="0"/>
              </a:rPr>
              <a:t>Program</a:t>
            </a:r>
            <a:r>
              <a:rPr lang="es-ES" sz="4000" dirty="0">
                <a:latin typeface="Agency FB" panose="020B0503020202020204" pitchFamily="34" charset="0"/>
              </a:rPr>
              <a:t> PIP </a:t>
            </a:r>
            <a:r>
              <a:rPr lang="es-ES" sz="4000" dirty="0" err="1">
                <a:latin typeface="Agency FB" panose="020B0503020202020204" pitchFamily="34" charset="0"/>
              </a:rPr>
              <a:t>Dikdasmen</a:t>
            </a:r>
            <a:r>
              <a:rPr lang="es-ES" sz="4000" dirty="0">
                <a:latin typeface="Agency FB" panose="020B0503020202020204" pitchFamily="34" charset="0"/>
              </a:rPr>
              <a:t> </a:t>
            </a:r>
          </a:p>
        </p:txBody>
      </p:sp>
      <p:sp>
        <p:nvSpPr>
          <p:cNvPr id="3" name="Rectangle 2"/>
          <p:cNvSpPr/>
          <p:nvPr/>
        </p:nvSpPr>
        <p:spPr>
          <a:xfrm>
            <a:off x="292673" y="719796"/>
            <a:ext cx="3565400" cy="461665"/>
          </a:xfrm>
          <a:prstGeom prst="rect">
            <a:avLst/>
          </a:prstGeom>
        </p:spPr>
        <p:txBody>
          <a:bodyPr wrap="none">
            <a:spAutoFit/>
          </a:bodyPr>
          <a:lstStyle/>
          <a:p>
            <a:r>
              <a:rPr lang="pt-BR" sz="2400" dirty="0">
                <a:solidFill>
                  <a:schemeClr val="bg2">
                    <a:lumMod val="50000"/>
                  </a:schemeClr>
                </a:solidFill>
                <a:latin typeface="Agency FB" panose="020B0503020202020204" pitchFamily="34" charset="0"/>
              </a:rPr>
              <a:t>berdasarkan susunan keanggotaan</a:t>
            </a:r>
            <a:endParaRPr lang="en-US" sz="2400" dirty="0">
              <a:solidFill>
                <a:schemeClr val="bg2">
                  <a:lumMod val="50000"/>
                </a:schemeClr>
              </a:solidFill>
              <a:latin typeface="Agency FB" panose="020B0503020202020204" pitchFamily="34" charset="0"/>
            </a:endParaRPr>
          </a:p>
        </p:txBody>
      </p:sp>
    </p:spTree>
    <p:extLst>
      <p:ext uri="{BB962C8B-B14F-4D97-AF65-F5344CB8AC3E}">
        <p14:creationId xmlns:p14="http://schemas.microsoft.com/office/powerpoint/2010/main" val="2294077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119513</TotalTime>
  <Words>2764</Words>
  <Application>Microsoft Office PowerPoint</Application>
  <PresentationFormat>Widescreen</PresentationFormat>
  <Paragraphs>706</Paragraphs>
  <Slides>33</Slides>
  <Notes>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33</vt:i4>
      </vt:variant>
    </vt:vector>
  </HeadingPairs>
  <TitlesOfParts>
    <vt:vector size="48" baseType="lpstr">
      <vt:lpstr>宋体</vt:lpstr>
      <vt:lpstr>Agency FB</vt:lpstr>
      <vt:lpstr>Arial</vt:lpstr>
      <vt:lpstr>Avenir Next</vt:lpstr>
      <vt:lpstr>Calibri</vt:lpstr>
      <vt:lpstr>Calibri Light</vt:lpstr>
      <vt:lpstr>Gadugi</vt:lpstr>
      <vt:lpstr>Helvetica Neue</vt:lpstr>
      <vt:lpstr>Segoe UI</vt:lpstr>
      <vt:lpstr>Segoe UI Black</vt:lpstr>
      <vt:lpstr>Symbol</vt:lpstr>
      <vt:lpstr>Tahoma</vt:lpstr>
      <vt:lpstr>Times New Roman</vt:lpstr>
      <vt:lpstr>Wingdings</vt:lpstr>
      <vt:lpstr>Office Theme</vt:lpstr>
      <vt:lpstr>PowerPoint Presentation</vt:lpstr>
      <vt:lpstr>Struktur Organisasi</vt:lpstr>
      <vt:lpstr>Pokja Puslapdik</vt:lpstr>
      <vt:lpstr>PROGRAM INDONESIA PINTAR</vt:lpstr>
      <vt:lpstr>Dasar Pelaksanaan</vt:lpstr>
      <vt:lpstr>PIP Dikdasmen Sebagai Penguatan Akses Pendidikan</vt:lpstr>
      <vt:lpstr>Tujuan PIP Dikdasmen</vt:lpstr>
      <vt:lpstr>Prioritas Penerima Layanan PIP Dikdasmen</vt:lpstr>
      <vt:lpstr>Pelaksana Program PIP Dikdasmen </vt:lpstr>
      <vt:lpstr>Mekanisme Penetapan Penerima Berdasarkan DTKS</vt:lpstr>
      <vt:lpstr>Mekanisme Penetapan Penerima Berdasarkan Usulan</vt:lpstr>
      <vt:lpstr>Besaran Bantuan PIP Dikdasmen</vt:lpstr>
      <vt:lpstr>Peruntukan Bantuan PIP Dikdasmen</vt:lpstr>
      <vt:lpstr>PowerPoint Presentation</vt:lpstr>
      <vt:lpstr>Koordinasi Dinas Pendidikan dengan Dinas Sosial</vt:lpstr>
      <vt:lpstr>Penyaluran Dana PIP Dikdasmen</vt:lpstr>
      <vt:lpstr>PowerPoint Presentation</vt:lpstr>
      <vt:lpstr>PowerPoint Presentation</vt:lpstr>
      <vt:lpstr>PowerPoint Presentation</vt:lpstr>
      <vt:lpstr>Aktivasi Rekening SimPel PIP Dikdasmen</vt:lpstr>
      <vt:lpstr>Aktivasi KIP ATM(apabila aktivasi tidak bersamaan dengan Buku Simpel PIP Dikdasmen)</vt:lpstr>
      <vt:lpstr>Penarikan Dana PIP Dikdasmen</vt:lpstr>
      <vt:lpstr>Penarikan Dana PIP Dikdasmen</vt:lpstr>
      <vt:lpstr>PowerPoint Presentation</vt:lpstr>
      <vt:lpstr>PowerPoint Presentation</vt:lpstr>
      <vt:lpstr>PowerPoint Presentation</vt:lpstr>
      <vt:lpstr>Sistem Informasi Program Indonesia Pintar SIPINTAR</vt:lpstr>
      <vt:lpstr>PowerPoint Presentation</vt:lpstr>
      <vt:lpstr>PowerPoint Presentation</vt:lpstr>
      <vt:lpstr>PowerPoint Presentation</vt:lpstr>
      <vt:lpstr>PIP 2020</vt:lpstr>
      <vt:lpstr>Laporan Penyaluran PIP 2020</vt:lpstr>
      <vt:lpstr>TERIMAKASIH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lenovo_ip110</dc:creator>
  <cp:lastModifiedBy>Sofiana Nurjanah</cp:lastModifiedBy>
  <cp:revision>845</cp:revision>
  <dcterms:created xsi:type="dcterms:W3CDTF">2020-05-13T02:07:40Z</dcterms:created>
  <dcterms:modified xsi:type="dcterms:W3CDTF">2021-02-01T05:23:01Z</dcterms:modified>
</cp:coreProperties>
</file>